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5" r:id="rId10"/>
    <p:sldId id="264" r:id="rId11"/>
    <p:sldId id="265" r:id="rId12"/>
    <p:sldId id="266" r:id="rId13"/>
    <p:sldId id="267" r:id="rId14"/>
    <p:sldId id="276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5A3AF9B-DF4E-4AF1-936B-B510C4568487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2EEC2E3-0334-4F03-AEF1-259C6B7224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AF9B-DF4E-4AF1-936B-B510C4568487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C2E3-0334-4F03-AEF1-259C6B7224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AF9B-DF4E-4AF1-936B-B510C4568487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C2E3-0334-4F03-AEF1-259C6B7224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5A3AF9B-DF4E-4AF1-936B-B510C4568487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2EEC2E3-0334-4F03-AEF1-259C6B7224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5A3AF9B-DF4E-4AF1-936B-B510C4568487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2EEC2E3-0334-4F03-AEF1-259C6B7224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AF9B-DF4E-4AF1-936B-B510C4568487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C2E3-0334-4F03-AEF1-259C6B7224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AF9B-DF4E-4AF1-936B-B510C4568487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C2E3-0334-4F03-AEF1-259C6B7224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5A3AF9B-DF4E-4AF1-936B-B510C4568487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EEC2E3-0334-4F03-AEF1-259C6B7224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AF9B-DF4E-4AF1-936B-B510C4568487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C2E3-0334-4F03-AEF1-259C6B7224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5A3AF9B-DF4E-4AF1-936B-B510C4568487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2EEC2E3-0334-4F03-AEF1-259C6B7224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5A3AF9B-DF4E-4AF1-936B-B510C4568487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EEC2E3-0334-4F03-AEF1-259C6B7224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5A3AF9B-DF4E-4AF1-936B-B510C4568487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2EEC2E3-0334-4F03-AEF1-259C6B7224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836712"/>
            <a:ext cx="6172200" cy="1894362"/>
          </a:xfrm>
        </p:spPr>
        <p:txBody>
          <a:bodyPr>
            <a:noAutofit/>
          </a:bodyPr>
          <a:lstStyle/>
          <a:p>
            <a:r>
              <a:rPr lang="ru-RU" sz="6600" dirty="0" smtClean="0"/>
              <a:t>Русский язык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5301208"/>
            <a:ext cx="6400800" cy="1201688"/>
          </a:xfrm>
        </p:spPr>
        <p:txBody>
          <a:bodyPr/>
          <a:lstStyle/>
          <a:p>
            <a:pPr algn="r"/>
            <a:r>
              <a:rPr lang="ru-RU" dirty="0" smtClean="0"/>
              <a:t>7 класс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2174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850106"/>
          </a:xfrm>
        </p:spPr>
        <p:txBody>
          <a:bodyPr>
            <a:noAutofit/>
          </a:bodyPr>
          <a:lstStyle/>
          <a:p>
            <a:r>
              <a:rPr lang="ru-RU" sz="4400" dirty="0" smtClean="0"/>
              <a:t>« невидимые миру слёзы»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787208" cy="5061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/>
              <a:t>н</a:t>
            </a:r>
            <a:r>
              <a:rPr lang="ru-RU" sz="4400" dirty="0" smtClean="0"/>
              <a:t>евидимые </a:t>
            </a:r>
            <a:r>
              <a:rPr lang="ru-RU" sz="4400" dirty="0"/>
              <a:t>– видеть</a:t>
            </a:r>
          </a:p>
          <a:p>
            <a:pPr marL="0" indent="0">
              <a:buNone/>
            </a:pPr>
            <a:r>
              <a:rPr lang="ru-RU" sz="4400" dirty="0" smtClean="0"/>
              <a:t>ВИД?</a:t>
            </a:r>
          </a:p>
          <a:p>
            <a:pPr marL="0" indent="0">
              <a:buNone/>
            </a:pPr>
            <a:r>
              <a:rPr lang="ru-RU" sz="4400" dirty="0" smtClean="0"/>
              <a:t>ПЕРЕХОДНОСТЬ?</a:t>
            </a:r>
          </a:p>
          <a:p>
            <a:pPr marL="0" indent="0">
              <a:buNone/>
            </a:pPr>
            <a:endParaRPr lang="ru-RU" sz="4400" dirty="0"/>
          </a:p>
          <a:p>
            <a:pPr marL="0" indent="0">
              <a:buNone/>
            </a:pPr>
            <a:r>
              <a:rPr lang="ru-RU" sz="4400" dirty="0"/>
              <a:t>н</a:t>
            </a:r>
            <a:r>
              <a:rPr lang="ru-RU" sz="4400" dirty="0" smtClean="0"/>
              <a:t>есовершенный вид</a:t>
            </a:r>
          </a:p>
          <a:p>
            <a:pPr marL="0" indent="0">
              <a:buNone/>
            </a:pPr>
            <a:r>
              <a:rPr lang="ru-RU" sz="4400" dirty="0"/>
              <a:t>п</a:t>
            </a:r>
            <a:r>
              <a:rPr lang="ru-RU" sz="4400" dirty="0" smtClean="0"/>
              <a:t>ереходный глагол</a:t>
            </a:r>
            <a:endParaRPr lang="ru-RU" sz="44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997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Прилагательное или причастие?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19774994"/>
              </p:ext>
            </p:extLst>
          </p:nvPr>
        </p:nvGraphicFramePr>
        <p:xfrm>
          <a:off x="467544" y="1700808"/>
          <a:ext cx="7632847" cy="46222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6025"/>
                <a:gridCol w="3816822"/>
              </a:tblGrid>
              <a:tr h="46222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</a:rPr>
                        <a:t>невидимые </a:t>
                      </a:r>
                      <a:r>
                        <a:rPr lang="ru-RU" sz="3600" dirty="0">
                          <a:effectLst/>
                        </a:rPr>
                        <a:t>миру слезы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</a:rPr>
                        <a:t>почти </a:t>
                      </a:r>
                      <a:r>
                        <a:rPr lang="ru-RU" sz="3600" dirty="0">
                          <a:effectLst/>
                        </a:rPr>
                        <a:t>невидимые слезы</a:t>
                      </a:r>
                      <a:endParaRPr lang="ru-RU" sz="3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</a:rPr>
                        <a:t>не </a:t>
                      </a:r>
                      <a:r>
                        <a:rPr lang="ru-RU" sz="3600" dirty="0">
                          <a:effectLst/>
                        </a:rPr>
                        <a:t>видимые детьми слезы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</a:rPr>
                        <a:t>не </a:t>
                      </a:r>
                      <a:r>
                        <a:rPr lang="ru-RU" sz="3600" dirty="0">
                          <a:effectLst/>
                        </a:rPr>
                        <a:t>видимые всеми слезы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</a:rPr>
                        <a:t>не </a:t>
                      </a:r>
                      <a:r>
                        <a:rPr lang="ru-RU" sz="3600" dirty="0">
                          <a:effectLst/>
                        </a:rPr>
                        <a:t>видимые сестрой слезы</a:t>
                      </a:r>
                      <a:endParaRPr lang="ru-RU" sz="3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5443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dirty="0"/>
              <a:t>Причастие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  <a:p>
            <a:pPr marL="0" indent="0">
              <a:buNone/>
            </a:pPr>
            <a:r>
              <a:rPr lang="ru-RU" sz="5400" dirty="0"/>
              <a:t>Зависимое слово – слово со значением «орудие, производитель действия»</a:t>
            </a:r>
          </a:p>
          <a:p>
            <a:pPr marL="0" indent="0">
              <a:buNone/>
            </a:pPr>
            <a:endParaRPr lang="ru-RU" sz="5400" dirty="0"/>
          </a:p>
        </p:txBody>
      </p:sp>
    </p:spTree>
    <p:extLst>
      <p:ext uri="{BB962C8B-B14F-4D97-AF65-F5344CB8AC3E}">
        <p14:creationId xmlns="" xmlns:p14="http://schemas.microsoft.com/office/powerpoint/2010/main" val="3936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ВИДЕТЬ (переход., несов. в</a:t>
            </a:r>
            <a:r>
              <a:rPr lang="ru-RU" sz="3200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469990269"/>
              </p:ext>
            </p:extLst>
          </p:nvPr>
        </p:nvGraphicFramePr>
        <p:xfrm>
          <a:off x="323528" y="1700808"/>
          <a:ext cx="8208911" cy="42672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104026"/>
                <a:gridCol w="4104885"/>
              </a:tblGrid>
              <a:tr h="3888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Невидимые слезы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Невидимые миру слезы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Почти невидимые слезы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Никогда не видимые слезы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Не видимые, а лишь ощущаемые слезы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Не видимые </a:t>
                      </a:r>
                      <a:r>
                        <a:rPr lang="ru-RU" sz="2800" dirty="0">
                          <a:effectLst/>
                        </a:rPr>
                        <a:t>детьми слезы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Не видимые </a:t>
                      </a:r>
                      <a:r>
                        <a:rPr lang="ru-RU" sz="2800" dirty="0">
                          <a:effectLst/>
                        </a:rPr>
                        <a:t>вами слезы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Никем не видимые слезы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Не видимые двумя слезы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Не видимые (кем?) рисующим слезы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8484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dirty="0" smtClean="0"/>
              <a:t>Узнал </a:t>
            </a:r>
            <a:endParaRPr lang="ru-RU" sz="6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352928" cy="489654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3100" dirty="0"/>
              <a:t>Особая группа слов на – МЫЙ.</a:t>
            </a:r>
          </a:p>
          <a:p>
            <a:pPr marL="0" lvl="0" indent="0">
              <a:buNone/>
            </a:pPr>
            <a:r>
              <a:rPr lang="ru-RU" sz="3100" dirty="0"/>
              <a:t>Не употр. без НЕ, пишутся слитно.</a:t>
            </a:r>
          </a:p>
          <a:p>
            <a:pPr marL="0" lvl="0" indent="0">
              <a:buNone/>
            </a:pPr>
            <a:r>
              <a:rPr lang="ru-RU" sz="3100" dirty="0"/>
              <a:t>Прилагательное или причастие?</a:t>
            </a:r>
          </a:p>
          <a:p>
            <a:pPr marL="0" lvl="0" indent="0">
              <a:buNone/>
            </a:pPr>
            <a:r>
              <a:rPr lang="ru-RU" sz="3100" dirty="0"/>
              <a:t>ПРИЛАГАТЕЛЬНОЕ: образов. от глаг. СОВ. В.</a:t>
            </a:r>
          </a:p>
          <a:p>
            <a:pPr marL="0" lvl="0" indent="0">
              <a:buNone/>
            </a:pPr>
            <a:r>
              <a:rPr lang="ru-RU" sz="3100" dirty="0"/>
              <a:t>или от НЕПЕРЕХ. ГЛ. (ДОСТАТОЧНО ОДНОГО ПРИЗНАКА!)</a:t>
            </a:r>
          </a:p>
          <a:p>
            <a:pPr marL="0" indent="0">
              <a:buNone/>
            </a:pPr>
            <a:r>
              <a:rPr lang="ru-RU" sz="3100" dirty="0"/>
              <a:t>ПРИЧАСТИЕ: образов. от </a:t>
            </a:r>
            <a:r>
              <a:rPr lang="ru-RU" sz="3100" dirty="0" err="1"/>
              <a:t>переходн</a:t>
            </a:r>
            <a:r>
              <a:rPr lang="ru-RU" sz="3100" dirty="0"/>
              <a:t>. глаг. несов. в. , есть зависимое слово со знач. </a:t>
            </a:r>
            <a:r>
              <a:rPr lang="ru-RU" sz="3100" dirty="0" smtClean="0"/>
              <a:t>«ПРОИЗВОДИТЕЛЬ </a:t>
            </a:r>
            <a:r>
              <a:rPr lang="ru-RU" sz="3100" dirty="0"/>
              <a:t>(ОРУДИЕ) действия»</a:t>
            </a:r>
          </a:p>
        </p:txBody>
      </p:sp>
    </p:spTree>
    <p:extLst>
      <p:ext uri="{BB962C8B-B14F-4D97-AF65-F5344CB8AC3E}">
        <p14:creationId xmlns="" xmlns:p14="http://schemas.microsoft.com/office/powerpoint/2010/main" val="844663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Задание: раскройте скобки, объясните орфограмму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/>
              <a:t>(не) любимый мачехой ребенок;</a:t>
            </a:r>
          </a:p>
          <a:p>
            <a:pPr marL="0" indent="0">
              <a:buNone/>
            </a:pPr>
            <a:r>
              <a:rPr lang="ru-RU" sz="4400" dirty="0"/>
              <a:t>(не) растворимые в воде кристаллы;</a:t>
            </a:r>
          </a:p>
          <a:p>
            <a:pPr marL="0" indent="0">
              <a:buNone/>
            </a:pPr>
            <a:r>
              <a:rPr lang="ru-RU" sz="4400" dirty="0"/>
              <a:t>э</a:t>
            </a:r>
            <a:r>
              <a:rPr lang="ru-RU" sz="4400" dirty="0" smtClean="0"/>
              <a:t>лементы</a:t>
            </a:r>
            <a:r>
              <a:rPr lang="ru-RU" sz="4400" dirty="0"/>
              <a:t>, (не) растворимые ни в какой жидкости</a:t>
            </a:r>
          </a:p>
          <a:p>
            <a:pPr marL="0" indent="0">
              <a:buNone/>
            </a:pP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2687595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Взаимопроверка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любимый </a:t>
            </a:r>
            <a:r>
              <a:rPr lang="ru-RU" sz="4400" u="dbl" dirty="0">
                <a:latin typeface="Times New Roman" pitchFamily="18" charset="0"/>
                <a:cs typeface="Times New Roman" pitchFamily="18" charset="0"/>
              </a:rPr>
              <a:t>мачехой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ребенок (</a:t>
            </a:r>
            <a:r>
              <a:rPr lang="ru-RU" sz="4400" u="dbl" dirty="0">
                <a:latin typeface="Times New Roman" pitchFamily="18" charset="0"/>
                <a:cs typeface="Times New Roman" pitchFamily="18" charset="0"/>
              </a:rPr>
              <a:t>причастие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ерастворимые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в воде кристаллы (</a:t>
            </a:r>
            <a:r>
              <a:rPr lang="ru-RU" sz="4400" u="dbl" dirty="0">
                <a:latin typeface="Times New Roman" pitchFamily="18" charset="0"/>
                <a:cs typeface="Times New Roman" pitchFamily="18" charset="0"/>
              </a:rPr>
              <a:t>прилагательное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лементы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, не растворимые </a:t>
            </a:r>
            <a:r>
              <a:rPr lang="ru-RU" sz="4400" u="dbl" dirty="0">
                <a:latin typeface="Times New Roman" pitchFamily="18" charset="0"/>
                <a:cs typeface="Times New Roman" pitchFamily="18" charset="0"/>
              </a:rPr>
              <a:t>ни в какой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жидкости (</a:t>
            </a:r>
            <a:r>
              <a:rPr lang="ru-RU" sz="4400" u="dbl" dirty="0" smtClean="0">
                <a:latin typeface="Times New Roman" pitchFamily="18" charset="0"/>
                <a:cs typeface="Times New Roman" pitchFamily="18" charset="0"/>
              </a:rPr>
              <a:t>прилагательное).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102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08912" cy="1080120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Ночь в горах</a:t>
            </a:r>
            <a:endParaRPr lang="ru-RU" sz="6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7055505" cy="52565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23937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УЧЕБНЫЕ ДЕЙСТВИЯ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3600" dirty="0" smtClean="0"/>
              <a:t>Находили орфограмму,</a:t>
            </a:r>
            <a:endParaRPr lang="ru-RU" sz="3600" dirty="0"/>
          </a:p>
          <a:p>
            <a:pPr marL="0" lvl="0" indent="0">
              <a:buNone/>
            </a:pPr>
            <a:r>
              <a:rPr lang="ru-RU" sz="3600" dirty="0" smtClean="0"/>
              <a:t>составляли </a:t>
            </a:r>
            <a:r>
              <a:rPr lang="ru-RU" sz="3600" dirty="0"/>
              <a:t>кластер, </a:t>
            </a:r>
            <a:r>
              <a:rPr lang="ru-RU" sz="3600" dirty="0" smtClean="0"/>
              <a:t>алгоритм,</a:t>
            </a:r>
            <a:endParaRPr lang="ru-RU" sz="3600" dirty="0"/>
          </a:p>
          <a:p>
            <a:pPr marL="0" lvl="0" indent="0">
              <a:buNone/>
            </a:pPr>
            <a:r>
              <a:rPr lang="ru-RU" sz="3600" dirty="0"/>
              <a:t>р</a:t>
            </a:r>
            <a:r>
              <a:rPr lang="ru-RU" sz="3600" dirty="0" smtClean="0"/>
              <a:t>ассуждали </a:t>
            </a:r>
            <a:r>
              <a:rPr lang="ru-RU" sz="3600" dirty="0"/>
              <a:t>по </a:t>
            </a:r>
            <a:r>
              <a:rPr lang="ru-RU" sz="3600" dirty="0" smtClean="0"/>
              <a:t>алгоритму,</a:t>
            </a:r>
            <a:endParaRPr lang="ru-RU" sz="3600" dirty="0"/>
          </a:p>
          <a:p>
            <a:pPr marL="0" indent="0">
              <a:buNone/>
            </a:pPr>
            <a:r>
              <a:rPr lang="ru-RU" sz="3600" dirty="0" smtClean="0"/>
              <a:t>графически обозначали орфограмму.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ru-RU" sz="3600" dirty="0"/>
              <a:t>Цель: правильно </a:t>
            </a:r>
            <a:r>
              <a:rPr lang="ru-RU" sz="3600" dirty="0" smtClean="0"/>
              <a:t>писать </a:t>
            </a:r>
            <a:r>
              <a:rPr lang="ru-RU" sz="3600" dirty="0"/>
              <a:t>НЕ в словах, </a:t>
            </a:r>
            <a:r>
              <a:rPr lang="ru-RU" sz="3600" dirty="0" smtClean="0"/>
              <a:t>оканчивающихся </a:t>
            </a:r>
            <a:r>
              <a:rPr lang="ru-RU" sz="3600" dirty="0"/>
              <a:t>на </a:t>
            </a:r>
            <a:r>
              <a:rPr lang="ru-RU" sz="3600" dirty="0" smtClean="0"/>
              <a:t>– МЫЙ.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3804130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 smtClean="0"/>
              <a:t>Составить словарный диктант  «НЕ с прилагательными, причастиями и со словами на –МЫЙ»</a:t>
            </a:r>
            <a:br>
              <a:rPr lang="ru-RU" sz="4800" dirty="0" smtClean="0"/>
            </a:br>
            <a:r>
              <a:rPr lang="ru-RU" sz="4800" dirty="0" smtClean="0"/>
              <a:t>(25-30 слов).</a:t>
            </a:r>
            <a:endParaRPr lang="ru-RU" sz="4800" dirty="0"/>
          </a:p>
        </p:txBody>
      </p:sp>
    </p:spTree>
    <p:extLst>
      <p:ext uri="{BB962C8B-B14F-4D97-AF65-F5344CB8AC3E}">
        <p14:creationId xmlns="" xmlns:p14="http://schemas.microsoft.com/office/powerpoint/2010/main" val="306237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300" dirty="0" smtClean="0"/>
              <a:t>Самопроверка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2674350210"/>
              </p:ext>
            </p:extLst>
          </p:nvPr>
        </p:nvGraphicFramePr>
        <p:xfrm>
          <a:off x="179512" y="1052736"/>
          <a:ext cx="8640959" cy="563189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320480"/>
                <a:gridCol w="4320479"/>
              </a:tblGrid>
              <a:tr h="5112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1 вариант</a:t>
                      </a:r>
                      <a:endParaRPr lang="ru-RU" sz="2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2 вариант</a:t>
                      </a:r>
                      <a:endParaRPr lang="ru-RU" sz="2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601311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</a:rPr>
                        <a:t>В (прилагательное)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</a:rPr>
                        <a:t>Г (что сделать? сов. в.)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</a:rPr>
                        <a:t>В (возвратный, не сочетается с  сущ. (мест.) в винительном падеже без предлога)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</a:rPr>
                        <a:t>В (невыпитый чай; причастие, нет зависимых слов; нет противопост.)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</a:rPr>
                        <a:t>Б (прилагательное не имеет полной формы)</a:t>
                      </a:r>
                      <a:endParaRPr lang="ru-RU" sz="2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</a:rPr>
                        <a:t>В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</a:rPr>
                        <a:t>Да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</a:rPr>
                        <a:t>Да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</a:rPr>
                        <a:t>В (невыпитый чай; причастие, нет зависимых слов; нет противопост.)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dirty="0">
                          <a:effectLst/>
                        </a:rPr>
                        <a:t>Б (прилагательное не имеет полной формы)</a:t>
                      </a:r>
                      <a:endParaRPr lang="ru-RU" sz="2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4535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132856"/>
            <a:ext cx="8352928" cy="3600400"/>
          </a:xfrm>
        </p:spPr>
        <p:txBody>
          <a:bodyPr>
            <a:noAutofit/>
          </a:bodyPr>
          <a:lstStyle/>
          <a:p>
            <a:pPr algn="ctr"/>
            <a:r>
              <a:rPr lang="ru-RU" sz="9600" dirty="0" smtClean="0"/>
              <a:t>«невидимые </a:t>
            </a:r>
            <a:r>
              <a:rPr lang="ru-RU" sz="9600" dirty="0"/>
              <a:t>миру </a:t>
            </a:r>
            <a:r>
              <a:rPr lang="ru-RU" sz="9600" dirty="0" smtClean="0"/>
              <a:t/>
            </a:r>
            <a:br>
              <a:rPr lang="ru-RU" sz="9600" dirty="0" smtClean="0"/>
            </a:br>
            <a:r>
              <a:rPr lang="ru-RU" sz="9600" dirty="0" smtClean="0"/>
              <a:t>слезы</a:t>
            </a:r>
            <a:r>
              <a:rPr lang="ru-RU" sz="9600" dirty="0"/>
              <a:t>»</a:t>
            </a:r>
          </a:p>
        </p:txBody>
      </p:sp>
    </p:spTree>
    <p:extLst>
      <p:ext uri="{BB962C8B-B14F-4D97-AF65-F5344CB8AC3E}">
        <p14:creationId xmlns="" xmlns:p14="http://schemas.microsoft.com/office/powerpoint/2010/main" val="68579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/>
              <a:t>знаю</a:t>
            </a:r>
            <a:endParaRPr lang="ru-RU" sz="72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rmAutofit fontScale="92500" lnSpcReduction="10000"/>
          </a:bodyPr>
          <a:lstStyle/>
          <a:p>
            <a:pPr lvl="0">
              <a:buFont typeface="+mj-lt"/>
              <a:buAutoNum type="arabicPeriod"/>
            </a:pPr>
            <a:r>
              <a:rPr lang="ru-RU" sz="3200" dirty="0" smtClean="0">
                <a:effectLst/>
              </a:rPr>
              <a:t>Слово употребляется без НЕ.</a:t>
            </a:r>
          </a:p>
          <a:p>
            <a:pPr lvl="0">
              <a:buFont typeface="+mj-lt"/>
              <a:buAutoNum type="arabicPeriod"/>
            </a:pPr>
            <a:r>
              <a:rPr lang="ru-RU" sz="3200" dirty="0" smtClean="0">
                <a:effectLst/>
              </a:rPr>
              <a:t>.Есть зависимое слово.</a:t>
            </a:r>
          </a:p>
          <a:p>
            <a:pPr lvl="0">
              <a:buFont typeface="+mj-lt"/>
              <a:buAutoNum type="arabicPeriod"/>
            </a:pPr>
            <a:r>
              <a:rPr lang="ru-RU" sz="3200" dirty="0" smtClean="0"/>
              <a:t>Нет противопоставления.</a:t>
            </a:r>
          </a:p>
          <a:p>
            <a:pPr lvl="0">
              <a:buFont typeface="+mj-lt"/>
              <a:buAutoNum type="arabicPeriod"/>
            </a:pPr>
            <a:r>
              <a:rPr lang="ru-RU" sz="3200" dirty="0" smtClean="0">
                <a:effectLst/>
              </a:rPr>
              <a:t>Нет отрицательных местоимений.</a:t>
            </a:r>
          </a:p>
          <a:p>
            <a:pPr lvl="0">
              <a:buFont typeface="+mj-lt"/>
              <a:buAutoNum type="arabicPeriod"/>
            </a:pPr>
            <a:r>
              <a:rPr lang="ru-RU" sz="3200" dirty="0" smtClean="0"/>
              <a:t>Нет слов «далеко не…», «вовсе не…», «отнюдь не…».</a:t>
            </a:r>
          </a:p>
          <a:p>
            <a:pPr lvl="0">
              <a:buFont typeface="+mj-lt"/>
              <a:buAutoNum type="arabicPeriod"/>
            </a:pPr>
            <a:r>
              <a:rPr lang="ru-RU" sz="3200" dirty="0" smtClean="0">
                <a:effectLst/>
              </a:rPr>
              <a:t>Полная форма.</a:t>
            </a:r>
          </a:p>
          <a:p>
            <a:pPr lvl="0">
              <a:buFont typeface="+mj-lt"/>
              <a:buAutoNum type="arabicPeriod"/>
            </a:pPr>
            <a:r>
              <a:rPr lang="ru-RU" sz="3200" dirty="0" smtClean="0"/>
              <a:t>Оканчивается на –МЫЙ.</a:t>
            </a:r>
          </a:p>
          <a:p>
            <a:pPr lvl="0">
              <a:buFont typeface="+mj-lt"/>
              <a:buAutoNum type="arabicPeriod"/>
            </a:pPr>
            <a:r>
              <a:rPr lang="ru-RU" sz="3200" dirty="0" smtClean="0">
                <a:effectLst/>
              </a:rPr>
              <a:t>Правила «НЕ с прилагательными» и «НЕ с </a:t>
            </a:r>
            <a:r>
              <a:rPr lang="ru-RU" sz="3200" dirty="0" smtClean="0">
                <a:effectLst/>
              </a:rPr>
              <a:t>причастиями».    </a:t>
            </a:r>
            <a:endParaRPr lang="ru-RU" sz="3200" dirty="0" smtClean="0"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322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dirty="0" smtClean="0"/>
              <a:t>Хочу узнать</a:t>
            </a:r>
            <a:endParaRPr lang="ru-RU" sz="8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1.Прилагательное или причастие?</a:t>
            </a:r>
          </a:p>
          <a:p>
            <a:pPr marL="0" indent="0">
              <a:buNone/>
            </a:pPr>
            <a:r>
              <a:rPr lang="ru-RU" sz="3600" dirty="0"/>
              <a:t>2.Существует ли особое правило (НЕ со словами, оканчивающимися на -МЫЙ)?</a:t>
            </a:r>
          </a:p>
        </p:txBody>
      </p:sp>
    </p:spTree>
    <p:extLst>
      <p:ext uri="{BB962C8B-B14F-4D97-AF65-F5344CB8AC3E}">
        <p14:creationId xmlns="" xmlns:p14="http://schemas.microsoft.com/office/powerpoint/2010/main" val="378612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dirty="0" smtClean="0"/>
              <a:t>Узнал </a:t>
            </a:r>
            <a:endParaRPr lang="ru-RU" sz="6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352928" cy="489654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4400" dirty="0"/>
              <a:t>Особая группа </a:t>
            </a:r>
            <a:r>
              <a:rPr lang="ru-RU" sz="4400" dirty="0" smtClean="0"/>
              <a:t>слов</a:t>
            </a:r>
          </a:p>
          <a:p>
            <a:pPr marL="0" lvl="0" indent="0" algn="ctr">
              <a:buNone/>
            </a:pPr>
            <a:r>
              <a:rPr lang="ru-RU" sz="4400" dirty="0" smtClean="0"/>
              <a:t>на </a:t>
            </a:r>
            <a:r>
              <a:rPr lang="ru-RU" sz="4400" dirty="0"/>
              <a:t>– МЫЙ.</a:t>
            </a:r>
          </a:p>
          <a:p>
            <a:pPr marL="0" lvl="0" indent="0">
              <a:buNone/>
            </a:pPr>
            <a:r>
              <a:rPr lang="ru-RU" sz="4400" dirty="0"/>
              <a:t>Не употр. без НЕ, пишутся слитно.</a:t>
            </a:r>
          </a:p>
          <a:p>
            <a:pPr marL="0" lvl="0" indent="0">
              <a:buNone/>
            </a:pPr>
            <a:r>
              <a:rPr lang="ru-RU" sz="4400" dirty="0"/>
              <a:t>Прилагательное или причастие</a:t>
            </a:r>
            <a:r>
              <a:rPr lang="ru-RU" sz="4400" dirty="0" smtClean="0"/>
              <a:t>?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207686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dirty="0" smtClean="0"/>
              <a:t>Прилагательное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276872"/>
            <a:ext cx="8147248" cy="41970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/>
              <a:t>н</a:t>
            </a:r>
            <a:r>
              <a:rPr lang="ru-RU" sz="5400" dirty="0" smtClean="0"/>
              <a:t>ерастворимый </a:t>
            </a:r>
            <a:r>
              <a:rPr lang="ru-RU" sz="5400" dirty="0"/>
              <a:t>– </a:t>
            </a:r>
            <a:r>
              <a:rPr lang="ru-RU" sz="5400" dirty="0" smtClean="0"/>
              <a:t>растворить</a:t>
            </a:r>
          </a:p>
          <a:p>
            <a:pPr marL="0" indent="0" algn="ctr">
              <a:buNone/>
            </a:pPr>
            <a:r>
              <a:rPr lang="ru-RU" sz="5400" dirty="0" smtClean="0"/>
              <a:t>(</a:t>
            </a:r>
            <a:r>
              <a:rPr lang="ru-RU" sz="5400" dirty="0"/>
              <a:t>ЧТО СДЕЛАТЬ</a:t>
            </a:r>
            <a:r>
              <a:rPr lang="ru-RU" sz="5400" dirty="0" smtClean="0"/>
              <a:t>?)</a:t>
            </a:r>
          </a:p>
          <a:p>
            <a:pPr marL="0" indent="0" algn="ctr">
              <a:buNone/>
            </a:pPr>
            <a:r>
              <a:rPr lang="ru-RU" sz="5400" dirty="0"/>
              <a:t>с</a:t>
            </a:r>
            <a:r>
              <a:rPr lang="ru-RU" sz="5400" dirty="0" smtClean="0"/>
              <a:t>овершенный вид</a:t>
            </a:r>
            <a:endParaRPr lang="ru-RU" sz="54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96782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dirty="0"/>
              <a:t>Прилагательное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424936" cy="4873752"/>
          </a:xfrm>
        </p:spPr>
        <p:txBody>
          <a:bodyPr/>
          <a:lstStyle/>
          <a:p>
            <a:pPr marL="0" indent="0" algn="ctr">
              <a:buNone/>
            </a:pPr>
            <a:r>
              <a:rPr lang="ru-RU" sz="6000" dirty="0"/>
              <a:t>н</a:t>
            </a:r>
            <a:r>
              <a:rPr lang="ru-RU" sz="6000" dirty="0" smtClean="0"/>
              <a:t>езависимый </a:t>
            </a:r>
            <a:r>
              <a:rPr lang="ru-RU" sz="6000" dirty="0"/>
              <a:t>– зависеть</a:t>
            </a:r>
          </a:p>
          <a:p>
            <a:pPr marL="0" indent="0" algn="ctr">
              <a:buNone/>
            </a:pPr>
            <a:r>
              <a:rPr lang="ru-RU" sz="6000" dirty="0"/>
              <a:t>(от кого?)</a:t>
            </a:r>
          </a:p>
          <a:p>
            <a:pPr marL="0" indent="0" algn="ctr">
              <a:buNone/>
            </a:pPr>
            <a:r>
              <a:rPr lang="ru-RU" sz="6000" dirty="0"/>
              <a:t>н</a:t>
            </a:r>
            <a:r>
              <a:rPr lang="ru-RU" sz="6000" dirty="0" smtClean="0"/>
              <a:t>епереходный </a:t>
            </a:r>
            <a:r>
              <a:rPr lang="ru-RU" sz="6000" dirty="0"/>
              <a:t>глагол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1660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dirty="0" smtClean="0"/>
              <a:t>Узнал </a:t>
            </a:r>
            <a:endParaRPr lang="ru-RU" sz="6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352928" cy="489654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3600" dirty="0"/>
              <a:t>Особая группа слов на – МЫЙ.</a:t>
            </a:r>
          </a:p>
          <a:p>
            <a:pPr marL="0" lvl="0" indent="0">
              <a:buNone/>
            </a:pPr>
            <a:r>
              <a:rPr lang="ru-RU" sz="3600" dirty="0"/>
              <a:t>Не употр. без НЕ, пишутся слитно.</a:t>
            </a:r>
          </a:p>
          <a:p>
            <a:pPr marL="0" lvl="0" indent="0">
              <a:buNone/>
            </a:pPr>
            <a:r>
              <a:rPr lang="ru-RU" sz="3600" dirty="0"/>
              <a:t>Прилагательное или причастие?</a:t>
            </a:r>
          </a:p>
          <a:p>
            <a:pPr marL="0" lvl="0" indent="0">
              <a:buNone/>
            </a:pPr>
            <a:r>
              <a:rPr lang="ru-RU" sz="3600" dirty="0"/>
              <a:t>ПРИЛАГАТЕЛЬНОЕ: образов. от глаг. СОВ. В.</a:t>
            </a:r>
          </a:p>
          <a:p>
            <a:pPr marL="0" lvl="0" indent="0">
              <a:buNone/>
            </a:pPr>
            <a:r>
              <a:rPr lang="ru-RU" sz="3600" dirty="0"/>
              <a:t>или от НЕПЕРЕХ. ГЛ. (ДОСТАТОЧНО ОДНОГО ПРИЗНАКА</a:t>
            </a:r>
            <a:r>
              <a:rPr lang="ru-RU" sz="3600" dirty="0" smtClean="0"/>
              <a:t>!)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137193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402</TotalTime>
  <Words>529</Words>
  <Application>Microsoft Office PowerPoint</Application>
  <PresentationFormat>Экран (4:3)</PresentationFormat>
  <Paragraphs>98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Эркер</vt:lpstr>
      <vt:lpstr>Русский язык</vt:lpstr>
      <vt:lpstr>Самопроверка</vt:lpstr>
      <vt:lpstr>«невидимые миру  слезы»</vt:lpstr>
      <vt:lpstr>знаю</vt:lpstr>
      <vt:lpstr>Хочу узнать</vt:lpstr>
      <vt:lpstr>Узнал </vt:lpstr>
      <vt:lpstr>Прилагательное: </vt:lpstr>
      <vt:lpstr>Прилагательное:</vt:lpstr>
      <vt:lpstr>Узнал </vt:lpstr>
      <vt:lpstr>« невидимые миру слёзы»</vt:lpstr>
      <vt:lpstr>Прилагательное или причастие?</vt:lpstr>
      <vt:lpstr>Причастие</vt:lpstr>
      <vt:lpstr>ВИДЕТЬ (переход., несов. в)</vt:lpstr>
      <vt:lpstr>Узнал </vt:lpstr>
      <vt:lpstr>Задание: раскройте скобки, объясните орфограмму</vt:lpstr>
      <vt:lpstr>Взаимопроверка</vt:lpstr>
      <vt:lpstr>Ночь в горах</vt:lpstr>
      <vt:lpstr>УЧЕБНЫЕ ДЕЙСТВИЯ</vt:lpstr>
      <vt:lpstr>Домашнее задание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keywords>открытый урок</cp:keywords>
  <cp:lastModifiedBy>Кабинет№51</cp:lastModifiedBy>
  <cp:revision>44</cp:revision>
  <cp:lastPrinted>2012-05-11T13:58:37Z</cp:lastPrinted>
  <dcterms:created xsi:type="dcterms:W3CDTF">2012-05-10T16:31:25Z</dcterms:created>
  <dcterms:modified xsi:type="dcterms:W3CDTF">2012-05-12T07:09:05Z</dcterms:modified>
</cp:coreProperties>
</file>