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7" r:id="rId2"/>
    <p:sldId id="337" r:id="rId3"/>
    <p:sldId id="331" r:id="rId4"/>
    <p:sldId id="430" r:id="rId5"/>
    <p:sldId id="426" r:id="rId6"/>
    <p:sldId id="428" r:id="rId7"/>
    <p:sldId id="378" r:id="rId8"/>
    <p:sldId id="258" r:id="rId9"/>
    <p:sldId id="429" r:id="rId10"/>
    <p:sldId id="367" r:id="rId11"/>
    <p:sldId id="287" r:id="rId12"/>
    <p:sldId id="351" r:id="rId13"/>
    <p:sldId id="371" r:id="rId14"/>
    <p:sldId id="350" r:id="rId15"/>
    <p:sldId id="346" r:id="rId16"/>
    <p:sldId id="431" r:id="rId17"/>
    <p:sldId id="434" r:id="rId18"/>
    <p:sldId id="435" r:id="rId19"/>
    <p:sldId id="301" r:id="rId20"/>
    <p:sldId id="376" r:id="rId21"/>
    <p:sldId id="377" r:id="rId22"/>
    <p:sldId id="369" r:id="rId23"/>
    <p:sldId id="370" r:id="rId24"/>
    <p:sldId id="400" r:id="rId25"/>
    <p:sldId id="401" r:id="rId26"/>
    <p:sldId id="390" r:id="rId27"/>
    <p:sldId id="395" r:id="rId28"/>
    <p:sldId id="397" r:id="rId29"/>
    <p:sldId id="436" r:id="rId30"/>
    <p:sldId id="399" r:id="rId31"/>
    <p:sldId id="361" r:id="rId32"/>
    <p:sldId id="391" r:id="rId33"/>
    <p:sldId id="392" r:id="rId34"/>
    <p:sldId id="393" r:id="rId35"/>
    <p:sldId id="402" r:id="rId36"/>
    <p:sldId id="422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2BE"/>
    <a:srgbClr val="00CC00"/>
    <a:srgbClr val="340A20"/>
    <a:srgbClr val="07390C"/>
    <a:srgbClr val="0C3421"/>
    <a:srgbClr val="0A3E20"/>
    <a:srgbClr val="004821"/>
    <a:srgbClr val="9C1482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77" autoAdjust="0"/>
  </p:normalViewPr>
  <p:slideViewPr>
    <p:cSldViewPr>
      <p:cViewPr>
        <p:scale>
          <a:sx n="58" d="100"/>
          <a:sy n="58" d="100"/>
        </p:scale>
        <p:origin x="-141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A3CFE2-FA96-4670-9BED-F21048A43607}" type="datetimeFigureOut">
              <a:rPr lang="ru-RU" smtClean="0"/>
              <a:t>04.08.2014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B702F32-7D9D-4A01-97A1-A0FCCFAC4F8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640960" cy="396044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Урок</a:t>
            </a:r>
            <a:b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систематизации и обобщения знаний</a:t>
            </a:r>
            <a:b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по алгебре и началам анализа</a:t>
            </a:r>
            <a:b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в 11классе </a:t>
            </a:r>
            <a: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«Логарифмы.</a:t>
            </a:r>
            <a:br>
              <a:rPr lang="ru-RU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4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логарифмических уравнений»</a:t>
            </a:r>
            <a:r>
              <a:rPr lang="ru-RU" sz="4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47864" y="5373216"/>
            <a:ext cx="5688632" cy="1080120"/>
          </a:xfrm>
        </p:spPr>
        <p:txBody>
          <a:bodyPr>
            <a:noAutofit/>
          </a:bodyPr>
          <a:lstStyle/>
          <a:p>
            <a:pPr algn="r"/>
            <a:r>
              <a:rPr lang="ru-RU" sz="1400" dirty="0" smtClean="0">
                <a:solidFill>
                  <a:srgbClr val="1402BE"/>
                </a:solidFill>
                <a:latin typeface="Times New Roman" pitchFamily="18" charset="0"/>
                <a:cs typeface="Times New Roman" pitchFamily="18" charset="0"/>
              </a:rPr>
              <a:t>Учитель математики Петрова Г.Б.</a:t>
            </a:r>
          </a:p>
          <a:p>
            <a:pPr algn="r"/>
            <a:r>
              <a:rPr lang="ru-RU" sz="1400" dirty="0" smtClean="0">
                <a:solidFill>
                  <a:srgbClr val="1402BE"/>
                </a:solidFill>
                <a:latin typeface="Times New Roman" pitchFamily="18" charset="0"/>
                <a:cs typeface="Times New Roman" pitchFamily="18" charset="0"/>
              </a:rPr>
              <a:t>НОУ «Православная классическая гимназия имени Андрея Рублева»</a:t>
            </a:r>
          </a:p>
          <a:p>
            <a:pPr algn="r"/>
            <a:r>
              <a:rPr lang="ru-RU" sz="1400" dirty="0" err="1" smtClean="0">
                <a:solidFill>
                  <a:srgbClr val="1402BE"/>
                </a:solidFill>
                <a:latin typeface="Times New Roman" pitchFamily="18" charset="0"/>
                <a:cs typeface="Times New Roman" pitchFamily="18" charset="0"/>
              </a:rPr>
              <a:t>г.о</a:t>
            </a:r>
            <a:r>
              <a:rPr lang="ru-RU" sz="1400" dirty="0" smtClean="0">
                <a:solidFill>
                  <a:srgbClr val="1402BE"/>
                </a:solidFill>
                <a:latin typeface="Times New Roman" pitchFamily="18" charset="0"/>
                <a:cs typeface="Times New Roman" pitchFamily="18" charset="0"/>
              </a:rPr>
              <a:t>. Электросталь Московской области</a:t>
            </a:r>
            <a:endParaRPr lang="ru-RU" sz="1400" dirty="0">
              <a:solidFill>
                <a:srgbClr val="1402B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22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712968" cy="79208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effectLst/>
              </a:rPr>
              <a:t/>
            </a:r>
            <a:br>
              <a:rPr lang="ru-RU" b="1" dirty="0" smtClean="0">
                <a:effectLst/>
              </a:rPr>
            </a:br>
            <a:r>
              <a:rPr lang="ru-RU" b="1" dirty="0">
                <a:effectLst/>
              </a:rPr>
              <a:t/>
            </a:r>
            <a:br>
              <a:rPr lang="ru-RU" b="1" dirty="0">
                <a:effectLst/>
              </a:rPr>
            </a:br>
            <a:r>
              <a:rPr lang="ru-RU" b="1" dirty="0" smtClean="0">
                <a:effectLst/>
              </a:rPr>
              <a:t> </a:t>
            </a:r>
            <a:r>
              <a:rPr lang="ru-RU" sz="4000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Историческая справка. Джон Непер</a:t>
            </a:r>
            <a:endParaRPr lang="ru-RU" sz="4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052736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0070C0"/>
                </a:solidFill>
              </a:rPr>
              <a:t>Джону Неперу принадлежит сам термин «логарифм», который он перевел как «искусственное число». Джон Непер – шотландец. В 16 лет отправился на континент, где в течение пяти лет в различных университетах Европы изучал математику и другие науки. Затем он серьезно занимался астрономией и математикой. К идее логарифмических вычислений Непер пришел еще в 80-х годах XVI века, однако опубликовал свои таблицы только в 1614 году, после 25-летних вычислений. Они вышли под названием «Описание чудесных логарифмических таблиц».</a:t>
            </a:r>
            <a:br>
              <a:rPr lang="ru-RU" sz="2400" i="1" dirty="0">
                <a:solidFill>
                  <a:srgbClr val="0070C0"/>
                </a:solidFill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6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r>
              <a:rPr lang="ru-RU" sz="48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Исследовательская работа</a:t>
            </a:r>
            <a:endParaRPr lang="ru-RU" sz="48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84784"/>
            <a:ext cx="792088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«Исследование  влияния  преобразований логарифмических  выражений  на  их  область допустимых  значений»</a:t>
            </a:r>
            <a:endParaRPr lang="en-US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Вопросы:</a:t>
            </a:r>
          </a:p>
          <a:p>
            <a:pPr lvl="0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происходит с ОДЗ при замене   log</a:t>
            </a:r>
            <a:r>
              <a:rPr lang="ru-RU" sz="2800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+3))   на  log</a:t>
            </a:r>
            <a:r>
              <a:rPr lang="ru-RU" sz="2800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log</a:t>
            </a:r>
            <a:r>
              <a:rPr lang="ru-RU" sz="2800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+3)?</a:t>
            </a:r>
          </a:p>
          <a:p>
            <a:pPr lvl="0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происходит с ОДЗ при обратной замене?</a:t>
            </a:r>
          </a:p>
          <a:p>
            <a:pPr lvl="0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каком случае могут потеряться корни?</a:t>
            </a:r>
          </a:p>
          <a:p>
            <a:pPr lvl="0"/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каком случае могут образоваться посторонние корни?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98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Задания</a:t>
            </a:r>
          </a:p>
          <a:p>
            <a:pPr algn="ctr">
              <a:spcAft>
                <a:spcPts val="0"/>
              </a:spcAft>
            </a:pPr>
            <a:endParaRPr lang="ru-RU" sz="2400" dirty="0">
              <a:solidFill>
                <a:srgbClr val="00B050"/>
              </a:solidFill>
              <a:latin typeface="Times New Roman"/>
              <a:ea typeface="Times New Roman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Найдите ОДЗ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уравнения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ru-RU" sz="24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(3x – 2) + log</a:t>
            </a:r>
            <a:r>
              <a:rPr lang="ru-RU" sz="24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(x – 7) = 2 + log</a:t>
            </a:r>
            <a:r>
              <a:rPr lang="ru-RU" sz="24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Преобразуйте  уравнение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используя  свойства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логарифмов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Найдите ОДЗ полученного уравнения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сравните её с исходной.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 изменилась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ОДЗ (расширилась или сузилась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  <a:p>
            <a:pPr marL="342900" lvl="0" indent="-342900">
              <a:buFont typeface="+mj-lt"/>
              <a:buAutoNum type="arabicPeriod"/>
            </a:pP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уравнение.</a:t>
            </a:r>
          </a:p>
          <a:p>
            <a:pPr marL="342900" lvl="0" indent="-342900">
              <a:buFont typeface="+mj-lt"/>
              <a:buAutoNum type="arabicPeriod"/>
            </a:pP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Выполните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проверку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Дайте  ответ.</a:t>
            </a:r>
          </a:p>
          <a:p>
            <a:pPr marL="342900" lvl="0" indent="-342900">
              <a:buFont typeface="+mj-lt"/>
              <a:buAutoNum type="arabicPeriod"/>
            </a:pP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Появились 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 ходе 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решения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посторонние 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корни? Объясните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причину  их  появления.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40385" algn="just"/>
            <a:r>
              <a:rPr lang="ru-RU" sz="2400" i="1" dirty="0">
                <a:solidFill>
                  <a:srgbClr val="7030A0"/>
                </a:solidFill>
              </a:rPr>
              <a:t> </a:t>
            </a:r>
            <a:endParaRPr lang="ru-RU" sz="2400" i="1" dirty="0">
              <a:solidFill>
                <a:srgbClr val="7030A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865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1346609"/>
                  </p:ext>
                </p:extLst>
              </p:nvPr>
            </p:nvGraphicFramePr>
            <p:xfrm>
              <a:off x="395537" y="1412776"/>
              <a:ext cx="8568952" cy="508824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438534"/>
                    <a:gridCol w="4130418"/>
                  </a:tblGrid>
                  <a:tr h="5088248">
                    <a:tc>
                      <a:txBody>
                        <a:bodyPr/>
                        <a:lstStyle/>
                        <a:p>
                          <a:pPr marL="268288" indent="-268288" algn="just">
                            <a:buAutoNum type="arabicPeriod"/>
                          </a:pP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en-US" sz="1800" b="0" baseline="-2500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5</a:t>
                          </a: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(3</a:t>
                          </a:r>
                          <a:r>
                            <a:rPr lang="en-US" sz="1800" b="0" i="1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x 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– 2) + log</a:t>
                          </a:r>
                          <a:r>
                            <a:rPr lang="en-US" sz="1800" b="0" baseline="-25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5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(</a:t>
                          </a:r>
                          <a:r>
                            <a:rPr lang="en-US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x – 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7) = 2 + log</a:t>
                          </a:r>
                          <a:r>
                            <a:rPr lang="en-US" sz="1800" b="0" baseline="-25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5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2.    </a:t>
                          </a:r>
                          <a:endParaRPr lang="ru-RU" sz="1800" b="0" dirty="0" smtClean="0">
                            <a:solidFill>
                              <a:srgbClr val="7030A0"/>
                            </a:solidFill>
                            <a:effectLst/>
                            <a:latin typeface="Times New Roman"/>
                            <a:cs typeface="Times New Roman"/>
                          </a:endParaRPr>
                        </a:p>
                        <a:p>
                          <a:pPr marL="0" indent="0" algn="just">
                            <a:buNone/>
                          </a:pP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 </a:t>
                          </a:r>
                          <a:r>
                            <a:rPr lang="ru-RU" sz="1800" b="0" u="sng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О.Д.З.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sz="1800" b="0" i="1">
                                          <a:solidFill>
                                            <a:srgbClr val="7030A0"/>
                                          </a:solidFill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sz="1800" b="0" i="1">
                                          <a:solidFill>
                                            <a:srgbClr val="7030A0"/>
                                          </a:solidFill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  <m:t>х−7&gt;0,</m:t>
                                      </m:r>
                                    </m:e>
                                    <m:e>
                                      <m:r>
                                        <a:rPr lang="ru-RU" sz="1800" b="0" i="1">
                                          <a:solidFill>
                                            <a:srgbClr val="7030A0"/>
                                          </a:solidFill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  <m:t>3х−2&gt;0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  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cs typeface="Times New Roman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ru-RU" sz="1800" b="0" i="1">
                                          <a:solidFill>
                                            <a:srgbClr val="7030A0"/>
                                          </a:solidFill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ru-RU" sz="1800" b="0" i="1">
                                          <a:solidFill>
                                            <a:srgbClr val="7030A0"/>
                                          </a:solidFill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  <m:t>х&gt;7,</m:t>
                                      </m:r>
                                    </m:e>
                                    <m:e>
                                      <m:r>
                                        <a:rPr lang="ru-RU" sz="1800" b="0" i="1">
                                          <a:solidFill>
                                            <a:srgbClr val="7030A0"/>
                                          </a:solidFill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  <m:t>х&gt;</m:t>
                                      </m:r>
                                      <m:f>
                                        <m:fPr>
                                          <m:ctrlPr>
                                            <a:rPr lang="ru-RU" sz="1800" b="0" i="1">
                                              <a:solidFill>
                                                <a:srgbClr val="7030A0"/>
                                              </a:solidFill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ru-RU" sz="1800" b="0" i="1">
                                              <a:solidFill>
                                                <a:srgbClr val="7030A0"/>
                                              </a:solidFill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lang="ru-RU" sz="1800" b="0" i="1">
                                              <a:solidFill>
                                                <a:srgbClr val="7030A0"/>
                                              </a:solidFill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eqArr>
                                </m:e>
                              </m:d>
                            </m:oMath>
                          </a14:m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    х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0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cs typeface="Times New Roman"/>
                                </a:rPr>
                                <m:t>&gt;7</m:t>
                              </m:r>
                            </m:oMath>
                          </a14:m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. </a:t>
                          </a:r>
                          <a:endParaRPr lang="ru-RU" sz="1800" b="0" dirty="0">
                            <a:effectLst/>
                            <a:latin typeface="Times New Roman"/>
                            <a:cs typeface="Times New Roman"/>
                          </a:endParaRPr>
                        </a:p>
                        <a:p>
                          <a:pPr algn="just"/>
                          <a:r>
                            <a:rPr lang="ru-RU" sz="1800" b="0" i="1" dirty="0" smtClean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Ответ</a:t>
                          </a:r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: (7;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0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/>
                                  <a:cs typeface="Times New Roman"/>
                                </a:rPr>
                                <m:t>+∞)</m:t>
                              </m:r>
                            </m:oMath>
                          </a14:m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.</a:t>
                          </a:r>
                          <a:endParaRPr lang="ru-RU" sz="1800" b="0" i="1" dirty="0" smtClean="0">
                            <a:solidFill>
                              <a:srgbClr val="C00000"/>
                            </a:solidFill>
                            <a:effectLst/>
                            <a:latin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i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cs typeface="Times New Roman"/>
                            </a:rPr>
                            <a:t>2.</a:t>
                          </a: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log</a:t>
                          </a:r>
                          <a:r>
                            <a:rPr lang="ru-RU" sz="1800" b="0" baseline="-2500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(3</a:t>
                          </a:r>
                          <a:r>
                            <a:rPr lang="en-US" sz="1800" b="0" i="1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x 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– 2)(х-7) = </a:t>
                          </a: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25+ </a:t>
                          </a: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endParaRPr lang="ru-RU" sz="1800" b="0" dirty="0" smtClean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  </a:t>
                          </a: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(3</a:t>
                          </a:r>
                          <a:r>
                            <a:rPr lang="en-US" sz="1800" b="0" i="1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x 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– 2)(х-7) = </a:t>
                          </a:r>
                          <a:r>
                            <a:rPr lang="en-US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50.</a:t>
                          </a:r>
                          <a:endParaRPr lang="ru-RU" sz="1800" b="0" dirty="0" smtClean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 algn="just"/>
                          <a:endParaRPr lang="ru-RU" sz="1800" b="0" i="0" dirty="0" smtClean="0">
                            <a:solidFill>
                              <a:srgbClr val="7030A0"/>
                            </a:solidFill>
                            <a:effectLst/>
                            <a:latin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3. </a:t>
                          </a:r>
                          <a:r>
                            <a:rPr lang="ru-RU" sz="1800" b="0" u="sng" dirty="0" smtClean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О.Д.З</a:t>
                          </a:r>
                          <a:r>
                            <a:rPr lang="ru-RU" sz="1800" b="0" u="sng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.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(3</a:t>
                          </a:r>
                          <a:r>
                            <a:rPr lang="en-US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x 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– 2)(х-7)˃0,     х˂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или х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0" i="1">
                                  <a:solidFill>
                                    <a:srgbClr val="7030A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&gt;</m:t>
                              </m:r>
                            </m:oMath>
                          </a14:m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7.                              </a:t>
                          </a:r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Ответ:(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0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−∞;</m:t>
                              </m:r>
                              <m:f>
                                <m:fPr>
                                  <m:ctrlP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)</a:t>
                          </a:r>
                          <a:r>
                            <a:rPr lang="ru-RU" sz="1800" b="0" i="1" dirty="0" smtClean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0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∪</m:t>
                              </m:r>
                              <m:r>
                                <a:rPr lang="ru-RU" sz="1800" b="0" i="1" smtClean="0">
                                  <a:solidFill>
                                    <a:srgbClr val="C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 </m:t>
                              </m:r>
                            </m:oMath>
                          </a14:m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(7;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0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+∞)</m:t>
                              </m:r>
                            </m:oMath>
                          </a14:m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.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 </a:t>
                          </a:r>
                          <a:r>
                            <a:rPr lang="ru-RU" sz="1800" b="0" u="sng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Вывод: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О.Д.З.  расширилась.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4.   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(3</a:t>
                          </a:r>
                          <a:r>
                            <a:rPr lang="en-US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x 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– 2)(х-7) =50;    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  3х</a:t>
                          </a:r>
                          <a:r>
                            <a:rPr lang="ru-RU" sz="1800" b="0" baseline="30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-2х-21х+14=50;    3х</a:t>
                          </a:r>
                          <a:r>
                            <a:rPr lang="ru-RU" sz="1800" b="0" baseline="30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-23х-36=0;    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  </a:t>
                          </a:r>
                          <a:r>
                            <a:rPr lang="ru-RU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Д =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31</a:t>
                          </a:r>
                          <a:r>
                            <a:rPr lang="ru-RU" sz="1800" b="0" baseline="30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r>
                            <a:rPr lang="ru-RU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;          </a:t>
                          </a:r>
                          <a:r>
                            <a:rPr lang="ru-RU" sz="1800" b="0" dirty="0" smtClean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х</a:t>
                          </a:r>
                          <a:r>
                            <a:rPr lang="ru-RU" sz="1800" b="0" baseline="-2500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1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=-1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,   х</a:t>
                          </a:r>
                          <a:r>
                            <a:rPr lang="ru-RU" sz="1800" b="0" baseline="-2500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=9.</a:t>
                          </a: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5.  </a:t>
                          </a:r>
                          <a:r>
                            <a:rPr lang="ru-RU" sz="1800" b="0" u="sng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Проверка: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при 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х=9</a:t>
                          </a: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25+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</a:t>
                          </a:r>
                          <a:r>
                            <a:rPr lang="ru-RU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9 – 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7)= 2 + 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2 - верное равенство;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х=9 – корень уравнения;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при </a:t>
                          </a:r>
                          <a:r>
                            <a:rPr lang="ru-RU" sz="1800" b="0" dirty="0" smtClean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х=-1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 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</a:t>
                          </a:r>
                          <a:r>
                            <a:rPr lang="en-US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log</a:t>
                          </a:r>
                          <a:r>
                            <a:rPr lang="ru-RU" sz="1800" b="0" baseline="-2500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(-1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b="0" i="1">
                                      <a:solidFill>
                                        <a:srgbClr val="7030A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</a:t>
                          </a:r>
                          <a:r>
                            <a:rPr lang="ru-RU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– </a:t>
                          </a: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7) – не существует;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 marL="1821815" indent="-1821815">
                            <a:spcAft>
                              <a:spcPts val="0"/>
                            </a:spcAft>
                          </a:pPr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х=-1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800" b="0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i="1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– посторонний корень.          </a:t>
                          </a:r>
                          <a:r>
                            <a:rPr lang="ru-RU" sz="1800" b="0" dirty="0">
                              <a:solidFill>
                                <a:srgbClr val="C0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</a:t>
                          </a:r>
                          <a:r>
                            <a:rPr lang="ru-RU" sz="1800" b="0" dirty="0">
                              <a:solidFill>
                                <a:srgbClr val="0070C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Ответ:9.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1800" b="0" i="1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                                                                                           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 smtClean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6.  </a:t>
                          </a:r>
                          <a:r>
                            <a:rPr lang="ru-RU" sz="1800" b="0" dirty="0">
                              <a:solidFill>
                                <a:srgbClr val="FF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Посторонний корень появился в результате </a:t>
                          </a:r>
                          <a:r>
                            <a:rPr lang="ru-RU" sz="1800" b="0" i="1" dirty="0">
                              <a:solidFill>
                                <a:srgbClr val="FF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расширения</a:t>
                          </a:r>
                          <a:r>
                            <a:rPr lang="ru-RU" sz="1800" b="0" dirty="0">
                              <a:solidFill>
                                <a:srgbClr val="FF000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 О.Д.З.  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spcAft>
                              <a:spcPts val="0"/>
                            </a:spcAft>
                          </a:pPr>
                          <a:r>
                            <a:rPr lang="ru-RU" sz="1800" b="0" dirty="0">
                              <a:solidFill>
                                <a:srgbClr val="7030A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1800" b="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1346609"/>
                  </p:ext>
                </p:extLst>
              </p:nvPr>
            </p:nvGraphicFramePr>
            <p:xfrm>
              <a:off x="395537" y="1412776"/>
              <a:ext cx="8568952" cy="5088248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438534"/>
                    <a:gridCol w="4130418"/>
                  </a:tblGrid>
                  <a:tr h="5088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37" t="-1559" r="-93132" b="-1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07522" t="-1559" b="-1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0376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764704"/>
            <a:ext cx="820891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</a:t>
            </a: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Вопросы</a:t>
            </a:r>
            <a:r>
              <a:rPr lang="ru-RU" sz="3600" dirty="0">
                <a:solidFill>
                  <a:srgbClr val="FF0000"/>
                </a:solidFill>
                <a:latin typeface="Times New Roman"/>
                <a:ea typeface="Times New Roman"/>
              </a:rPr>
              <a:t>:</a:t>
            </a:r>
            <a:endParaRPr lang="ru-RU" sz="3600" dirty="0">
              <a:latin typeface="Times New Roman"/>
              <a:ea typeface="Times New Roman"/>
            </a:endParaRPr>
          </a:p>
          <a:p>
            <a:pPr marL="627063" indent="-627063" algn="just"/>
            <a:r>
              <a:rPr lang="ru-RU" sz="2400" dirty="0">
                <a:solidFill>
                  <a:srgbClr val="FF0000"/>
                </a:solidFill>
              </a:rPr>
              <a:t> 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Что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происходит с ОДЗ при замене   log</a:t>
            </a:r>
            <a:r>
              <a:rPr lang="ru-RU" sz="28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+3))   на   log</a:t>
            </a:r>
            <a:r>
              <a:rPr lang="ru-RU" sz="28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+ log</a:t>
            </a:r>
            <a:r>
              <a:rPr lang="ru-RU" sz="28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+3)?</a:t>
            </a:r>
          </a:p>
          <a:p>
            <a:pPr algn="just"/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2) Что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происходит с ОДЗ при обратной замене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3) В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каком случае могут потеряться корни?</a:t>
            </a:r>
          </a:p>
          <a:p>
            <a:pPr marL="534988" indent="-534988"/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4) В каком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случае могут образоваться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посторонние</a:t>
            </a:r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корни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149080"/>
            <a:ext cx="885698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>
              <a:spcAft>
                <a:spcPts val="0"/>
              </a:spcAft>
            </a:pP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Ответы:</a:t>
            </a:r>
            <a:endParaRPr lang="ru-RU" sz="36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1) ОДЗ 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</a:rPr>
              <a:t>сужается. </a:t>
            </a: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           2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</a:rPr>
              <a:t>) ОДЗ расширяется.   </a:t>
            </a:r>
            <a:endParaRPr lang="ru-RU" sz="2800" dirty="0" smtClean="0">
              <a:solidFill>
                <a:srgbClr val="00B05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3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</a:rPr>
              <a:t>) При сужении ОДЗ.  </a:t>
            </a: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  4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</a:rPr>
              <a:t>) При расширении ОДЗ.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461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700807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Некоторые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i="1" dirty="0">
                <a:solidFill>
                  <a:srgbClr val="FF0000"/>
                </a:solidFill>
                <a:latin typeface="Times New Roman"/>
                <a:ea typeface="Times New Roman"/>
              </a:rPr>
              <a:t>формулы действий с логарифмами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обладают тем свойством, что при их использовании </a:t>
            </a:r>
            <a:r>
              <a:rPr lang="ru-RU" sz="28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О.Д.З. </a:t>
            </a:r>
            <a:r>
              <a:rPr lang="ru-RU" sz="2800" i="1" dirty="0">
                <a:solidFill>
                  <a:srgbClr val="FF0000"/>
                </a:solidFill>
                <a:latin typeface="Times New Roman"/>
                <a:ea typeface="Times New Roman"/>
              </a:rPr>
              <a:t>уравнения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либо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i="1" dirty="0">
                <a:solidFill>
                  <a:srgbClr val="FF0000"/>
                </a:solidFill>
                <a:latin typeface="Times New Roman"/>
                <a:ea typeface="Times New Roman"/>
              </a:rPr>
              <a:t>расширяется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либо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– </a:t>
            </a:r>
            <a:r>
              <a:rPr lang="ru-RU" sz="2800" i="1" dirty="0">
                <a:solidFill>
                  <a:srgbClr val="FF0000"/>
                </a:solidFill>
                <a:latin typeface="Times New Roman"/>
                <a:ea typeface="Times New Roman"/>
              </a:rPr>
              <a:t>сужается.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</a:rPr>
              <a:t>И если первую ситуацию легко исправить </a:t>
            </a:r>
            <a:r>
              <a:rPr lang="ru-RU" sz="2800" i="1" dirty="0">
                <a:solidFill>
                  <a:srgbClr val="00B050"/>
                </a:solidFill>
                <a:latin typeface="Times New Roman"/>
                <a:ea typeface="Times New Roman"/>
              </a:rPr>
              <a:t>проверкой </a:t>
            </a:r>
            <a:r>
              <a:rPr lang="ru-RU" sz="2800" i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истинности равенства для </a:t>
            </a:r>
            <a:r>
              <a:rPr lang="ru-RU" sz="2800" i="1" dirty="0">
                <a:solidFill>
                  <a:srgbClr val="00B050"/>
                </a:solidFill>
                <a:latin typeface="Times New Roman"/>
                <a:ea typeface="Times New Roman"/>
              </a:rPr>
              <a:t>найденных </a:t>
            </a:r>
            <a:r>
              <a:rPr lang="ru-RU" sz="2800" i="1" dirty="0" smtClean="0">
                <a:solidFill>
                  <a:srgbClr val="00B050"/>
                </a:solidFill>
                <a:latin typeface="Times New Roman"/>
                <a:ea typeface="Times New Roman"/>
              </a:rPr>
              <a:t>значений,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Times New Roman"/>
              </a:rPr>
              <a:t>то вторая ситуация совершенно недопустима, так как </a:t>
            </a:r>
            <a:r>
              <a:rPr lang="ru-RU" sz="2800" i="1" dirty="0">
                <a:solidFill>
                  <a:srgbClr val="0070C0"/>
                </a:solidFill>
                <a:latin typeface="Times New Roman"/>
                <a:ea typeface="Times New Roman"/>
              </a:rPr>
              <a:t>может привести к потере решений.</a:t>
            </a:r>
            <a:endParaRPr lang="ru-RU" sz="2800" i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9178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764704"/>
          </a:xfrm>
        </p:spPr>
        <p:txBody>
          <a:bodyPr/>
          <a:lstStyle/>
          <a:p>
            <a:r>
              <a:rPr lang="ru-RU" sz="24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Диктант по свойствам логарифмической функции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340140"/>
              </p:ext>
            </p:extLst>
          </p:nvPr>
        </p:nvGraphicFramePr>
        <p:xfrm>
          <a:off x="395537" y="908721"/>
          <a:ext cx="8352927" cy="5472603"/>
        </p:xfrm>
        <a:graphic>
          <a:graphicData uri="http://schemas.openxmlformats.org/drawingml/2006/table">
            <a:tbl>
              <a:tblPr firstRow="1" firstCol="1" bandRow="1"/>
              <a:tblGrid>
                <a:gridCol w="364925"/>
                <a:gridCol w="7493247"/>
                <a:gridCol w="494755"/>
              </a:tblGrid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определена при любом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 определена при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 0,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≠1,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 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Областью определения логарифмической функции является множество действительных чисел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Областью значений логарифмической функции является множество действительных чисел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– четная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– нечетная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возрастающая при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при положительном, но меньшем единицы основании, – возрастающая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имеет экстремум в точке (1;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функции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пересекается с осью ОХ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находится лишь в верхней полуплоскости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симметричен относительно ОХ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пересекает ОХ в точке (1;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находится в 1 и 4 четвертях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Существует логарифм отрицательного числа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Существует логарифм дробного положительного числа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проходит через точку (0;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2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3" y="13226"/>
            <a:ext cx="2016223" cy="82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68777"/>
              </p:ext>
            </p:extLst>
          </p:nvPr>
        </p:nvGraphicFramePr>
        <p:xfrm>
          <a:off x="395537" y="908723"/>
          <a:ext cx="8352928" cy="5544610"/>
        </p:xfrm>
        <a:graphic>
          <a:graphicData uri="http://schemas.openxmlformats.org/drawingml/2006/table">
            <a:tbl>
              <a:tblPr firstRow="1" firstCol="1" bandRow="1"/>
              <a:tblGrid>
                <a:gridCol w="364926"/>
                <a:gridCol w="7493248"/>
                <a:gridCol w="494754"/>
              </a:tblGrid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определена при любом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 определена при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 0,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≠1,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 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Областью определения логарифмической функции является множество действительных чисел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Областью значений логарифмической функции является множество действительных чисел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– четная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– нечетная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возрастающая при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при положительном, но меньшем единицы основании, – возрастающая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имеет экстремум в точке (1;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функции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пересекается с осью ОХ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находится лишь в верхней полуплоскости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симметричен относительно ОХ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пересекает ОХ в точке (1;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находится в 1 и 4 четвертях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Существует логарифм отрицательного числа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Существует логарифм дробного положительного числа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проходит через точку (0;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66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105210"/>
              </p:ext>
            </p:extLst>
          </p:nvPr>
        </p:nvGraphicFramePr>
        <p:xfrm>
          <a:off x="395536" y="908719"/>
          <a:ext cx="8352928" cy="5544611"/>
        </p:xfrm>
        <a:graphic>
          <a:graphicData uri="http://schemas.openxmlformats.org/drawingml/2006/table">
            <a:tbl>
              <a:tblPr firstRow="1" firstCol="1" bandRow="1"/>
              <a:tblGrid>
                <a:gridCol w="364926"/>
                <a:gridCol w="7493247"/>
                <a:gridCol w="494755"/>
              </a:tblGrid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определена при любом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 определена при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 0,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≠1,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 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Областью определения логарифмической функции является множество действительных чисел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Областью значений логарифмической функции является множество действительных чисел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– четная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– нечетная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– возрастающая при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&gt;1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i="1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при положительном, но меньшем единицы основании, – возрастающая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Логарифмическая функция имеет экстремум в точке (1;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функции </a:t>
                      </a:r>
                      <a:r>
                        <a:rPr lang="ru-RU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log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aseline="-250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400" i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пересекается с осью ОХ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находится лишь в верхней полуплоскости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симметричен относительно ОХ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пересекает ОХ в точке (1;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находится в 1 и 4 четвертях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Существует логарифм отрицательного числа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Существует логарифм дробного положительного числа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9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логарифмической функции проходит через точку (0; 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187624" y="0"/>
            <a:ext cx="482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Ответы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0"/>
            <a:ext cx="2088232" cy="855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88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sz="2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Способы решения логарифмических уравнений</a:t>
            </a:r>
            <a:endParaRPr lang="ru-RU" sz="2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8280920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019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Цели урока</a:t>
            </a:r>
            <a:endParaRPr lang="ru-RU" sz="4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196752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</a:rPr>
              <a:t>1</a:t>
            </a:r>
            <a:r>
              <a:rPr lang="ru-RU" sz="2000" i="1" dirty="0">
                <a:solidFill>
                  <a:srgbClr val="002060"/>
                </a:solidFill>
              </a:rPr>
              <a:t>. </a:t>
            </a:r>
            <a:r>
              <a:rPr lang="ru-RU" sz="2000" i="1" dirty="0">
                <a:solidFill>
                  <a:srgbClr val="0070C0"/>
                </a:solidFill>
              </a:rPr>
              <a:t>Образовательные </a:t>
            </a:r>
            <a:r>
              <a:rPr lang="ru-RU" sz="2000" dirty="0">
                <a:solidFill>
                  <a:srgbClr val="0070C0"/>
                </a:solidFill>
              </a:rPr>
              <a:t>– отработка умений систематизировать, обобщать свойства логарифмов, логарифмической функции; применять их при решении логарифмических </a:t>
            </a:r>
            <a:r>
              <a:rPr lang="ru-RU" sz="2000" dirty="0" smtClean="0">
                <a:solidFill>
                  <a:srgbClr val="0070C0"/>
                </a:solidFill>
              </a:rPr>
              <a:t>уравнений; </a:t>
            </a:r>
            <a:r>
              <a:rPr lang="ru-RU" sz="2000" dirty="0">
                <a:solidFill>
                  <a:srgbClr val="0070C0"/>
                </a:solidFill>
              </a:rPr>
              <a:t>уметь применять различные методы решения логарифмических </a:t>
            </a:r>
            <a:r>
              <a:rPr lang="ru-RU" sz="2000" dirty="0" smtClean="0">
                <a:solidFill>
                  <a:srgbClr val="0070C0"/>
                </a:solidFill>
              </a:rPr>
              <a:t>уравнений.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ru-RU" sz="2000" dirty="0">
                <a:solidFill>
                  <a:srgbClr val="0070C0"/>
                </a:solidFill>
              </a:rPr>
              <a:t/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2. </a:t>
            </a:r>
            <a:r>
              <a:rPr lang="ru-RU" sz="2000" i="1" dirty="0">
                <a:solidFill>
                  <a:srgbClr val="0070C0"/>
                </a:solidFill>
              </a:rPr>
              <a:t>Развивающие</a:t>
            </a:r>
            <a:r>
              <a:rPr lang="ru-RU" sz="2000" dirty="0">
                <a:solidFill>
                  <a:srgbClr val="0070C0"/>
                </a:solidFill>
              </a:rPr>
              <a:t> – развитие сознательного восприятия учебного материала, развитие зрительной памяти, развитие математической речи учащихся. Формировать навыки самообучения, самоорганизации и самооценки, способствовать развитию исследовательской и творческой деятельности учащихся. 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/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dirty="0">
                <a:solidFill>
                  <a:srgbClr val="0070C0"/>
                </a:solidFill>
              </a:rPr>
              <a:t>3</a:t>
            </a:r>
            <a:r>
              <a:rPr lang="ru-RU" sz="2000" i="1" dirty="0">
                <a:solidFill>
                  <a:srgbClr val="0070C0"/>
                </a:solidFill>
              </a:rPr>
              <a:t>. Воспитательные </a:t>
            </a:r>
            <a:r>
              <a:rPr lang="ru-RU" sz="2000" dirty="0">
                <a:solidFill>
                  <a:srgbClr val="0070C0"/>
                </a:solidFill>
              </a:rPr>
              <a:t>- воспитание познавательной активности.  Воспитать у учащихся любовь и уважение к предмету, научить видеть в </a:t>
            </a:r>
            <a:r>
              <a:rPr lang="ru-RU" sz="2000" dirty="0" smtClean="0">
                <a:solidFill>
                  <a:srgbClr val="0070C0"/>
                </a:solidFill>
              </a:rPr>
              <a:t>математике </a:t>
            </a:r>
            <a:r>
              <a:rPr lang="ru-RU" sz="2000" dirty="0">
                <a:solidFill>
                  <a:srgbClr val="0070C0"/>
                </a:solidFill>
              </a:rPr>
              <a:t>не только строгость, сложность, но и логичность, простоту и красоту. 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ru-RU" sz="2000" b="1" dirty="0">
                <a:solidFill>
                  <a:srgbClr val="0070C0"/>
                </a:solidFill>
              </a:rPr>
              <a:t/>
            </a:r>
            <a:br>
              <a:rPr lang="ru-RU" sz="2000" b="1" dirty="0">
                <a:solidFill>
                  <a:srgbClr val="0070C0"/>
                </a:solidFill>
              </a:rPr>
            </a:br>
            <a:endParaRPr lang="ru-R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0" y="2492896"/>
                <a:ext cx="9324528" cy="2768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90170">
                  <a:spcAft>
                    <a:spcPts val="0"/>
                  </a:spcAft>
                </a:pPr>
                <a:r>
                  <a:rPr lang="ru-RU" sz="3200" b="1" dirty="0" smtClean="0">
                    <a:solidFill>
                      <a:srgbClr val="C00000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  </a:t>
                </a:r>
                <a:r>
                  <a:rPr lang="ru-RU" sz="3200" dirty="0" smtClean="0">
                    <a:solidFill>
                      <a:srgbClr val="7030A0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а</a:t>
                </a:r>
                <a:r>
                  <a:rPr lang="ru-RU" sz="3200" dirty="0">
                    <a:solidFill>
                      <a:srgbClr val="7030A0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) Решите уравнение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ru-RU" sz="32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32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𝑙𝑜𝑔</m:t>
                            </m:r>
                          </m:e>
                          <m:sub>
                            <m:r>
                              <a:rPr lang="ru-RU" sz="32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ru-RU" sz="32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(</m:t>
                        </m:r>
                        <m:func>
                          <m:funcPr>
                            <m:ctrlPr>
                              <a:rPr lang="ru-RU" sz="32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uncPr>
                          <m:fName>
                            <m:r>
                              <a:rPr lang="ru-RU" sz="32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𝑠𝑖𝑛</m:t>
                            </m:r>
                          </m:fName>
                          <m:e>
                            <m:r>
                              <a:rPr lang="ru-RU" sz="32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х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sz="3200" dirty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-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32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32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32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2х</m:t>
                        </m:r>
                      </m:e>
                    </m:func>
                  </m:oMath>
                </a14:m>
                <a:r>
                  <a:rPr lang="ru-RU" sz="3200" dirty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+27)=</a:t>
                </a:r>
                <a:r>
                  <a:rPr lang="ru-RU" sz="3200" dirty="0" smtClean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3;</a:t>
                </a:r>
              </a:p>
              <a:p>
                <a:pPr indent="90170">
                  <a:spcAft>
                    <a:spcPts val="0"/>
                  </a:spcAft>
                </a:pPr>
                <a:endParaRPr lang="ru-RU" sz="3200" dirty="0">
                  <a:solidFill>
                    <a:srgbClr val="7030A0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 marL="806450" indent="-538163">
                  <a:spcAft>
                    <a:spcPts val="0"/>
                  </a:spcAft>
                </a:pPr>
                <a:r>
                  <a:rPr lang="ru-RU" sz="3200" dirty="0" smtClean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</a:p>
              <a:p>
                <a:pPr marL="806450" indent="-538163">
                  <a:spcAft>
                    <a:spcPts val="0"/>
                  </a:spcAft>
                </a:pPr>
                <a:r>
                  <a:rPr lang="ru-RU" sz="3200" dirty="0" smtClean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б</a:t>
                </a:r>
                <a:r>
                  <a:rPr lang="ru-RU" sz="3200" dirty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) Найдите корни этого уравнения, принадлежащие отрезку [</a:t>
                </a:r>
                <a14:m>
                  <m:oMath xmlns:m="http://schemas.openxmlformats.org/officeDocument/2006/math">
                    <m:r>
                      <a:rPr lang="ru-RU" sz="32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−</m:t>
                    </m:r>
                    <m:f>
                      <m:fPr>
                        <m:ctrlPr>
                          <a:rPr lang="ru-RU" sz="32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ru-RU" sz="32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7</m:t>
                        </m:r>
                        <m:r>
                          <a:rPr lang="ru-RU" sz="32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𝜋</m:t>
                        </m:r>
                      </m:num>
                      <m:den>
                        <m:r>
                          <a:rPr lang="ru-RU" sz="32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</m:t>
                        </m:r>
                      </m:den>
                    </m:f>
                    <m:r>
                      <a:rPr lang="ru-RU" sz="32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;−2</m:t>
                    </m:r>
                    <m:r>
                      <a:rPr lang="ru-RU" sz="32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𝜋</m:t>
                    </m:r>
                    <m:r>
                      <a:rPr lang="ru-RU" sz="3200" b="0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]</m:t>
                    </m:r>
                  </m:oMath>
                </a14:m>
                <a:r>
                  <a:rPr lang="ru-RU" sz="3200" dirty="0">
                    <a:solidFill>
                      <a:srgbClr val="7030A0"/>
                    </a:solidFill>
                    <a:effectLst/>
                    <a:latin typeface="Times New Roman" pitchFamily="18" charset="0"/>
                    <a:ea typeface="Times New Roman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492896"/>
                <a:ext cx="9324528" cy="2768771"/>
              </a:xfrm>
              <a:prstGeom prst="rect">
                <a:avLst/>
              </a:prstGeom>
              <a:blipFill rotWithShape="1">
                <a:blip r:embed="rId2"/>
                <a:stretch>
                  <a:fillRect t="-3084" b="-1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41277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43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95536" y="1196752"/>
                <a:ext cx="8424936" cy="63439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70510">
                  <a:spcAft>
                    <a:spcPts val="0"/>
                  </a:spcAft>
                </a:pPr>
                <a:r>
                  <a:rPr lang="ru-RU" sz="2000" dirty="0" smtClean="0">
                    <a:solidFill>
                      <a:srgbClr val="7030A0"/>
                    </a:solidFill>
                    <a:latin typeface="Times New Roman"/>
                    <a:ea typeface="Times New Roman"/>
                  </a:rPr>
                  <a:t>а)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ru-RU" sz="20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𝑙𝑜𝑔</m:t>
                            </m:r>
                          </m:e>
                          <m:sub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(</m:t>
                        </m:r>
                        <m:func>
                          <m:funcPr>
                            <m:ctrlPr>
                              <a:rPr lang="ru-RU" sz="20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uncPr>
                          <m:fNam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𝑠𝑖𝑛</m:t>
                            </m:r>
                          </m:fName>
                          <m: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х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-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2х</m:t>
                        </m:r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+27)=</a:t>
                </a:r>
                <a14:m>
                  <m:oMath xmlns:m="http://schemas.openxmlformats.org/officeDocument/2006/math">
                    <m:r>
                      <a:rPr lang="ru-RU" sz="20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 </m:t>
                    </m:r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ru-RU" sz="20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𝑙𝑜𝑔</m:t>
                            </m:r>
                          </m:e>
                          <m:sub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27</m:t>
                        </m:r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;    х-любое;</a:t>
                </a:r>
              </a:p>
              <a:p>
                <a:pPr algn="ctr">
                  <a:spcAft>
                    <a:spcPts val="0"/>
                  </a:spcAft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ru-RU" sz="20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uncPr>
                          <m:fNam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𝑠𝑖𝑛</m:t>
                            </m:r>
                          </m:fName>
                          <m: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х−</m:t>
                            </m:r>
                          </m:e>
                        </m:func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2х</m:t>
                        </m:r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+27=27;</a:t>
                </a:r>
              </a:p>
              <a:p>
                <a:pPr algn="ctr">
                  <a:spcAft>
                    <a:spcPts val="0"/>
                  </a:spcAft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х−</m:t>
                        </m:r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2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х</m:t>
                        </m:r>
                        <m:func>
                          <m:funcPr>
                            <m:ctrlPr>
                              <a:rPr lang="ru-RU" sz="20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uncPr>
                          <m:fNam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𝑐𝑜𝑠</m:t>
                            </m:r>
                          </m:fName>
                          <m:e>
                            <m:r>
                              <a:rPr lang="ru-RU" sz="20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х</m:t>
                            </m:r>
                          </m:e>
                        </m:func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=0;</a:t>
                </a:r>
              </a:p>
              <a:p>
                <a:pPr algn="ctr">
                  <a:spcAft>
                    <a:spcPts val="0"/>
                  </a:spcAft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х(1−2</m:t>
                        </m:r>
                      </m:e>
                    </m:func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𝑐𝑜𝑠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х</m:t>
                        </m:r>
                      </m:e>
                    </m:func>
                    <m:r>
                      <a:rPr lang="ru-RU" sz="20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)</m:t>
                    </m:r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=0;</a:t>
                </a:r>
              </a:p>
              <a:p>
                <a:pPr indent="990600" algn="just">
                  <a:spcAft>
                    <a:spcPts val="0"/>
                  </a:spcAft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 smtClean="0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    </m:t>
                        </m:r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𝑠𝑖𝑛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х=0 </m:t>
                        </m:r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</a:t>
                </a:r>
                <a:r>
                  <a:rPr lang="ru-RU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или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𝑐𝑜𝑠</m:t>
                        </m:r>
                      </m:fName>
                      <m:e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х</m:t>
                        </m:r>
                      </m:e>
                    </m:func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1</m:t>
                        </m:r>
                      </m:num>
                      <m:den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;</a:t>
                </a:r>
                <a:endParaRPr lang="ru-RU" sz="2000" dirty="0">
                  <a:effectLst/>
                  <a:latin typeface="Times New Roman"/>
                  <a:ea typeface="Times New Roman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sz="2000" dirty="0" smtClean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</a:rPr>
                  <a:t>                 </a:t>
                </a:r>
                <a:r>
                  <a:rPr lang="ru-RU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х=π</a:t>
                </a:r>
                <a:r>
                  <a:rPr lang="en-US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n</a:t>
                </a:r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,   </a:t>
                </a:r>
                <a:r>
                  <a:rPr lang="en-US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n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ϵ</m:t>
                    </m:r>
                  </m:oMath>
                </a14:m>
                <a:r>
                  <a:rPr lang="en-US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Z</a:t>
                </a:r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; </a:t>
                </a:r>
                <a:r>
                  <a:rPr lang="ru-RU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              х</a:t>
                </a:r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=±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2000" b="0" i="0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π</m:t>
                        </m:r>
                      </m:num>
                      <m:den>
                        <m:r>
                          <a:rPr lang="ru-RU" sz="2000" b="0" i="0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+2πк, </a:t>
                </a:r>
                <a:r>
                  <a:rPr lang="ru-RU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к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ϵZ</m:t>
                    </m:r>
                    <m:r>
                      <a:rPr lang="ru-RU" sz="2000" b="0" i="0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.</m:t>
                    </m:r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</a:t>
                </a:r>
                <a:endParaRPr lang="ru-RU" sz="2000" dirty="0" smtClean="0">
                  <a:solidFill>
                    <a:srgbClr val="7030A0"/>
                  </a:solidFill>
                  <a:effectLst/>
                  <a:latin typeface="Times New Roman"/>
                  <a:ea typeface="Times New Roman"/>
                </a:endParaRPr>
              </a:p>
              <a:p>
                <a:pPr algn="just">
                  <a:spcAft>
                    <a:spcPts val="0"/>
                  </a:spcAft>
                </a:pPr>
                <a:endParaRPr lang="ru-RU" sz="2400" dirty="0">
                  <a:solidFill>
                    <a:srgbClr val="7030A0"/>
                  </a:solidFill>
                  <a:latin typeface="Times New Roman"/>
                  <a:ea typeface="Times New Roman"/>
                </a:endParaRPr>
              </a:p>
              <a:p>
                <a:pPr algn="just">
                  <a:spcAft>
                    <a:spcPts val="0"/>
                  </a:spcAft>
                </a:pPr>
                <a:endParaRPr lang="ru-RU" sz="2400" dirty="0" smtClean="0">
                  <a:solidFill>
                    <a:srgbClr val="7030A0"/>
                  </a:solidFill>
                  <a:effectLst/>
                  <a:latin typeface="Times New Roman"/>
                  <a:ea typeface="Times New Roman"/>
                </a:endParaRPr>
              </a:p>
              <a:p>
                <a:pPr algn="just">
                  <a:spcAft>
                    <a:spcPts val="0"/>
                  </a:spcAft>
                </a:pPr>
                <a:endParaRPr lang="ru-RU" sz="2400" dirty="0">
                  <a:solidFill>
                    <a:srgbClr val="7030A0"/>
                  </a:solidFill>
                  <a:effectLst/>
                  <a:latin typeface="Times New Roman"/>
                  <a:ea typeface="Times New Roman"/>
                </a:endParaRPr>
              </a:p>
              <a:p>
                <a:pPr indent="270510"/>
                <a:endParaRPr lang="ru-RU" dirty="0" smtClean="0">
                  <a:solidFill>
                    <a:srgbClr val="7030A0"/>
                  </a:solidFill>
                  <a:effectLst/>
                  <a:latin typeface="Times New Roman"/>
                  <a:ea typeface="Times New Roman"/>
                </a:endParaRPr>
              </a:p>
              <a:p>
                <a:pPr marL="806450" lvl="0" indent="-538163"/>
                <a:r>
                  <a:rPr lang="ru-RU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б)       отбор корней:           </a:t>
                </a:r>
                <a:r>
                  <a:rPr lang="ru-RU" sz="2000" dirty="0">
                    <a:solidFill>
                      <a:srgbClr val="7030A0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[</a:t>
                </a:r>
                <a14:m>
                  <m:oMath xmlns:m="http://schemas.openxmlformats.org/officeDocument/2006/math">
                    <m:r>
                      <a:rPr lang="ru-RU" sz="2000" b="0" i="1">
                        <a:solidFill>
                          <a:srgbClr val="7030A0"/>
                        </a:solidFill>
                        <a:latin typeface="Cambria Math"/>
                        <a:ea typeface="Times New Roman"/>
                      </a:rPr>
                      <m:t>−</m:t>
                    </m:r>
                    <m:f>
                      <m:fPr>
                        <m:ctrlPr>
                          <a:rPr lang="ru-RU" sz="2000" i="1">
                            <a:solidFill>
                              <a:srgbClr val="7030A0"/>
                            </a:solidFill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ru-RU" sz="2000" b="0" i="1">
                            <a:solidFill>
                              <a:srgbClr val="7030A0"/>
                            </a:solidFill>
                            <a:latin typeface="Cambria Math"/>
                            <a:ea typeface="Times New Roman"/>
                          </a:rPr>
                          <m:t>7</m:t>
                        </m:r>
                        <m:r>
                          <a:rPr lang="ru-RU" sz="2000" b="0" i="1">
                            <a:solidFill>
                              <a:srgbClr val="7030A0"/>
                            </a:solidFill>
                            <a:latin typeface="Cambria Math"/>
                            <a:ea typeface="Times New Roman"/>
                          </a:rPr>
                          <m:t>𝜋</m:t>
                        </m:r>
                      </m:num>
                      <m:den>
                        <m:r>
                          <a:rPr lang="ru-RU" sz="2000" b="0" i="1">
                            <a:solidFill>
                              <a:srgbClr val="7030A0"/>
                            </a:solidFill>
                            <a:latin typeface="Cambria Math"/>
                            <a:ea typeface="Times New Roman"/>
                          </a:rPr>
                          <m:t>2</m:t>
                        </m:r>
                      </m:den>
                    </m:f>
                    <m:r>
                      <a:rPr lang="ru-RU" sz="2000" b="0" i="1">
                        <a:solidFill>
                          <a:srgbClr val="7030A0"/>
                        </a:solidFill>
                        <a:latin typeface="Cambria Math"/>
                        <a:ea typeface="Times New Roman"/>
                      </a:rPr>
                      <m:t>;−2</m:t>
                    </m:r>
                    <m:r>
                      <a:rPr lang="ru-RU" sz="2000" b="0" i="1">
                        <a:solidFill>
                          <a:srgbClr val="7030A0"/>
                        </a:solidFill>
                        <a:latin typeface="Cambria Math"/>
                        <a:ea typeface="Times New Roman"/>
                      </a:rPr>
                      <m:t>𝜋</m:t>
                    </m:r>
                    <m:r>
                      <a:rPr lang="ru-RU" sz="2000" b="0">
                        <a:solidFill>
                          <a:srgbClr val="7030A0"/>
                        </a:solidFill>
                        <a:latin typeface="Cambria Math"/>
                        <a:ea typeface="Times New Roman"/>
                      </a:rPr>
                      <m:t>]</m:t>
                    </m:r>
                  </m:oMath>
                </a14:m>
                <a:r>
                  <a:rPr lang="ru-RU" sz="2000" dirty="0" smtClean="0">
                    <a:solidFill>
                      <a:srgbClr val="7030A0"/>
                    </a:solidFill>
                    <a:latin typeface="Times New Roman" pitchFamily="18" charset="0"/>
                    <a:ea typeface="Times New Roman"/>
                    <a:cs typeface="Times New Roman" pitchFamily="18" charset="0"/>
                  </a:rPr>
                  <a:t>;</a:t>
                </a:r>
                <a:endParaRPr lang="ru-RU" sz="2000" dirty="0">
                  <a:solidFill>
                    <a:srgbClr val="7030A0"/>
                  </a:solidFill>
                  <a:latin typeface="Times New Roman" pitchFamily="18" charset="0"/>
                  <a:ea typeface="Times New Roman"/>
                  <a:cs typeface="Times New Roman" pitchFamily="18" charset="0"/>
                </a:endParaRPr>
              </a:p>
              <a:p>
                <a:pPr indent="270510"/>
                <a:r>
                  <a:rPr lang="ru-RU" sz="20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    -3π;      </a:t>
                </a:r>
                <a14:m>
                  <m:oMath xmlns:m="http://schemas.openxmlformats.org/officeDocument/2006/math">
                    <m:r>
                      <a:rPr lang="ru-RU" sz="20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−</m:t>
                    </m:r>
                    <m:f>
                      <m:fPr>
                        <m:ctrlPr>
                          <a:rPr lang="ru-RU" sz="20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7</m:t>
                        </m:r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𝜋</m:t>
                        </m:r>
                      </m:num>
                      <m:den>
                        <m:r>
                          <a:rPr lang="ru-RU" sz="20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;         -2π.</a:t>
                </a:r>
                <a:r>
                  <a:rPr lang="ru-RU" sz="2000" dirty="0">
                    <a:solidFill>
                      <a:srgbClr val="7030A0"/>
                    </a:solidFill>
                    <a:latin typeface="Times New Roman"/>
                    <a:ea typeface="Times New Roman"/>
                  </a:rPr>
                  <a:t> </a:t>
                </a:r>
              </a:p>
              <a:p>
                <a:pPr indent="270510"/>
                <a:endParaRPr lang="ru-RU" sz="2000" dirty="0" smtClean="0">
                  <a:solidFill>
                    <a:srgbClr val="7030A0"/>
                  </a:solidFill>
                  <a:latin typeface="Times New Roman"/>
                  <a:ea typeface="Times New Roman"/>
                </a:endParaRPr>
              </a:p>
              <a:p>
                <a:pPr indent="270510"/>
                <a:r>
                  <a:rPr lang="ru-RU" sz="2000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  Ответ:    а) 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х=π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n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,   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n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𝜖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Z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;                 х=±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ru-RU" sz="2000" b="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  <m:t>𝜋</m:t>
                        </m:r>
                      </m:num>
                      <m:den>
                        <m:r>
                          <a:rPr lang="ru-RU" sz="2000" b="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+2πк,   к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𝜖</m:t>
                    </m:r>
                    <m:r>
                      <a:rPr lang="en-US" sz="2000" b="0" i="1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𝑍</m:t>
                    </m:r>
                    <m:r>
                      <a:rPr lang="ru-RU" sz="2000" b="0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.</m:t>
                    </m:r>
                  </m:oMath>
                </a14:m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</a:t>
                </a:r>
                <a:endParaRPr lang="ru-RU" sz="2000" dirty="0" smtClean="0">
                  <a:solidFill>
                    <a:srgbClr val="FF0000"/>
                  </a:solidFill>
                  <a:latin typeface="Times New Roman"/>
                  <a:ea typeface="Times New Roman"/>
                </a:endParaRPr>
              </a:p>
              <a:p>
                <a:pPr indent="270510"/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ru-RU" sz="2000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                б) 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-3π; </a:t>
                </a:r>
                <a:r>
                  <a:rPr lang="ru-RU" sz="2000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0" i="1">
                        <a:solidFill>
                          <a:srgbClr val="FF0000"/>
                        </a:solidFill>
                        <a:latin typeface="Cambria Math"/>
                        <a:ea typeface="Times New Roman"/>
                      </a:rPr>
                      <m:t>−</m:t>
                    </m:r>
                    <m:f>
                      <m:fPr>
                        <m:ctrlPr>
                          <a:rPr lang="ru-RU" sz="200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</m:ctrlPr>
                      </m:fPr>
                      <m:num>
                        <m:r>
                          <a:rPr lang="ru-RU" sz="2000" b="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  <m:t>7</m:t>
                        </m:r>
                        <m:r>
                          <a:rPr lang="ru-RU" sz="2000" b="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  <m:t>𝜋</m:t>
                        </m:r>
                      </m:num>
                      <m:den>
                        <m:r>
                          <a:rPr lang="ru-RU" sz="2000" b="0" i="1">
                            <a:solidFill>
                              <a:srgbClr val="FF0000"/>
                            </a:solidFill>
                            <a:latin typeface="Cambria Math"/>
                            <a:ea typeface="Times New Roman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;</a:t>
                </a:r>
                <a:r>
                  <a:rPr lang="ru-RU" sz="2000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  -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2π. </a:t>
                </a:r>
              </a:p>
              <a:p>
                <a:pPr indent="270510"/>
                <a:endParaRPr lang="ru-RU" sz="2400" dirty="0">
                  <a:latin typeface="Times New Roman"/>
                  <a:ea typeface="Times New Roman"/>
                </a:endParaRPr>
              </a:p>
              <a:p>
                <a:pPr indent="270510">
                  <a:spcAft>
                    <a:spcPts val="0"/>
                  </a:spcAft>
                </a:pPr>
                <a:endParaRPr lang="ru-RU" sz="2400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6752"/>
                <a:ext cx="8424936" cy="6343981"/>
              </a:xfrm>
              <a:prstGeom prst="rect">
                <a:avLst/>
              </a:prstGeom>
              <a:blipFill rotWithShape="1">
                <a:blip r:embed="rId2"/>
                <a:stretch>
                  <a:fillRect t="-4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452148"/>
            <a:ext cx="1656184" cy="1315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429000"/>
            <a:ext cx="1296144" cy="122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11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064896" cy="1628800"/>
          </a:xfrm>
        </p:spPr>
        <p:txBody>
          <a:bodyPr/>
          <a:lstStyle/>
          <a:p>
            <a:r>
              <a:rPr lang="ru-RU" sz="4800" dirty="0" smtClean="0">
                <a:solidFill>
                  <a:srgbClr val="00CC00"/>
                </a:solidFill>
                <a:effectLst/>
                <a:latin typeface="Times New Roman" pitchFamily="18" charset="0"/>
                <a:cs typeface="Times New Roman" pitchFamily="18" charset="0"/>
              </a:rPr>
              <a:t>Логарифмический софизм</a:t>
            </a:r>
            <a:r>
              <a:rPr lang="en-US" sz="4800" dirty="0" smtClean="0">
                <a:solidFill>
                  <a:srgbClr val="00CC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solidFill>
                  <a:srgbClr val="00CC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2&gt;3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16832"/>
            <a:ext cx="90730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Рассмотрим верное неравенство: 1/4 &gt;</a:t>
            </a: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1/8.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Преобразуем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его к виду: (1/2)</a:t>
            </a:r>
            <a:r>
              <a:rPr lang="ru-RU" sz="2800" baseline="30000" dirty="0">
                <a:solidFill>
                  <a:srgbClr val="7030A0"/>
                </a:solidFill>
                <a:latin typeface="Times New Roman"/>
                <a:ea typeface="Times New Roman"/>
              </a:rPr>
              <a:t>2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&gt;(1/2)</a:t>
            </a:r>
            <a:r>
              <a:rPr lang="ru-RU" sz="2800" baseline="30000" dirty="0">
                <a:solidFill>
                  <a:srgbClr val="7030A0"/>
                </a:solidFill>
                <a:latin typeface="Times New Roman"/>
                <a:ea typeface="Times New Roman"/>
              </a:rPr>
              <a:t>3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,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Большему значению соответствует </a:t>
            </a:r>
            <a:endParaRPr lang="ru-RU" sz="2800" dirty="0" smtClean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больший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логарифм, значит:   </a:t>
            </a:r>
            <a:r>
              <a:rPr lang="ru-RU" sz="2800" dirty="0" err="1">
                <a:solidFill>
                  <a:srgbClr val="7030A0"/>
                </a:solidFill>
                <a:latin typeface="Times New Roman"/>
                <a:ea typeface="Times New Roman"/>
              </a:rPr>
              <a:t>lg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 (1/2)</a:t>
            </a:r>
            <a:r>
              <a:rPr lang="ru-RU" sz="2800" baseline="30000" dirty="0">
                <a:solidFill>
                  <a:srgbClr val="7030A0"/>
                </a:solidFill>
                <a:latin typeface="Times New Roman"/>
                <a:ea typeface="Times New Roman"/>
              </a:rPr>
              <a:t>2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&gt;</a:t>
            </a:r>
            <a:r>
              <a:rPr lang="ru-RU" sz="2800" dirty="0" err="1">
                <a:solidFill>
                  <a:srgbClr val="7030A0"/>
                </a:solidFill>
                <a:latin typeface="Times New Roman"/>
                <a:ea typeface="Times New Roman"/>
              </a:rPr>
              <a:t>lg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(1/2)</a:t>
            </a:r>
            <a:r>
              <a:rPr lang="ru-RU" sz="2800" baseline="30000" dirty="0">
                <a:solidFill>
                  <a:srgbClr val="7030A0"/>
                </a:solidFill>
                <a:latin typeface="Times New Roman"/>
                <a:ea typeface="Times New Roman"/>
              </a:rPr>
              <a:t>3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.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По свойству логарифма:     </a:t>
            </a: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2</a:t>
            </a: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lg(1/2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)&gt;</a:t>
            </a:r>
            <a:r>
              <a:rPr lang="ru-RU" sz="28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3</a:t>
            </a: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lg(1/2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). </a:t>
            </a:r>
            <a:endParaRPr lang="ru-RU" sz="2800" dirty="0" smtClean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После деления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на </a:t>
            </a:r>
            <a:r>
              <a:rPr lang="ru-RU" sz="2800" dirty="0" err="1">
                <a:solidFill>
                  <a:srgbClr val="7030A0"/>
                </a:solidFill>
                <a:latin typeface="Times New Roman"/>
                <a:ea typeface="Times New Roman"/>
              </a:rPr>
              <a:t>lg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(1/2) имеем:   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</a:rPr>
              <a:t>2&gt;3.</a:t>
            </a:r>
          </a:p>
          <a:p>
            <a:pPr>
              <a:spcAft>
                <a:spcPts val="0"/>
              </a:spcAft>
            </a:pPr>
            <a:endParaRPr lang="ru-RU" sz="2800" dirty="0" smtClean="0">
              <a:solidFill>
                <a:srgbClr val="00B05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чем состоит ошибка этого доказательства?</a:t>
            </a:r>
            <a:endParaRPr lang="ru-RU" sz="28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009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988840"/>
            <a:ext cx="77768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Ошибка в том, что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при сокращении на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lg1/2</a:t>
            </a:r>
            <a:endParaRPr lang="en-US" sz="28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не был изменен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знак неравенства (&gt; на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&lt;);</a:t>
            </a:r>
            <a:endParaRPr lang="en-US" sz="28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28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между тем необходимо было это сделать, </a:t>
            </a:r>
            <a:endParaRPr lang="en-US" sz="2800" dirty="0" smtClean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2800" dirty="0" smtClean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marL="90170" indent="-450215">
              <a:spcAft>
                <a:spcPts val="0"/>
              </a:spcAft>
            </a:pPr>
            <a:r>
              <a:rPr lang="ru-RU" sz="2800" dirty="0" smtClean="0">
                <a:solidFill>
                  <a:srgbClr val="7030A0"/>
                </a:solidFill>
                <a:latin typeface="Times New Roman"/>
                <a:ea typeface="Times New Roman"/>
              </a:rPr>
              <a:t>так </a:t>
            </a:r>
            <a:r>
              <a:rPr lang="ru-RU" sz="2800" dirty="0">
                <a:solidFill>
                  <a:srgbClr val="7030A0"/>
                </a:solidFill>
                <a:latin typeface="Times New Roman"/>
                <a:ea typeface="Times New Roman"/>
              </a:rPr>
              <a:t>как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lg1/2 есть число отрицательное.</a:t>
            </a:r>
            <a:endParaRPr lang="ru-RU" sz="28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735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36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Домашнее задание. </a:t>
            </a:r>
            <a:r>
              <a:rPr lang="ru-RU" sz="36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Найдите ошибки!</a:t>
            </a:r>
            <a:endParaRPr lang="ru-RU" sz="36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871296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210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en-US" sz="48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домашнего задания</a:t>
            </a:r>
            <a:endParaRPr lang="ru-RU" sz="4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68760"/>
            <a:ext cx="8064897" cy="5049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92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0"/>
            <a:ext cx="9361040" cy="692696"/>
          </a:xfrm>
        </p:spPr>
        <p:txBody>
          <a:bodyPr/>
          <a:lstStyle/>
          <a:p>
            <a:r>
              <a:rPr lang="ru-RU" sz="44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Ода логарифму</a:t>
            </a:r>
            <a:endParaRPr lang="ru-RU" sz="44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764704"/>
            <a:ext cx="475252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457200"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Сегодня тема: логарифмы.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 И это вам совсем не рифмы,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 Не повесть это, не рассказ,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То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- математика! Весь сказ!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Что </a:t>
            </a:r>
            <a:r>
              <a:rPr lang="ru-RU" sz="1600" dirty="0">
                <a:solidFill>
                  <a:srgbClr val="0070C0"/>
                </a:solidFill>
                <a:latin typeface="Times New Roman"/>
                <a:ea typeface="Times New Roman"/>
              </a:rPr>
              <a:t>логарифмом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называем?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Так-так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, так-так… Опять не знаем?!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Кто </a:t>
            </a:r>
            <a:r>
              <a:rPr lang="ru-RU" sz="1600" dirty="0">
                <a:solidFill>
                  <a:srgbClr val="0070C0"/>
                </a:solidFill>
                <a:latin typeface="Times New Roman"/>
                <a:ea typeface="Times New Roman"/>
              </a:rPr>
              <a:t>"показатель"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там сказал?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Ну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, молодец! Ты угадал!</a:t>
            </a:r>
            <a:endParaRPr lang="ru-RU" sz="1600" dirty="0">
              <a:latin typeface="Times New Roman"/>
              <a:ea typeface="Times New Roman"/>
            </a:endParaRPr>
          </a:p>
          <a:p>
            <a:pPr marL="263525" indent="457200">
              <a:spcAft>
                <a:spcPts val="0"/>
              </a:spcAft>
            </a:pP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Чего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, скажите, коль не трудно?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Кто 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там шепнул: «О, как занудно»?!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 Конечно, </a:t>
            </a:r>
            <a:r>
              <a:rPr lang="ru-RU" sz="1600" dirty="0">
                <a:solidFill>
                  <a:srgbClr val="0070C0"/>
                </a:solidFill>
                <a:latin typeface="Times New Roman"/>
                <a:ea typeface="Times New Roman"/>
              </a:rPr>
              <a:t>степени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, друзья.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Что </a:t>
            </a:r>
            <a:r>
              <a:rPr lang="ru-RU" sz="1600" dirty="0">
                <a:solidFill>
                  <a:srgbClr val="0070C0"/>
                </a:solidFill>
                <a:latin typeface="Times New Roman"/>
                <a:ea typeface="Times New Roman"/>
              </a:rPr>
              <a:t>возвести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должна всё ж я?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О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, нет: не икс, не бэ, конечно.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Перебирать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что ль бесконечно?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Так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и урок пройдёт опять.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Так кто же хочет всё же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«пять»?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«Я знаю! Это - </a:t>
            </a:r>
            <a:r>
              <a:rPr lang="ru-RU" sz="1600" dirty="0">
                <a:solidFill>
                  <a:srgbClr val="0070C0"/>
                </a:solidFill>
                <a:latin typeface="Times New Roman"/>
                <a:ea typeface="Times New Roman"/>
              </a:rPr>
              <a:t>основанье!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», -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Вдруг слышу гордое признанье.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Внезапно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зазвенел звонок…</a:t>
            </a:r>
            <a:b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       </a:t>
            </a:r>
            <a:r>
              <a:rPr lang="ru-RU" sz="16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</a:t>
            </a:r>
            <a:r>
              <a:rPr lang="ru-RU" sz="1600" dirty="0">
                <a:solidFill>
                  <a:srgbClr val="FF0000"/>
                </a:solidFill>
                <a:latin typeface="Times New Roman"/>
                <a:ea typeface="Times New Roman"/>
              </a:rPr>
              <a:t>Ура! Закончился урок!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5099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980728"/>
            <a:ext cx="88924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>
              <a:spcAft>
                <a:spcPts val="0"/>
              </a:spcAft>
            </a:pPr>
            <a:r>
              <a:rPr lang="ru-RU" sz="2400" dirty="0">
                <a:solidFill>
                  <a:srgbClr val="00B050"/>
                </a:solidFill>
                <a:latin typeface="Times New Roman"/>
                <a:ea typeface="Times New Roman"/>
              </a:rPr>
              <a:t>«Музыка </a:t>
            </a:r>
            <a:r>
              <a:rPr lang="ru-RU" sz="2400" dirty="0">
                <a:solidFill>
                  <a:srgbClr val="0070C0"/>
                </a:solidFill>
                <a:latin typeface="Times New Roman"/>
                <a:ea typeface="Times New Roman"/>
              </a:rPr>
              <a:t>может возвышать или умиротворять душу,</a:t>
            </a:r>
          </a:p>
          <a:p>
            <a:pPr marL="270510">
              <a:spcAft>
                <a:spcPts val="0"/>
              </a:spcAft>
            </a:pPr>
            <a:r>
              <a:rPr lang="ru-RU" sz="2400" dirty="0">
                <a:solidFill>
                  <a:srgbClr val="00B050"/>
                </a:solidFill>
                <a:latin typeface="Times New Roman"/>
                <a:ea typeface="Times New Roman"/>
              </a:rPr>
              <a:t>Живопись</a:t>
            </a:r>
            <a:r>
              <a:rPr lang="ru-RU" sz="2400" dirty="0">
                <a:solidFill>
                  <a:srgbClr val="0070C0"/>
                </a:solidFill>
                <a:latin typeface="Times New Roman"/>
                <a:ea typeface="Times New Roman"/>
              </a:rPr>
              <a:t> – радовать глаз,</a:t>
            </a:r>
          </a:p>
          <a:p>
            <a:pPr marL="270510">
              <a:spcAft>
                <a:spcPts val="0"/>
              </a:spcAft>
            </a:pPr>
            <a:r>
              <a:rPr lang="ru-RU" sz="2400" dirty="0">
                <a:solidFill>
                  <a:srgbClr val="00B050"/>
                </a:solidFill>
                <a:latin typeface="Times New Roman"/>
                <a:ea typeface="Times New Roman"/>
              </a:rPr>
              <a:t>Поэзия</a:t>
            </a:r>
            <a:r>
              <a:rPr lang="ru-RU" sz="2400" dirty="0">
                <a:solidFill>
                  <a:srgbClr val="0070C0"/>
                </a:solidFill>
                <a:latin typeface="Times New Roman"/>
                <a:ea typeface="Times New Roman"/>
              </a:rPr>
              <a:t> – пробуждать чувства,</a:t>
            </a:r>
          </a:p>
          <a:p>
            <a:pPr marL="270510">
              <a:spcAft>
                <a:spcPts val="0"/>
              </a:spcAft>
            </a:pPr>
            <a:r>
              <a:rPr lang="ru-RU" sz="2400" dirty="0">
                <a:solidFill>
                  <a:srgbClr val="00B050"/>
                </a:solidFill>
                <a:latin typeface="Times New Roman"/>
                <a:ea typeface="Times New Roman"/>
              </a:rPr>
              <a:t>Философия</a:t>
            </a:r>
            <a:r>
              <a:rPr lang="ru-RU" sz="2400" dirty="0">
                <a:solidFill>
                  <a:srgbClr val="0070C0"/>
                </a:solidFill>
                <a:latin typeface="Times New Roman"/>
                <a:ea typeface="Times New Roman"/>
              </a:rPr>
              <a:t> – удовлетворять потребности разума,</a:t>
            </a:r>
          </a:p>
          <a:p>
            <a:pPr marL="270510">
              <a:spcAft>
                <a:spcPts val="0"/>
              </a:spcAft>
            </a:pPr>
            <a:r>
              <a:rPr lang="ru-RU" sz="2400" dirty="0">
                <a:solidFill>
                  <a:srgbClr val="00B050"/>
                </a:solidFill>
                <a:latin typeface="Times New Roman"/>
                <a:ea typeface="Times New Roman"/>
              </a:rPr>
              <a:t>Инженерное дело </a:t>
            </a:r>
            <a:r>
              <a:rPr lang="ru-RU" sz="2400" dirty="0">
                <a:solidFill>
                  <a:srgbClr val="0070C0"/>
                </a:solidFill>
                <a:latin typeface="Times New Roman"/>
                <a:ea typeface="Times New Roman"/>
              </a:rPr>
              <a:t>– совершенствовать материальную </a:t>
            </a:r>
          </a:p>
          <a:p>
            <a:pPr indent="270510">
              <a:spcAft>
                <a:spcPts val="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/>
                <a:ea typeface="Times New Roman"/>
              </a:rPr>
              <a:t>                                                         сторону жизни людей,</a:t>
            </a:r>
          </a:p>
          <a:p>
            <a:pPr marL="270510">
              <a:spcAft>
                <a:spcPts val="0"/>
              </a:spcAft>
            </a:pPr>
            <a:r>
              <a:rPr lang="ru-RU" sz="2800" dirty="0">
                <a:solidFill>
                  <a:srgbClr val="FF0000"/>
                </a:solidFill>
                <a:latin typeface="Times New Roman"/>
                <a:ea typeface="Times New Roman"/>
              </a:rPr>
              <a:t>А математика способна достичь всех этих целей».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</a:rPr>
              <a:t> </a:t>
            </a:r>
            <a:endParaRPr lang="ru-RU" sz="2400" dirty="0">
              <a:latin typeface="Times New Roman"/>
              <a:ea typeface="Times New Roman"/>
            </a:endParaRPr>
          </a:p>
          <a:p>
            <a:pPr indent="270510">
              <a:spcAft>
                <a:spcPts val="0"/>
              </a:spcAft>
            </a:pPr>
            <a:r>
              <a:rPr lang="ru-RU" sz="2400" i="1" dirty="0">
                <a:solidFill>
                  <a:srgbClr val="0070C0"/>
                </a:solidFill>
                <a:latin typeface="Times New Roman"/>
                <a:ea typeface="Times New Roman"/>
              </a:rPr>
              <a:t>Так сказал американский математик Морис </a:t>
            </a:r>
            <a:r>
              <a:rPr lang="ru-RU" sz="2400" i="1" dirty="0" err="1">
                <a:solidFill>
                  <a:srgbClr val="0070C0"/>
                </a:solidFill>
                <a:latin typeface="Times New Roman"/>
                <a:ea typeface="Times New Roman"/>
              </a:rPr>
              <a:t>Клайн</a:t>
            </a:r>
            <a:r>
              <a:rPr lang="ru-RU" sz="2400" i="1" dirty="0">
                <a:solidFill>
                  <a:srgbClr val="0070C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489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98884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indent="-623888"/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1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sz="3600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Вычисление  итогового   количества  баллов.</a:t>
            </a:r>
            <a:endParaRPr lang="en-US" sz="3600" i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623888" indent="-623888"/>
            <a:endParaRPr lang="ru-RU" sz="3600" i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623888" indent="-623888"/>
            <a:r>
              <a:rPr lang="ru-RU" sz="36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2.</a:t>
            </a:r>
            <a:r>
              <a:rPr lang="ru-RU" sz="3600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Самооценка  своей  работы  на уроке.</a:t>
            </a:r>
            <a:endParaRPr lang="en-US" sz="3600" i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623888" indent="-623888"/>
            <a:endParaRPr lang="ru-RU" sz="3600" i="1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r>
              <a:rPr lang="ru-RU" sz="36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3.</a:t>
            </a:r>
            <a:r>
              <a:rPr lang="ru-RU" sz="3600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Сдача  листов  самооценки.</a:t>
            </a:r>
          </a:p>
          <a:p>
            <a:r>
              <a:rPr lang="ru-RU" sz="3600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endParaRPr lang="ru-RU" sz="3600" i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5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sz="36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Лист успеха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59633" y="908720"/>
            <a:ext cx="5101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>
              <a:spcAft>
                <a:spcPts val="0"/>
              </a:spcAft>
            </a:pPr>
            <a:r>
              <a:rPr lang="ru-RU" dirty="0">
                <a:solidFill>
                  <a:srgbClr val="1402BE"/>
                </a:solidFill>
                <a:latin typeface="Times New Roman"/>
                <a:ea typeface="Times New Roman"/>
              </a:rPr>
              <a:t>Фамилия, имя_______________</a:t>
            </a:r>
            <a:endParaRPr lang="ru-RU" dirty="0">
              <a:solidFill>
                <a:srgbClr val="1402BE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38699"/>
              </p:ext>
            </p:extLst>
          </p:nvPr>
        </p:nvGraphicFramePr>
        <p:xfrm>
          <a:off x="179512" y="1484784"/>
          <a:ext cx="8712968" cy="3240360"/>
        </p:xfrm>
        <a:graphic>
          <a:graphicData uri="http://schemas.openxmlformats.org/drawingml/2006/table">
            <a:tbl>
              <a:tblPr firstRow="1" firstCol="1" bandRow="1"/>
              <a:tblGrid>
                <a:gridCol w="901277"/>
                <a:gridCol w="1077410"/>
                <a:gridCol w="1327557"/>
                <a:gridCol w="1048368"/>
                <a:gridCol w="1195455"/>
                <a:gridCol w="1118633"/>
                <a:gridCol w="1114886"/>
                <a:gridCol w="929382"/>
              </a:tblGrid>
              <a:tr h="8453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работы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Устная работа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Исследователь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ская</a:t>
                      </a: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работа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Диктант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ная</a:t>
                      </a: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работа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Логарифмический софизм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Дополнительное задание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7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Мнение ученика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Можешь ли воспроизвести опорные знания?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Владеешь ли элементами исследования?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Можешь ли рассказать другим?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ли понятно?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Было ли интересно?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Было ли трудно?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Итоговое мнение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79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91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2413338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Сегодня на уроке мы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будем повторять,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 о логарифмах подробно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вспоминать,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Логарифмические уравнения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О.Д.З. решать,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Задания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ЕГЭ С 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части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разбирать.</a:t>
            </a:r>
          </a:p>
          <a:p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Эпиграф: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«Усердие все превозмогает»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-180528" y="0"/>
            <a:ext cx="8867328" cy="1600200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Цели урока</a:t>
            </a:r>
            <a:endParaRPr lang="ru-RU" sz="4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36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064896" cy="126876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1700808"/>
            <a:ext cx="76683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Что было сегодня необычного</a:t>
            </a: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?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какими трудностями вы встретились?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Что </a:t>
            </a: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понравилось?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Что взяли с урока? </a:t>
            </a:r>
            <a:endParaRPr lang="en-US" sz="3200" i="1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Кому </a:t>
            </a: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 в чем </a:t>
            </a:r>
            <a:r>
              <a:rPr lang="ru-RU" sz="3200" i="1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помог разобраться </a:t>
            </a:r>
            <a:r>
              <a:rPr lang="ru-RU" sz="3200" i="1" dirty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сегодняшний урок? </a:t>
            </a:r>
          </a:p>
        </p:txBody>
      </p:sp>
    </p:spTree>
    <p:extLst>
      <p:ext uri="{BB962C8B-B14F-4D97-AF65-F5344CB8AC3E}">
        <p14:creationId xmlns:p14="http://schemas.microsoft.com/office/powerpoint/2010/main" val="283196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Дополнительное задание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23528" y="2276872"/>
                <a:ext cx="9001000" cy="21362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sz="2400" u="sng" dirty="0" smtClean="0">
                    <a:solidFill>
                      <a:srgbClr val="7030A0"/>
                    </a:solidFill>
                    <a:latin typeface="Times New Roman"/>
                    <a:ea typeface="Times New Roman"/>
                  </a:rPr>
                  <a:t>Задание </a:t>
                </a:r>
                <a:r>
                  <a:rPr lang="ru-RU" sz="2400" u="sng" dirty="0">
                    <a:solidFill>
                      <a:srgbClr val="7030A0"/>
                    </a:solidFill>
                    <a:latin typeface="Times New Roman"/>
                    <a:ea typeface="Times New Roman"/>
                  </a:rPr>
                  <a:t>№ 1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</a:t>
                </a:r>
                <a:r>
                  <a:rPr lang="ru-RU" sz="24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4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ru-RU" sz="24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𝑙𝑜𝑔</m:t>
                            </m:r>
                          </m:e>
                          <m:sub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ru-RU" sz="24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(16−2х)</m:t>
                        </m:r>
                      </m:e>
                    </m:func>
                  </m:oMath>
                </a14:m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=2log</a:t>
                </a:r>
                <a:r>
                  <a:rPr lang="ru-RU" sz="2400" baseline="-250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4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3                             </a:t>
                </a:r>
                <a:r>
                  <a:rPr lang="ru-RU" sz="24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(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2 б.)</a:t>
                </a:r>
              </a:p>
              <a:p>
                <a:pPr>
                  <a:spcAft>
                    <a:spcPts val="0"/>
                  </a:spcAft>
                </a:pP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/>
                </a:r>
                <a:b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</a:br>
                <a:r>
                  <a:rPr lang="ru-RU" sz="2400" u="sng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Задание№ </a:t>
                </a:r>
                <a:r>
                  <a:rPr lang="ru-RU" sz="2400" u="sng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2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24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radPr>
                      <m:deg>
                        <m:r>
                          <a:rPr lang="ru-RU" sz="24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3</m:t>
                        </m:r>
                      </m:deg>
                      <m:e>
                        <m:func>
                          <m:funcPr>
                            <m:ctrlPr>
                              <a:rPr lang="ru-RU" sz="24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uncPr>
                          <m:fName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2</m:t>
                            </m:r>
                            <m:sSub>
                              <m:sSubPr>
                                <m:ctrlPr>
                                  <a:rPr lang="ru-RU" sz="240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ru-RU" sz="2400" b="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  <m:t>𝑙𝑜𝑔</m:t>
                                </m:r>
                              </m:e>
                              <m:sub>
                                <m:r>
                                  <a:rPr lang="ru-RU" sz="2400" b="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  <m:t>16</m:t>
                                </m:r>
                              </m:sub>
                            </m:sSub>
                          </m:fName>
                          <m:e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х</m:t>
                            </m:r>
                          </m:e>
                        </m:func>
                      </m:e>
                    </m:rad>
                    <m:r>
                      <a:rPr lang="ru-RU" sz="24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 −</m:t>
                    </m:r>
                    <m:rad>
                      <m:radPr>
                        <m:ctrlPr>
                          <a:rPr lang="ru-RU" sz="24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radPr>
                      <m:deg>
                        <m:r>
                          <a:rPr lang="ru-RU" sz="24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3</m:t>
                        </m:r>
                      </m:deg>
                      <m:e>
                        <m:func>
                          <m:funcPr>
                            <m:ctrlPr>
                              <a:rPr lang="ru-RU" sz="24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ru-RU" sz="240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ru-RU" sz="2400" b="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  <m:t>𝑙𝑜𝑔</m:t>
                                </m:r>
                              </m:e>
                              <m:sub>
                                <m:r>
                                  <a:rPr lang="ru-RU" sz="2400" b="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х−6</m:t>
                            </m:r>
                          </m:e>
                        </m:func>
                      </m:e>
                    </m:rad>
                    <m:r>
                      <a:rPr lang="ru-RU" sz="2400" b="0" i="1">
                        <a:solidFill>
                          <a:srgbClr val="7030A0"/>
                        </a:solidFill>
                        <a:effectLst/>
                        <a:latin typeface="Cambria Math"/>
                        <a:ea typeface="Times New Roman"/>
                      </a:rPr>
                      <m:t>=0</m:t>
                    </m:r>
                  </m:oMath>
                </a14:m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          </a:t>
                </a:r>
                <a:r>
                  <a:rPr lang="ru-RU" sz="24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(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3 б.)</a:t>
                </a:r>
              </a:p>
              <a:p>
                <a:pPr>
                  <a:spcAft>
                    <a:spcPts val="0"/>
                  </a:spcAft>
                </a:pP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 </a:t>
                </a:r>
              </a:p>
              <a:p>
                <a:pPr>
                  <a:spcAft>
                    <a:spcPts val="0"/>
                  </a:spcAft>
                </a:pPr>
                <a:r>
                  <a:rPr lang="ru-RU" sz="2400" u="sng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Задание№ </a:t>
                </a:r>
                <a:r>
                  <a:rPr lang="ru-RU" sz="2400" u="sng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3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    </a:t>
                </a:r>
                <a:r>
                  <a:rPr lang="ru-RU" sz="24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240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ru-RU" sz="24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bPr>
                          <m:e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𝑙𝑜𝑔</m:t>
                            </m:r>
                          </m:e>
                          <m:sub>
                            <m:rad>
                              <m:radPr>
                                <m:degHide m:val="on"/>
                                <m:ctrlPr>
                                  <a:rPr lang="ru-RU" sz="240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ru-RU" sz="2400" i="1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b="0" i="1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ru-RU" sz="2400" b="0" i="1">
                                        <a:solidFill>
                                          <a:srgbClr val="7030A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ru-RU" sz="2400" b="0" i="1">
                                    <a:solidFill>
                                      <a:srgbClr val="7030A0"/>
                                    </a:solidFill>
                                    <a:effectLst/>
                                    <a:latin typeface="Cambria Math"/>
                                    <a:ea typeface="Times New Roman"/>
                                  </a:rPr>
                                  <m:t>−1</m:t>
                                </m:r>
                              </m:e>
                            </m:rad>
                          </m:sub>
                        </m:sSub>
                      </m:fName>
                      <m:e>
                        <m:r>
                          <a:rPr lang="ru-RU" sz="24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(2</m:t>
                        </m:r>
                        <m:sSup>
                          <m:sSupPr>
                            <m:ctrlPr>
                              <a:rPr lang="ru-RU" sz="240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sSupPr>
                          <m:e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𝑥</m:t>
                            </m:r>
                          </m:e>
                          <m:sup>
                            <m:r>
                              <a:rPr lang="ru-RU" sz="2400" b="0" i="1">
                                <a:solidFill>
                                  <a:srgbClr val="7030A0"/>
                                </a:solidFill>
                                <a:effectLst/>
                                <a:latin typeface="Cambria Math"/>
                                <a:ea typeface="Times New Roman"/>
                              </a:rPr>
                              <m:t>2</m:t>
                            </m:r>
                          </m:sup>
                        </m:sSup>
                        <m:r>
                          <a:rPr lang="ru-RU" sz="2400" b="0" i="1">
                            <a:solidFill>
                              <a:srgbClr val="7030A0"/>
                            </a:solidFill>
                            <a:effectLst/>
                            <a:latin typeface="Cambria Math"/>
                            <a:ea typeface="Times New Roman"/>
                          </a:rPr>
                          <m:t>−4х+2)</m:t>
                        </m:r>
                      </m:e>
                    </m:func>
                  </m:oMath>
                </a14:m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=2                       </a:t>
                </a:r>
                <a:r>
                  <a:rPr lang="ru-RU" sz="2400" dirty="0" smtClean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(</a:t>
                </a:r>
                <a:r>
                  <a:rPr lang="ru-RU" sz="2400" dirty="0">
                    <a:solidFill>
                      <a:srgbClr val="7030A0"/>
                    </a:solidFill>
                    <a:effectLst/>
                    <a:latin typeface="Times New Roman"/>
                    <a:ea typeface="Times New Roman"/>
                  </a:rPr>
                  <a:t>4 б.)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276872"/>
                <a:ext cx="9001000" cy="2136226"/>
              </a:xfrm>
              <a:prstGeom prst="rect">
                <a:avLst/>
              </a:prstGeom>
              <a:blipFill rotWithShape="1">
                <a:blip r:embed="rId2"/>
                <a:stretch>
                  <a:fillRect l="-1016" t="-2286" b="-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54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12457384" cy="3505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07504" y="0"/>
            <a:ext cx="8579296" cy="90872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62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05273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12457384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55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83671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08720"/>
            <a:ext cx="12313368" cy="5483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7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Решения</a:t>
            </a:r>
            <a:endParaRPr lang="ru-RU" sz="4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31" y="620688"/>
            <a:ext cx="8132269" cy="597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98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96752"/>
            <a:ext cx="7012433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cap="none" spc="0" dirty="0" smtClean="0">
                <a:ln w="11430"/>
                <a:solidFill>
                  <a:srgbClr val="00CC00"/>
                </a:solidFill>
              </a:rPr>
              <a:t>Молодцы,  ребята!</a:t>
            </a:r>
          </a:p>
          <a:p>
            <a:pPr algn="ctr"/>
            <a:endParaRPr lang="ru-RU" sz="5400" dirty="0">
              <a:ln w="11430"/>
              <a:solidFill>
                <a:srgbClr val="00C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 за  урок!</a:t>
            </a:r>
            <a:endParaRPr lang="ru-RU" sz="6000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88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147248" cy="1052736"/>
          </a:xfrm>
        </p:spPr>
        <p:txBody>
          <a:bodyPr/>
          <a:lstStyle/>
          <a:p>
            <a:r>
              <a:rPr lang="ru-RU" sz="48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Лист самооценки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908720"/>
            <a:ext cx="87849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solidFill>
                  <a:srgbClr val="1402BE"/>
                </a:solidFill>
                <a:latin typeface="Times New Roman"/>
                <a:ea typeface="Times New Roman"/>
              </a:rPr>
              <a:t>Фамилия, имя ____________________________________________________</a:t>
            </a:r>
            <a:endParaRPr lang="ru-RU" sz="1600" dirty="0">
              <a:solidFill>
                <a:srgbClr val="1402BE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211137"/>
              </p:ext>
            </p:extLst>
          </p:nvPr>
        </p:nvGraphicFramePr>
        <p:xfrm>
          <a:off x="467544" y="1340769"/>
          <a:ext cx="8136904" cy="4064805"/>
        </p:xfrm>
        <a:graphic>
          <a:graphicData uri="http://schemas.openxmlformats.org/drawingml/2006/table">
            <a:tbl>
              <a:tblPr firstRow="1" firstCol="1" bandRow="1"/>
              <a:tblGrid>
                <a:gridCol w="830297"/>
                <a:gridCol w="2915157"/>
                <a:gridCol w="2784612"/>
                <a:gridCol w="1606838"/>
              </a:tblGrid>
              <a:tr h="296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Этапы работы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Достижения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баллов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Устная работа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балл. 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Воспроизведение опорных знаний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 dirty="0">
                        <a:solidFill>
                          <a:srgbClr val="1402BE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Исследовательская работа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 баллов.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Исследование влияния преобразований логарифмических выражений на их О.Д.З.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Диктант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По 1 баллу за верное выполнение каждого задания, </a:t>
                      </a:r>
                      <a:r>
                        <a:rPr lang="en-US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max</a:t>
                      </a: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 баллов.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Знание свойств логарифмической функции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 dirty="0">
                        <a:solidFill>
                          <a:srgbClr val="1402BE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Самостоятельная работа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1-4 балла.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Умения учащихся применять разные методы при решении логарифмических уравнений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 dirty="0">
                        <a:solidFill>
                          <a:srgbClr val="1402BE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Логарифмический софизм 2˃3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балла.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Умения учащихся применять свойства логарифмов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 dirty="0">
                        <a:solidFill>
                          <a:srgbClr val="1402BE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Дополнительное задание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2-9 баллов.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 поискового характера. Умение решать нестандартные уравнения.</a:t>
                      </a: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1402BE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 dirty="0">
                        <a:solidFill>
                          <a:srgbClr val="1402BE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3340" marR="53340" marT="53340" marB="5334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5661248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  <a:t>Итоговое количество баллов ____        оценка ____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  <a:t>Критерии оценивания: 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  <a:t> «3»   </a:t>
            </a:r>
            <a:r>
              <a:rPr lang="ru-RU" dirty="0" smtClean="0">
                <a:solidFill>
                  <a:srgbClr val="7030A0"/>
                </a:solidFill>
                <a:latin typeface="Times New Roman"/>
                <a:ea typeface="Times New Roman"/>
              </a:rPr>
              <a:t>10 – 15 баллов,</a:t>
            </a:r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«4»   </a:t>
            </a:r>
            <a:r>
              <a:rPr lang="ru-RU" dirty="0" smtClean="0">
                <a:solidFill>
                  <a:srgbClr val="7030A0"/>
                </a:solidFill>
                <a:latin typeface="Times New Roman"/>
                <a:ea typeface="Times New Roman"/>
              </a:rPr>
              <a:t>16 – 30 баллов,</a:t>
            </a:r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«5»   </a:t>
            </a:r>
            <a:r>
              <a:rPr lang="ru-RU" dirty="0" smtClean="0">
                <a:solidFill>
                  <a:srgbClr val="7030A0"/>
                </a:solidFill>
                <a:latin typeface="Times New Roman"/>
                <a:ea typeface="Times New Roman"/>
              </a:rPr>
              <a:t>более 30 баллов. </a:t>
            </a:r>
            <a: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26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268760"/>
            <a:ext cx="86044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Логарифмом </a:t>
            </a:r>
            <a:r>
              <a:rPr lang="en-US" sz="2800" i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b 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по основанию </a:t>
            </a:r>
            <a:r>
              <a:rPr lang="ru-RU" sz="2800" i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i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 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называется 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__________________,   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в которую надо возвести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__________</a:t>
            </a:r>
            <a:r>
              <a:rPr lang="ru-RU" sz="28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 чтобы получить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</a:t>
            </a:r>
            <a:r>
              <a:rPr lang="ru-RU" sz="28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/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8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/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Значение  основания  </a:t>
            </a:r>
            <a:r>
              <a:rPr lang="en-US" sz="2800" i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a 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должно быть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________.</a:t>
            </a:r>
            <a:endParaRPr lang="ru-RU" sz="28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/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Число </a:t>
            </a:r>
            <a:r>
              <a:rPr lang="en-US" sz="2800" i="1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b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 принимает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_______________ </a:t>
            </a:r>
            <a:r>
              <a:rPr lang="ru-RU" sz="2800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значения.</a:t>
            </a:r>
          </a:p>
          <a:p>
            <a:pPr algn="ctr"/>
            <a:endParaRPr lang="ru-RU" sz="2800" dirty="0" smtClean="0">
              <a:solidFill>
                <a:srgbClr val="0070C0"/>
              </a:solidFill>
              <a:latin typeface="Times New Roman"/>
              <a:ea typeface="Calibri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3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0"/>
                <a:ext cx="8229600" cy="1052736"/>
              </a:xfrm>
            </p:spPr>
            <p:txBody>
              <a:bodyPr/>
              <a:lstStyle/>
              <a:p>
                <a:r>
                  <a:rPr lang="ru-RU" sz="4800" dirty="0"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Определение </a:t>
                </a:r>
                <a:r>
                  <a:rPr lang="ru-RU" sz="4800" dirty="0">
                    <a:solidFill>
                      <a:srgbClr val="00B05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4800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4800" b="0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4800" b="0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4800" b="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e>
                    </m:func>
                  </m:oMath>
                </a14:m>
                <a:endParaRPr lang="ru-RU" sz="4800" dirty="0">
                  <a:solidFill>
                    <a:srgbClr val="00B05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0"/>
                <a:ext cx="8229600" cy="1052736"/>
              </a:xfrm>
              <a:blipFill rotWithShape="1">
                <a:blip r:embed="rId3"/>
                <a:stretch>
                  <a:fillRect b="-27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683568" y="4653136"/>
            <a:ext cx="748883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Логарифм по основанию 10 называется 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___________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lvl="0"/>
            <a:r>
              <a:rPr lang="ru-RU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Логарифм по основанию </a:t>
            </a:r>
            <a:r>
              <a:rPr lang="en-US" sz="2800" i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en-US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называется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_____________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07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39552" y="1268760"/>
                <a:ext cx="8604448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0510" algn="ctr"/>
                <a:r>
                  <a:rPr lang="en-US" sz="2400" i="1" dirty="0" smtClean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log</a:t>
                </a:r>
                <a:r>
                  <a:rPr lang="en-US" sz="2400" i="1" baseline="-25000" dirty="0" err="1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a</a:t>
                </a:r>
                <a:r>
                  <a:rPr lang="en-US" sz="2400" i="1" dirty="0" err="1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b</a:t>
                </a:r>
                <a:r>
                  <a:rPr lang="en-US" sz="2400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=</a:t>
                </a:r>
                <a:r>
                  <a:rPr lang="en-US" sz="2400" i="1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x</a:t>
                </a:r>
                <a:r>
                  <a:rPr lang="en-US" sz="2400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solidFill>
                          <a:srgbClr val="9C1482"/>
                        </a:solidFill>
                        <a:latin typeface="Cambria Math"/>
                        <a:ea typeface="Times New Roman"/>
                      </a:rPr>
                      <m:t>⟺</m:t>
                    </m:r>
                  </m:oMath>
                </a14:m>
                <a:r>
                  <a:rPr lang="ru-RU" sz="2400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en-US" sz="2400" i="1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a</a:t>
                </a:r>
                <a:r>
                  <a:rPr lang="en-US" sz="2400" i="1" baseline="30000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x</a:t>
                </a:r>
                <a:r>
                  <a:rPr lang="en-US" sz="2400" i="1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= b</a:t>
                </a:r>
                <a:r>
                  <a:rPr lang="en-US" sz="2400" i="1" dirty="0" smtClean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,</a:t>
                </a:r>
                <a:r>
                  <a:rPr lang="ru-RU" sz="2400" i="1" dirty="0" smtClean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      </a:t>
                </a:r>
                <a:r>
                  <a:rPr lang="en-US" sz="2400" i="1" dirty="0" smtClean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en-US" sz="2400" i="1" dirty="0">
                    <a:solidFill>
                      <a:srgbClr val="9C1482"/>
                    </a:solidFill>
                    <a:latin typeface="Times New Roman"/>
                    <a:ea typeface="Times New Roman"/>
                  </a:rPr>
                  <a:t>a˃0, a≠1, b˃0.</a:t>
                </a:r>
                <a:endParaRPr lang="ru-RU" sz="2400" dirty="0">
                  <a:solidFill>
                    <a:srgbClr val="9C1482"/>
                  </a:solidFill>
                  <a:latin typeface="Times New Roman"/>
                  <a:ea typeface="Times New Roman"/>
                </a:endParaRPr>
              </a:p>
              <a:p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Логарифмом </a:t>
                </a:r>
                <a:r>
                  <a:rPr lang="en-US" sz="2800" i="1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b 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по основанию </a:t>
                </a:r>
                <a:r>
                  <a:rPr lang="ru-RU" sz="2800" i="1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 </a:t>
                </a:r>
                <a:r>
                  <a:rPr lang="en-US" sz="2800" i="1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a 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называется  </a:t>
                </a:r>
                <a:r>
                  <a:rPr lang="ru-RU" sz="2800" dirty="0" smtClean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показатель степени,   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в которую надо возвести </a:t>
                </a:r>
                <a:r>
                  <a:rPr lang="ru-RU" sz="2800" dirty="0" smtClean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основание</a:t>
                </a:r>
                <a:r>
                  <a:rPr lang="ru-RU" sz="2800" i="1" dirty="0" smtClean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,</a:t>
                </a:r>
                <a:r>
                  <a:rPr lang="ru-RU" sz="2800" dirty="0" smtClean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 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чтобы получить </a:t>
                </a:r>
                <a:r>
                  <a:rPr lang="ru-RU" sz="2800" dirty="0" smtClean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число</a:t>
                </a:r>
                <a:r>
                  <a:rPr lang="en-US" sz="3200" dirty="0" smtClean="0">
                    <a:solidFill>
                      <a:srgbClr val="FF0000"/>
                    </a:solidFill>
                    <a:ea typeface="+mj-ea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ea typeface="+mj-ea"/>
                        <a:cs typeface="Times New Roman" pitchFamily="18" charset="0"/>
                      </a:rPr>
                      <m:t>𝑏</m:t>
                    </m:r>
                    <m:r>
                      <a:rPr lang="en-US" sz="3200" i="1">
                        <a:solidFill>
                          <a:srgbClr val="FF0000"/>
                        </a:solidFill>
                        <a:latin typeface="Cambria Math"/>
                        <a:ea typeface="+mj-ea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sz="2800" i="1" dirty="0" smtClean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.</a:t>
                </a:r>
                <a:endParaRPr lang="ru-RU" sz="2800" dirty="0"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endParaRPr>
              </a:p>
              <a:p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 </a:t>
                </a:r>
                <a:endParaRPr lang="ru-RU" sz="2800" dirty="0"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endParaRPr>
              </a:p>
              <a:p>
                <a:pPr lvl="0"/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Значение  основания  </a:t>
                </a:r>
                <a:r>
                  <a:rPr lang="en-US" sz="2800" i="1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a 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должно быть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/>
                    <a:ea typeface="Calibri"/>
                    <a:cs typeface="Times New Roman"/>
                  </a:rPr>
                  <a:t> 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a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˃0  и </a:t>
                </a:r>
                <a:r>
                  <a:rPr lang="ru-RU" sz="2800" i="1" dirty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 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a</a:t>
                </a:r>
                <a:r>
                  <a:rPr lang="ru-RU" sz="2800" i="1" dirty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≠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1.</a:t>
                </a:r>
                <a:endParaRPr lang="ru-RU" sz="2800" dirty="0">
                  <a:solidFill>
                    <a:prstClr val="black"/>
                  </a:solidFill>
                  <a:latin typeface="Times New Roman"/>
                  <a:ea typeface="Calibri"/>
                  <a:cs typeface="Times New Roman"/>
                </a:endParaRPr>
              </a:p>
              <a:p>
                <a:r>
                  <a:rPr lang="ru-RU" sz="2800" dirty="0" smtClean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Число </a:t>
                </a:r>
                <a:r>
                  <a:rPr lang="en-US" sz="2800" i="1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b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  принимает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/>
                    <a:ea typeface="Calibri"/>
                    <a:cs typeface="Times New Roman"/>
                  </a:rPr>
                  <a:t> </a:t>
                </a:r>
                <a:r>
                  <a:rPr lang="ru-RU" sz="2800" dirty="0" smtClean="0">
                    <a:solidFill>
                      <a:srgbClr val="FF0000"/>
                    </a:solidFill>
                    <a:latin typeface="Times New Roman"/>
                    <a:ea typeface="Calibri"/>
                    <a:cs typeface="Times New Roman"/>
                  </a:rPr>
                  <a:t>положительные </a:t>
                </a:r>
                <a:r>
                  <a:rPr lang="ru-RU" sz="2800" dirty="0">
                    <a:solidFill>
                      <a:srgbClr val="0070C0"/>
                    </a:solidFill>
                    <a:latin typeface="Times New Roman"/>
                    <a:ea typeface="Calibri"/>
                    <a:cs typeface="Times New Roman"/>
                  </a:rPr>
                  <a:t>значения.</a:t>
                </a:r>
              </a:p>
              <a:p>
                <a:pPr algn="ctr"/>
                <a:endParaRPr lang="ru-RU" sz="2800" dirty="0" smtClean="0">
                  <a:solidFill>
                    <a:srgbClr val="0070C0"/>
                  </a:solidFill>
                  <a:latin typeface="Times New Roman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268760"/>
                <a:ext cx="8604448" cy="3539430"/>
              </a:xfrm>
              <a:prstGeom prst="rect">
                <a:avLst/>
              </a:prstGeom>
              <a:blipFill rotWithShape="1">
                <a:blip r:embed="rId2"/>
                <a:stretch>
                  <a:fillRect l="-1488" t="-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3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0"/>
                <a:ext cx="8229600" cy="1052736"/>
              </a:xfrm>
            </p:spPr>
            <p:txBody>
              <a:bodyPr/>
              <a:lstStyle/>
              <a:p>
                <a:r>
                  <a:rPr lang="ru-RU" sz="4800" dirty="0"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Определение </a:t>
                </a:r>
                <a:r>
                  <a:rPr lang="ru-RU" sz="4800" dirty="0">
                    <a:solidFill>
                      <a:srgbClr val="00B05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4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4800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4800" b="0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sz="4800" b="0" i="1">
                                <a:solidFill>
                                  <a:srgbClr val="FF0000"/>
                                </a:solidFill>
                                <a:effectLst/>
                                <a:latin typeface="Cambria Math"/>
                                <a:cs typeface="Times New Roman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4800" b="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e>
                    </m:func>
                  </m:oMath>
                </a14:m>
                <a:endParaRPr lang="ru-RU" sz="4800" dirty="0">
                  <a:solidFill>
                    <a:srgbClr val="00B05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Заголовок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0"/>
                <a:ext cx="8229600" cy="1052736"/>
              </a:xfrm>
              <a:blipFill rotWithShape="1">
                <a:blip r:embed="rId3"/>
                <a:stretch>
                  <a:fillRect b="-27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683568" y="4653136"/>
            <a:ext cx="748883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Логарифм по основанию 10 называется </a:t>
            </a:r>
            <a:endParaRPr lang="ru-RU" sz="24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endParaRPr lang="ru-RU" sz="2800" dirty="0" smtClean="0">
              <a:solidFill>
                <a:srgbClr val="00B050"/>
              </a:solidFill>
              <a:latin typeface="Times New Roman"/>
              <a:ea typeface="Calibri"/>
              <a:cs typeface="Times New Roman"/>
            </a:endParaRPr>
          </a:p>
          <a:p>
            <a:pPr lvl="0"/>
            <a:r>
              <a:rPr lang="ru-RU" sz="28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Логарифм 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по основанию </a:t>
            </a:r>
            <a:r>
              <a:rPr lang="en-US" sz="2800" i="1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en-US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называется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натуральным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endParaRPr lang="ru-RU" sz="24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5058628"/>
            <a:ext cx="6552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десятичным.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32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Свойства логарифмов</a:t>
            </a:r>
            <a:endParaRPr lang="ru-RU" sz="4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30" name="Picture 3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8640" y="2132856"/>
            <a:ext cx="1159328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268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152128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График</a:t>
            </a:r>
            <a:r>
              <a:rPr lang="ru-RU" sz="48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48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логарифмической функции</a:t>
            </a:r>
            <a:endParaRPr lang="ru-RU" sz="48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s://encrypted-tbn0.gstatic.com/images?q=tbn:ANd9GcS7WHaIrufVtA1EwX4qANQEjkEcJ6UdJa1jDV1HQqZ9rg2LJW2B5w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0848"/>
            <a:ext cx="8424936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011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792088"/>
          </a:xfrm>
        </p:spPr>
        <p:txBody>
          <a:bodyPr/>
          <a:lstStyle/>
          <a:p>
            <a:r>
              <a:rPr lang="ru-RU" sz="48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Устная работа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9732900"/>
                  </p:ext>
                </p:extLst>
              </p:nvPr>
            </p:nvGraphicFramePr>
            <p:xfrm>
              <a:off x="1547663" y="1124744"/>
              <a:ext cx="6192689" cy="3156076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104558"/>
                    <a:gridCol w="3312115"/>
                    <a:gridCol w="1776016"/>
                  </a:tblGrid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№ п/п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выражения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ответы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 smtClean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1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ru-RU" sz="2400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5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125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ru-RU" sz="2400" i="1">
                                      <a:solidFill>
                                        <a:srgbClr val="00206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ru-RU" sz="2400" i="1">
                                          <a:solidFill>
                                            <a:srgbClr val="00206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ru-RU" sz="2400">
                                          <a:solidFill>
                                            <a:srgbClr val="00206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ru-RU" sz="2400" i="1">
                                          <a:solidFill>
                                            <a:srgbClr val="00206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6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ru-RU" sz="2400" i="1">
                                      <a:solidFill>
                                        <a:srgbClr val="00206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12</m:t>
                                  </m:r>
                                </m:e>
                              </m:func>
                            </m:oMath>
                          </a14:m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lang="ru-RU" sz="2400" i="1">
                                      <a:solidFill>
                                        <a:srgbClr val="00206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ru-RU" sz="2400" i="1">
                                          <a:solidFill>
                                            <a:srgbClr val="00206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ru-RU" sz="2400">
                                          <a:solidFill>
                                            <a:srgbClr val="00206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ru-RU" sz="2400" i="1">
                                          <a:solidFill>
                                            <a:srgbClr val="002060"/>
                                          </a:solidFill>
                                          <a:effectLst/>
                                          <a:latin typeface="Cambria Math"/>
                                          <a:ea typeface="Times New Roman"/>
                                          <a:cs typeface="Times New Roman"/>
                                        </a:rPr>
                                        <m:t>6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ru-RU" sz="2400" i="1">
                                      <a:solidFill>
                                        <a:srgbClr val="002060"/>
                                      </a:solidFill>
                                      <a:effectLst/>
                                      <a:latin typeface="Cambria Math"/>
                                      <a:ea typeface="Times New Roman"/>
                                      <a:cs typeface="Times New Roman"/>
                                    </a:rPr>
                                    <m:t>2</m:t>
                                  </m:r>
                                </m:e>
                              </m:func>
                            </m:oMath>
                          </a14:m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+3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153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3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10</m:t>
                                    </m:r>
                                  </m:e>
                                  <m:sup>
                                    <m:func>
                                      <m:funcPr>
                                        <m:ctrlP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ru-RU" sz="2400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lg</m:t>
                                        </m:r>
                                      </m:fName>
                                      <m:e>
                                        <m: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0,6</m:t>
                                        </m:r>
                                      </m:e>
                                    </m:func>
                                  </m:sup>
                                </m:sSup>
                              </m:oMath>
                            </m:oMathPara>
                          </a14:m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153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4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3</m:t>
                                    </m:r>
                                  </m:e>
                                  <m:sup>
                                    <m:func>
                                      <m:funcPr>
                                        <m:ctrlP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ru-RU" sz="2400" i="1">
                                                <a:solidFill>
                                                  <a:srgbClr val="002060"/>
                                                </a:solidFill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ru-RU" sz="2400">
                                                <a:solidFill>
                                                  <a:srgbClr val="002060"/>
                                                </a:solidFill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ru-RU" sz="2400" i="1">
                                                <a:solidFill>
                                                  <a:srgbClr val="002060"/>
                                                </a:solidFill>
                                                <a:effectLst/>
                                                <a:latin typeface="Cambria Math"/>
                                                <a:ea typeface="Times New Roman"/>
                                                <a:cs typeface="Times New Roman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4</m:t>
                                        </m:r>
                                      </m:e>
                                    </m:func>
                                  </m:sup>
                                </m:sSup>
                              </m:oMath>
                            </m:oMathPara>
                          </a14:m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ru-RU" sz="2400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ru-RU" sz="2400" i="1">
                                            <a:solidFill>
                                              <a:srgbClr val="002060"/>
                                            </a:solidFill>
                                            <a:effectLst/>
                                            <a:latin typeface="Cambria Math"/>
                                            <a:ea typeface="Times New Roman"/>
                                            <a:cs typeface="Times New Roman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ru-RU" sz="2400" i="1">
                                        <a:solidFill>
                                          <a:srgbClr val="002060"/>
                                        </a:solidFill>
                                        <a:effectLst/>
                                        <a:latin typeface="Cambria Math"/>
                                        <a:ea typeface="Times New Roman"/>
                                        <a:cs typeface="Times New Roman"/>
                                      </a:rPr>
                                      <m:t>4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9732900"/>
                  </p:ext>
                </p:extLst>
              </p:nvPr>
            </p:nvGraphicFramePr>
            <p:xfrm>
              <a:off x="1547663" y="1124744"/>
              <a:ext cx="6192689" cy="3156076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1104558"/>
                    <a:gridCol w="3312115"/>
                    <a:gridCol w="1776016"/>
                  </a:tblGrid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№ п/п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выражения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ответы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 smtClean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1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56" t="-103529" r="-53493" b="-4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2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56" t="-203529" r="-53493" b="-3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153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3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56" t="-293182" r="-53493" b="-218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1530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4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56" t="-388764" r="-53493" b="-115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1825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5</a:t>
                          </a:r>
                          <a:endParaRPr lang="ru-RU" sz="240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3456" t="-511765" r="-53493" b="-21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ru-RU" sz="2400" dirty="0">
                              <a:solidFill>
                                <a:srgbClr val="002060"/>
                              </a:solidFill>
                              <a:effectLst/>
                              <a:latin typeface="Times New Roman"/>
                              <a:ea typeface="Times New Roman"/>
                              <a:cs typeface="Times New Roman"/>
                            </a:rPr>
                            <a:t> </a:t>
                          </a:r>
                          <a:endParaRPr lang="ru-RU" sz="2400" dirty="0">
                            <a:effectLst/>
                            <a:latin typeface="Times New Roman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53032"/>
              </p:ext>
            </p:extLst>
          </p:nvPr>
        </p:nvGraphicFramePr>
        <p:xfrm>
          <a:off x="1475655" y="4653131"/>
          <a:ext cx="6264696" cy="1728196"/>
        </p:xfrm>
        <a:graphic>
          <a:graphicData uri="http://schemas.openxmlformats.org/drawingml/2006/table">
            <a:tbl>
              <a:tblPr firstRow="1" firstCol="1" bandRow="1"/>
              <a:tblGrid>
                <a:gridCol w="625827"/>
                <a:gridCol w="626541"/>
                <a:gridCol w="626541"/>
                <a:gridCol w="626541"/>
                <a:gridCol w="626541"/>
                <a:gridCol w="626541"/>
                <a:gridCol w="626541"/>
                <a:gridCol w="626541"/>
                <a:gridCol w="626541"/>
                <a:gridCol w="626541"/>
              </a:tblGrid>
              <a:tr h="864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99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</TotalTime>
  <Words>1835</Words>
  <Application>Microsoft Office PowerPoint</Application>
  <PresentationFormat>Экран (4:3)</PresentationFormat>
  <Paragraphs>394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Исполнительная</vt:lpstr>
      <vt:lpstr>    Урок  систематизации и обобщения знаний по алгебре и началам анализа  в 11классе   «Логарифмы.  Решение логарифмических уравнений» </vt:lpstr>
      <vt:lpstr>Цели урока</vt:lpstr>
      <vt:lpstr>Цели урока</vt:lpstr>
      <vt:lpstr>Лист самооценки</vt:lpstr>
      <vt:lpstr>Определение   log_a⁡b</vt:lpstr>
      <vt:lpstr>Определение   log_a⁡b</vt:lpstr>
      <vt:lpstr>Свойства логарифмов</vt:lpstr>
      <vt:lpstr>График логарифмической функции</vt:lpstr>
      <vt:lpstr>Устная работа</vt:lpstr>
      <vt:lpstr>   Историческая справка. Джон Непер</vt:lpstr>
      <vt:lpstr>Исследовательская работа</vt:lpstr>
      <vt:lpstr>Презентация PowerPoint</vt:lpstr>
      <vt:lpstr>Решение</vt:lpstr>
      <vt:lpstr>Презентация PowerPoint</vt:lpstr>
      <vt:lpstr>Выводы</vt:lpstr>
      <vt:lpstr>Диктант по свойствам логарифмической функции</vt:lpstr>
      <vt:lpstr>Презентация PowerPoint</vt:lpstr>
      <vt:lpstr>Презентация PowerPoint</vt:lpstr>
      <vt:lpstr>Способы решения логарифмических уравнений</vt:lpstr>
      <vt:lpstr>Самостоятельная работа</vt:lpstr>
      <vt:lpstr>Решение</vt:lpstr>
      <vt:lpstr>Логарифмический софизм   2&gt;3</vt:lpstr>
      <vt:lpstr>Решение</vt:lpstr>
      <vt:lpstr>Домашнее задание. Найдите ошибки!</vt:lpstr>
      <vt:lpstr>Ответы домашнего задания</vt:lpstr>
      <vt:lpstr>Ода логарифму</vt:lpstr>
      <vt:lpstr>Презентация PowerPoint</vt:lpstr>
      <vt:lpstr>Итоги урока</vt:lpstr>
      <vt:lpstr>Лист успеха</vt:lpstr>
      <vt:lpstr>Итоги урока</vt:lpstr>
      <vt:lpstr>Дополнительное задание</vt:lpstr>
      <vt:lpstr>Решение</vt:lpstr>
      <vt:lpstr>Решение</vt:lpstr>
      <vt:lpstr>Решение</vt:lpstr>
      <vt:lpstr>Решения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</dc:creator>
  <cp:lastModifiedBy>Galina</cp:lastModifiedBy>
  <cp:revision>209</cp:revision>
  <dcterms:created xsi:type="dcterms:W3CDTF">2014-02-22T05:51:49Z</dcterms:created>
  <dcterms:modified xsi:type="dcterms:W3CDTF">2014-08-04T15:34:19Z</dcterms:modified>
</cp:coreProperties>
</file>