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8" r:id="rId2"/>
    <p:sldId id="258" r:id="rId3"/>
    <p:sldId id="299" r:id="rId4"/>
    <p:sldId id="317" r:id="rId5"/>
    <p:sldId id="262" r:id="rId6"/>
    <p:sldId id="281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6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A5E2-55BD-4653-BC9D-5B508A4FA8F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994C-6D5D-45F5-A513-FF198DF4C8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A5E2-55BD-4653-BC9D-5B508A4FA8F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994C-6D5D-45F5-A513-FF198DF4C8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A5E2-55BD-4653-BC9D-5B508A4FA8F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994C-6D5D-45F5-A513-FF198DF4C8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A5E2-55BD-4653-BC9D-5B508A4FA8F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994C-6D5D-45F5-A513-FF198DF4C8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A5E2-55BD-4653-BC9D-5B508A4FA8F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994C-6D5D-45F5-A513-FF198DF4C8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A5E2-55BD-4653-BC9D-5B508A4FA8F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994C-6D5D-45F5-A513-FF198DF4C8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A5E2-55BD-4653-BC9D-5B508A4FA8F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994C-6D5D-45F5-A513-FF198DF4C8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A5E2-55BD-4653-BC9D-5B508A4FA8F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994C-6D5D-45F5-A513-FF198DF4C8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A5E2-55BD-4653-BC9D-5B508A4FA8F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994C-6D5D-45F5-A513-FF198DF4C8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A5E2-55BD-4653-BC9D-5B508A4FA8F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994C-6D5D-45F5-A513-FF198DF4C8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A5E2-55BD-4653-BC9D-5B508A4FA8F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994C-6D5D-45F5-A513-FF198DF4C8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DA5E2-55BD-4653-BC9D-5B508A4FA8F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2994C-6D5D-45F5-A513-FF198DF4C8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.png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6.wav"/><Relationship Id="rId7" Type="http://schemas.openxmlformats.org/officeDocument/2006/relationships/image" Target="../media/image1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audio" Target="../media/audio7.wav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100" b="1" i="1" dirty="0" smtClean="0">
                <a:solidFill>
                  <a:srgbClr val="C00000"/>
                </a:solidFill>
              </a:rPr>
              <a:t>Изучение родного языка как знаковой системы в период обучения грамоте.</a:t>
            </a:r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>                  </a:t>
            </a:r>
            <a:r>
              <a:rPr lang="ru-RU" sz="3100" b="1" i="1" dirty="0" smtClean="0">
                <a:solidFill>
                  <a:srgbClr val="C00000"/>
                </a:solidFill>
              </a:rPr>
              <a:t>Звуки [</a:t>
            </a:r>
            <a:r>
              <a:rPr lang="en-US" sz="3100" b="1" i="1" dirty="0" smtClean="0">
                <a:solidFill>
                  <a:srgbClr val="C00000"/>
                </a:solidFill>
              </a:rPr>
              <a:t>c</a:t>
            </a:r>
            <a:r>
              <a:rPr lang="ru-RU" sz="3100" b="1" i="1" dirty="0" smtClean="0">
                <a:solidFill>
                  <a:srgbClr val="C00000"/>
                </a:solidFill>
              </a:rPr>
              <a:t>] [</a:t>
            </a:r>
            <a:r>
              <a:rPr lang="en-US" sz="3100" b="1" i="1" dirty="0" smtClean="0">
                <a:solidFill>
                  <a:srgbClr val="C00000"/>
                </a:solidFill>
              </a:rPr>
              <a:t>c´</a:t>
            </a:r>
            <a:r>
              <a:rPr lang="ru-RU" sz="3100" b="1" i="1" dirty="0" smtClean="0">
                <a:solidFill>
                  <a:srgbClr val="C00000"/>
                </a:solidFill>
              </a:rPr>
              <a:t>], буквы С ,</a:t>
            </a:r>
            <a:r>
              <a:rPr lang="ru-RU" sz="3100" b="1" i="1" dirty="0" smtClean="0">
                <a:solidFill>
                  <a:srgbClr val="C00000"/>
                </a:solidFill>
              </a:rPr>
              <a:t>с</a:t>
            </a:r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b="1" i="1" dirty="0" smtClean="0">
                <a:solidFill>
                  <a:srgbClr val="C00000"/>
                </a:solidFill>
              </a:rPr>
              <a:t> </a:t>
            </a:r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(</a:t>
            </a:r>
            <a:r>
              <a:rPr lang="ru-RU" sz="3100" b="1" dirty="0" err="1" smtClean="0">
                <a:solidFill>
                  <a:srgbClr val="C00000"/>
                </a:solidFill>
              </a:rPr>
              <a:t>Умк</a:t>
            </a:r>
            <a:r>
              <a:rPr lang="ru-RU" sz="3100" b="1" dirty="0" smtClean="0">
                <a:solidFill>
                  <a:srgbClr val="C00000"/>
                </a:solidFill>
              </a:rPr>
              <a:t> Перспективная начальная школа)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подготовила учитель начальных классов </a:t>
            </a:r>
          </a:p>
          <a:p>
            <a:pPr algn="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МБОУ СОШ №3 г.Кашина</a:t>
            </a:r>
          </a:p>
          <a:p>
            <a:pPr algn="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</a:rPr>
              <a:t>Голдобина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 Любовь Анатольевна</a:t>
            </a:r>
          </a:p>
          <a:p>
            <a:endParaRPr lang="ru-RU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Куб 22">
            <a:hlinkClick r:id="" action="ppaction://noaction"/>
          </p:cNvPr>
          <p:cNvSpPr>
            <a:spLocks noChangeAspect="1"/>
          </p:cNvSpPr>
          <p:nvPr/>
        </p:nvSpPr>
        <p:spPr>
          <a:xfrm>
            <a:off x="4000496" y="5286388"/>
            <a:ext cx="1188000" cy="1188000"/>
          </a:xfrm>
          <a:prstGeom prst="cub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Я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22" name="Куб 21">
            <a:hlinkClick r:id="" action="ppaction://noaction"/>
          </p:cNvPr>
          <p:cNvSpPr>
            <a:spLocks noChangeAspect="1"/>
          </p:cNvSpPr>
          <p:nvPr/>
        </p:nvSpPr>
        <p:spPr>
          <a:xfrm>
            <a:off x="2285984" y="5286388"/>
            <a:ext cx="1188000" cy="1188000"/>
          </a:xfrm>
          <a:prstGeom prst="cub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Ю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9" name="Куб 8">
            <a:hlinkClick r:id="" action="ppaction://noaction"/>
          </p:cNvPr>
          <p:cNvSpPr>
            <a:spLocks noChangeAspect="1"/>
          </p:cNvSpPr>
          <p:nvPr/>
        </p:nvSpPr>
        <p:spPr>
          <a:xfrm>
            <a:off x="3143240" y="2786058"/>
            <a:ext cx="1188000" cy="1188000"/>
          </a:xfrm>
          <a:prstGeom prst="cub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002060"/>
                </a:solidFill>
              </a:rPr>
              <a:t>Ч</a:t>
            </a:r>
          </a:p>
        </p:txBody>
      </p:sp>
      <p:pic>
        <p:nvPicPr>
          <p:cNvPr id="2" name="Рисунок 1" descr="41024a172cf4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29256" y="4286256"/>
            <a:ext cx="3266054" cy="2402641"/>
          </a:xfrm>
          <a:prstGeom prst="rect">
            <a:avLst/>
          </a:prstGeom>
        </p:spPr>
      </p:pic>
      <p:sp>
        <p:nvSpPr>
          <p:cNvPr id="3" name="Куб 2">
            <a:hlinkClick r:id="" action="ppaction://noaction"/>
          </p:cNvPr>
          <p:cNvSpPr>
            <a:spLocks noChangeAspect="1"/>
          </p:cNvSpPr>
          <p:nvPr/>
        </p:nvSpPr>
        <p:spPr>
          <a:xfrm>
            <a:off x="6643702" y="1428736"/>
            <a:ext cx="1188000" cy="1188000"/>
          </a:xfrm>
          <a:prstGeom prst="cub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002060"/>
                </a:solidFill>
              </a:rPr>
              <a:t>Ф</a:t>
            </a:r>
          </a:p>
        </p:txBody>
      </p:sp>
      <p:sp>
        <p:nvSpPr>
          <p:cNvPr id="7" name="Куб 6">
            <a:hlinkClick r:id="" action="ppaction://noaction"/>
          </p:cNvPr>
          <p:cNvSpPr>
            <a:spLocks noChangeAspect="1"/>
          </p:cNvSpPr>
          <p:nvPr/>
        </p:nvSpPr>
        <p:spPr>
          <a:xfrm>
            <a:off x="357158" y="2786058"/>
            <a:ext cx="1188000" cy="1188000"/>
          </a:xfrm>
          <a:prstGeom prst="cub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002060"/>
                </a:solidFill>
              </a:rPr>
              <a:t>Х</a:t>
            </a:r>
          </a:p>
        </p:txBody>
      </p:sp>
      <p:sp>
        <p:nvSpPr>
          <p:cNvPr id="10" name="Куб 9">
            <a:hlinkClick r:id="" action="ppaction://noaction"/>
          </p:cNvPr>
          <p:cNvSpPr>
            <a:spLocks noChangeAspect="1"/>
          </p:cNvSpPr>
          <p:nvPr/>
        </p:nvSpPr>
        <p:spPr>
          <a:xfrm>
            <a:off x="4572000" y="2786058"/>
            <a:ext cx="1188000" cy="1188000"/>
          </a:xfrm>
          <a:prstGeom prst="cub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002060"/>
                </a:solidFill>
              </a:rPr>
              <a:t>Ш</a:t>
            </a:r>
          </a:p>
        </p:txBody>
      </p:sp>
      <p:sp>
        <p:nvSpPr>
          <p:cNvPr id="11" name="Куб 10">
            <a:hlinkClick r:id="" action="ppaction://noaction"/>
          </p:cNvPr>
          <p:cNvSpPr>
            <a:spLocks noChangeAspect="1"/>
          </p:cNvSpPr>
          <p:nvPr/>
        </p:nvSpPr>
        <p:spPr>
          <a:xfrm>
            <a:off x="6000760" y="2786058"/>
            <a:ext cx="1188000" cy="1188000"/>
          </a:xfrm>
          <a:prstGeom prst="cub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002060"/>
                </a:solidFill>
              </a:rPr>
              <a:t>Щ</a:t>
            </a:r>
          </a:p>
        </p:txBody>
      </p:sp>
      <p:sp>
        <p:nvSpPr>
          <p:cNvPr id="12" name="Куб 11">
            <a:hlinkClick r:id="" action="ppaction://noaction"/>
          </p:cNvPr>
          <p:cNvSpPr>
            <a:spLocks noChangeAspect="1"/>
          </p:cNvSpPr>
          <p:nvPr/>
        </p:nvSpPr>
        <p:spPr>
          <a:xfrm>
            <a:off x="7500958" y="2786058"/>
            <a:ext cx="1188000" cy="1188000"/>
          </a:xfrm>
          <a:prstGeom prst="cub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002060"/>
                </a:solidFill>
              </a:rPr>
              <a:t>Ъ</a:t>
            </a:r>
          </a:p>
        </p:txBody>
      </p:sp>
      <p:sp>
        <p:nvSpPr>
          <p:cNvPr id="16" name="Куб 15">
            <a:hlinkClick r:id="" action="ppaction://noaction"/>
          </p:cNvPr>
          <p:cNvSpPr>
            <a:spLocks noChangeAspect="1"/>
          </p:cNvSpPr>
          <p:nvPr/>
        </p:nvSpPr>
        <p:spPr>
          <a:xfrm>
            <a:off x="1285852" y="1428736"/>
            <a:ext cx="1188000" cy="1188000"/>
          </a:xfrm>
          <a:prstGeom prst="cub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002060"/>
                </a:solidFill>
              </a:rPr>
              <a:t>С</a:t>
            </a:r>
          </a:p>
        </p:txBody>
      </p:sp>
      <p:sp>
        <p:nvSpPr>
          <p:cNvPr id="17" name="Куб 16">
            <a:hlinkClick r:id="" action="ppaction://noaction"/>
          </p:cNvPr>
          <p:cNvSpPr>
            <a:spLocks noChangeAspect="1"/>
          </p:cNvSpPr>
          <p:nvPr/>
        </p:nvSpPr>
        <p:spPr>
          <a:xfrm>
            <a:off x="3071802" y="1428736"/>
            <a:ext cx="1188000" cy="1188000"/>
          </a:xfrm>
          <a:prstGeom prst="cub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002060"/>
                </a:solidFill>
              </a:rPr>
              <a:t>Т</a:t>
            </a:r>
          </a:p>
        </p:txBody>
      </p:sp>
      <p:sp>
        <p:nvSpPr>
          <p:cNvPr id="18" name="Куб 17">
            <a:hlinkClick r:id="" action="ppaction://noaction"/>
          </p:cNvPr>
          <p:cNvSpPr>
            <a:spLocks noChangeAspect="1"/>
          </p:cNvSpPr>
          <p:nvPr/>
        </p:nvSpPr>
        <p:spPr>
          <a:xfrm>
            <a:off x="4857752" y="1428736"/>
            <a:ext cx="1188000" cy="1188000"/>
          </a:xfrm>
          <a:prstGeom prst="cub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C00000"/>
                </a:solidFill>
              </a:rPr>
              <a:t>У</a:t>
            </a:r>
          </a:p>
        </p:txBody>
      </p:sp>
      <p:sp>
        <p:nvSpPr>
          <p:cNvPr id="27" name="Куб 26">
            <a:hlinkClick r:id="" action="ppaction://noaction"/>
          </p:cNvPr>
          <p:cNvSpPr>
            <a:spLocks noChangeAspect="1"/>
          </p:cNvSpPr>
          <p:nvPr/>
        </p:nvSpPr>
        <p:spPr>
          <a:xfrm>
            <a:off x="3143240" y="4357694"/>
            <a:ext cx="1188000" cy="1188000"/>
          </a:xfrm>
          <a:prstGeom prst="cub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002060"/>
                </a:solidFill>
              </a:rPr>
              <a:t>Ь</a:t>
            </a:r>
          </a:p>
        </p:txBody>
      </p:sp>
      <p:sp>
        <p:nvSpPr>
          <p:cNvPr id="14" name="Куб 13">
            <a:hlinkClick r:id="" action="ppaction://noaction"/>
          </p:cNvPr>
          <p:cNvSpPr>
            <a:spLocks noChangeAspect="1"/>
          </p:cNvSpPr>
          <p:nvPr/>
        </p:nvSpPr>
        <p:spPr>
          <a:xfrm>
            <a:off x="4000496" y="500042"/>
            <a:ext cx="1188000" cy="1188000"/>
          </a:xfrm>
          <a:prstGeom prst="cub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002060"/>
                </a:solidFill>
              </a:rPr>
              <a:t>П</a:t>
            </a:r>
          </a:p>
        </p:txBody>
      </p:sp>
      <p:sp>
        <p:nvSpPr>
          <p:cNvPr id="13" name="Куб 12">
            <a:hlinkClick r:id="rId4" action="ppaction://hlinksldjump"/>
          </p:cNvPr>
          <p:cNvSpPr>
            <a:spLocks noChangeAspect="1"/>
          </p:cNvSpPr>
          <p:nvPr/>
        </p:nvSpPr>
        <p:spPr>
          <a:xfrm>
            <a:off x="2214546" y="500042"/>
            <a:ext cx="1188000" cy="1188000"/>
          </a:xfrm>
          <a:prstGeom prst="cub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C00000"/>
                </a:solidFill>
              </a:rPr>
              <a:t>О</a:t>
            </a:r>
          </a:p>
        </p:txBody>
      </p:sp>
      <p:sp>
        <p:nvSpPr>
          <p:cNvPr id="15" name="Куб 14">
            <a:hlinkClick r:id="rId5" action="ppaction://hlinksldjump"/>
          </p:cNvPr>
          <p:cNvSpPr>
            <a:spLocks noChangeAspect="1"/>
          </p:cNvSpPr>
          <p:nvPr/>
        </p:nvSpPr>
        <p:spPr>
          <a:xfrm>
            <a:off x="5786446" y="500042"/>
            <a:ext cx="1188000" cy="1188000"/>
          </a:xfrm>
          <a:prstGeom prst="cub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002060"/>
                </a:solidFill>
              </a:rPr>
              <a:t>Р</a:t>
            </a:r>
          </a:p>
        </p:txBody>
      </p:sp>
      <p:sp>
        <p:nvSpPr>
          <p:cNvPr id="8" name="Куб 7">
            <a:hlinkClick r:id="" action="ppaction://noaction"/>
          </p:cNvPr>
          <p:cNvSpPr>
            <a:spLocks noChangeAspect="1"/>
          </p:cNvSpPr>
          <p:nvPr/>
        </p:nvSpPr>
        <p:spPr>
          <a:xfrm>
            <a:off x="1714480" y="2786058"/>
            <a:ext cx="1188000" cy="1188000"/>
          </a:xfrm>
          <a:prstGeom prst="cub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002060"/>
                </a:solidFill>
              </a:rPr>
              <a:t>Ц</a:t>
            </a:r>
          </a:p>
        </p:txBody>
      </p:sp>
      <p:pic>
        <p:nvPicPr>
          <p:cNvPr id="19" name="Рисунок 18" descr="3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500958" y="285728"/>
            <a:ext cx="1295404" cy="1431762"/>
          </a:xfrm>
          <a:prstGeom prst="rect">
            <a:avLst/>
          </a:prstGeom>
        </p:spPr>
      </p:pic>
      <p:pic>
        <p:nvPicPr>
          <p:cNvPr id="20" name="Рисунок 19" descr="25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285720" y="214290"/>
            <a:ext cx="1572828" cy="1552575"/>
          </a:xfrm>
          <a:prstGeom prst="rect">
            <a:avLst/>
          </a:prstGeom>
        </p:spPr>
      </p:pic>
      <p:sp>
        <p:nvSpPr>
          <p:cNvPr id="21" name="Куб 20">
            <a:hlinkClick r:id="" action="ppaction://noaction"/>
          </p:cNvPr>
          <p:cNvSpPr>
            <a:spLocks noChangeAspect="1"/>
          </p:cNvSpPr>
          <p:nvPr/>
        </p:nvSpPr>
        <p:spPr>
          <a:xfrm>
            <a:off x="642910" y="5286388"/>
            <a:ext cx="1188000" cy="1188000"/>
          </a:xfrm>
          <a:prstGeom prst="cub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Э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26" name="Куб 25">
            <a:hlinkClick r:id="" action="ppaction://noaction"/>
          </p:cNvPr>
          <p:cNvSpPr>
            <a:spLocks noChangeAspect="1"/>
          </p:cNvSpPr>
          <p:nvPr/>
        </p:nvSpPr>
        <p:spPr>
          <a:xfrm>
            <a:off x="1428728" y="4357694"/>
            <a:ext cx="1188000" cy="1188000"/>
          </a:xfrm>
          <a:prstGeom prst="cub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C00000"/>
                </a:solidFill>
              </a:rPr>
              <a:t>Ы</a:t>
            </a:r>
          </a:p>
        </p:txBody>
      </p:sp>
      <p:sp>
        <p:nvSpPr>
          <p:cNvPr id="24" name="Прямоугольник 23">
            <a:hlinkClick r:id="rId8" action="ppaction://hlinksldjump"/>
          </p:cNvPr>
          <p:cNvSpPr/>
          <p:nvPr/>
        </p:nvSpPr>
        <p:spPr>
          <a:xfrm>
            <a:off x="2214546" y="785794"/>
            <a:ext cx="914400" cy="914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714744" y="785794"/>
            <a:ext cx="914400" cy="914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929058" y="785794"/>
            <a:ext cx="914400" cy="914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hlinkClick r:id="rId5" action="ppaction://hlinksldjump"/>
          </p:cNvPr>
          <p:cNvSpPr/>
          <p:nvPr/>
        </p:nvSpPr>
        <p:spPr>
          <a:xfrm>
            <a:off x="4000496" y="785794"/>
            <a:ext cx="914400" cy="914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hlinkClick r:id="" action="ppaction://noaction"/>
          </p:cNvPr>
          <p:cNvSpPr/>
          <p:nvPr/>
        </p:nvSpPr>
        <p:spPr>
          <a:xfrm>
            <a:off x="5786446" y="785794"/>
            <a:ext cx="914400" cy="914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928662" y="1643050"/>
            <a:ext cx="914400" cy="914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214414" y="1714488"/>
            <a:ext cx="914400" cy="914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357290" y="1643050"/>
            <a:ext cx="914400" cy="914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214414" y="1643050"/>
            <a:ext cx="914400" cy="914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hlinkClick r:id="rId8" action="ppaction://hlinksldjump"/>
          </p:cNvPr>
          <p:cNvSpPr/>
          <p:nvPr/>
        </p:nvSpPr>
        <p:spPr>
          <a:xfrm>
            <a:off x="1285852" y="1714488"/>
            <a:ext cx="914400" cy="914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857488" y="1714488"/>
            <a:ext cx="914400" cy="914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000364" y="1714488"/>
            <a:ext cx="914400" cy="914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hlinkClick r:id="" action="ppaction://noaction"/>
          </p:cNvPr>
          <p:cNvSpPr/>
          <p:nvPr/>
        </p:nvSpPr>
        <p:spPr>
          <a:xfrm>
            <a:off x="3071802" y="1714488"/>
            <a:ext cx="914400" cy="914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714876" y="1714488"/>
            <a:ext cx="914400" cy="914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hlinkClick r:id="" action="ppaction://noaction"/>
          </p:cNvPr>
          <p:cNvSpPr/>
          <p:nvPr/>
        </p:nvSpPr>
        <p:spPr>
          <a:xfrm>
            <a:off x="4857752" y="1714488"/>
            <a:ext cx="914400" cy="914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572264" y="1643050"/>
            <a:ext cx="914400" cy="914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715140" y="1643050"/>
            <a:ext cx="914400" cy="914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>
            <a:hlinkClick r:id="" action="ppaction://noaction"/>
          </p:cNvPr>
          <p:cNvSpPr/>
          <p:nvPr/>
        </p:nvSpPr>
        <p:spPr>
          <a:xfrm>
            <a:off x="6572264" y="1714488"/>
            <a:ext cx="914400" cy="914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14282" y="3000372"/>
            <a:ext cx="914400" cy="914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71472" y="3143248"/>
            <a:ext cx="914400" cy="914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214282" y="3000372"/>
            <a:ext cx="914400" cy="914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hlinkClick r:id="" action="ppaction://noaction"/>
          </p:cNvPr>
          <p:cNvSpPr/>
          <p:nvPr/>
        </p:nvSpPr>
        <p:spPr>
          <a:xfrm>
            <a:off x="357158" y="3071810"/>
            <a:ext cx="914400" cy="914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571604" y="3071810"/>
            <a:ext cx="914400" cy="914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hlinkClick r:id="" action="ppaction://noaction"/>
          </p:cNvPr>
          <p:cNvSpPr/>
          <p:nvPr/>
        </p:nvSpPr>
        <p:spPr>
          <a:xfrm>
            <a:off x="1714480" y="3071810"/>
            <a:ext cx="914400" cy="914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071802" y="3071810"/>
            <a:ext cx="914400" cy="914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hlinkClick r:id="" action="ppaction://noaction"/>
          </p:cNvPr>
          <p:cNvSpPr/>
          <p:nvPr/>
        </p:nvSpPr>
        <p:spPr>
          <a:xfrm>
            <a:off x="3143240" y="3071810"/>
            <a:ext cx="914400" cy="914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500562" y="3071810"/>
            <a:ext cx="914400" cy="914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>
            <a:hlinkClick r:id="" action="ppaction://noaction"/>
          </p:cNvPr>
          <p:cNvSpPr/>
          <p:nvPr/>
        </p:nvSpPr>
        <p:spPr>
          <a:xfrm>
            <a:off x="4572000" y="3071810"/>
            <a:ext cx="914400" cy="914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929322" y="3143248"/>
            <a:ext cx="914400" cy="914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>
            <a:hlinkClick r:id="" action="ppaction://noaction"/>
          </p:cNvPr>
          <p:cNvSpPr/>
          <p:nvPr/>
        </p:nvSpPr>
        <p:spPr>
          <a:xfrm>
            <a:off x="6000760" y="3071810"/>
            <a:ext cx="914400" cy="914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7358082" y="3143248"/>
            <a:ext cx="914400" cy="914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hlinkClick r:id="" action="ppaction://noaction"/>
          </p:cNvPr>
          <p:cNvSpPr/>
          <p:nvPr/>
        </p:nvSpPr>
        <p:spPr>
          <a:xfrm>
            <a:off x="7500958" y="3071810"/>
            <a:ext cx="914400" cy="914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1500166" y="4643446"/>
            <a:ext cx="914400" cy="914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hlinkClick r:id="" action="ppaction://noaction"/>
          </p:cNvPr>
          <p:cNvSpPr/>
          <p:nvPr/>
        </p:nvSpPr>
        <p:spPr>
          <a:xfrm>
            <a:off x="1428728" y="4643446"/>
            <a:ext cx="914400" cy="914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3000364" y="4643446"/>
            <a:ext cx="914400" cy="914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hlinkClick r:id="" action="ppaction://noaction"/>
          </p:cNvPr>
          <p:cNvSpPr/>
          <p:nvPr/>
        </p:nvSpPr>
        <p:spPr>
          <a:xfrm>
            <a:off x="3143240" y="4572008"/>
            <a:ext cx="914400" cy="914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571472" y="5572140"/>
            <a:ext cx="914400" cy="914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642910" y="5643578"/>
            <a:ext cx="914400" cy="914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>
            <a:hlinkClick r:id="" action="ppaction://noaction"/>
          </p:cNvPr>
          <p:cNvSpPr/>
          <p:nvPr/>
        </p:nvSpPr>
        <p:spPr>
          <a:xfrm>
            <a:off x="642910" y="5500702"/>
            <a:ext cx="914400" cy="914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2285984" y="5643578"/>
            <a:ext cx="914400" cy="914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>
            <a:hlinkClick r:id="" action="ppaction://noaction"/>
          </p:cNvPr>
          <p:cNvSpPr/>
          <p:nvPr/>
        </p:nvSpPr>
        <p:spPr>
          <a:xfrm>
            <a:off x="2285984" y="5572140"/>
            <a:ext cx="914400" cy="914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4071934" y="5643578"/>
            <a:ext cx="914400" cy="914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>
            <a:hlinkClick r:id="" action="ppaction://noaction"/>
          </p:cNvPr>
          <p:cNvSpPr/>
          <p:nvPr/>
        </p:nvSpPr>
        <p:spPr>
          <a:xfrm>
            <a:off x="4000496" y="5572140"/>
            <a:ext cx="914400" cy="914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/>
    <p:sndAc>
      <p:stSnd>
        <p:snd r:embed="rId2" name="учат в школе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картинки\детские картинки-блестяшки анимашки\0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714356"/>
            <a:ext cx="4489551" cy="5857916"/>
          </a:xfrm>
          <a:prstGeom prst="rect">
            <a:avLst/>
          </a:prstGeom>
          <a:noFill/>
        </p:spPr>
      </p:pic>
      <p:sp>
        <p:nvSpPr>
          <p:cNvPr id="6" name="Заголовок 8"/>
          <p:cNvSpPr txBox="1">
            <a:spLocks/>
          </p:cNvSpPr>
          <p:nvPr/>
        </p:nvSpPr>
        <p:spPr>
          <a:xfrm>
            <a:off x="5143504" y="285728"/>
            <a:ext cx="3643306" cy="21431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7000" b="1" noProof="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Сс</a:t>
            </a:r>
            <a:endParaRPr kumimoji="0" lang="ru-RU" sz="17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одзаголовок 10"/>
          <p:cNvSpPr txBox="1">
            <a:spLocks/>
          </p:cNvSpPr>
          <p:nvPr/>
        </p:nvSpPr>
        <p:spPr>
          <a:xfrm>
            <a:off x="4071934" y="3071810"/>
            <a:ext cx="4929222" cy="24288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хороводе звёзд над крышей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Месяц из-за тучи вышел.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Светит весело с небес,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большая буква «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sp>
        <p:nvSpPr>
          <p:cNvPr id="8" name="Дуга 7"/>
          <p:cNvSpPr/>
          <p:nvPr/>
        </p:nvSpPr>
        <p:spPr>
          <a:xfrm rot="8830479">
            <a:off x="498350" y="3374500"/>
            <a:ext cx="1357322" cy="1711440"/>
          </a:xfrm>
          <a:prstGeom prst="arc">
            <a:avLst>
              <a:gd name="adj1" fmla="val 16278256"/>
              <a:gd name="adj2" fmla="val 4833050"/>
            </a:avLst>
          </a:prstGeom>
          <a:ln w="889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 descr="7ff720d387b8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7643834" y="5786454"/>
            <a:ext cx="1071570" cy="809631"/>
          </a:xfrm>
          <a:prstGeom prst="rect">
            <a:avLst/>
          </a:prstGeom>
        </p:spPr>
      </p:pic>
      <p:pic>
        <p:nvPicPr>
          <p:cNvPr id="10" name="~PP3248.WAV">
            <a:hlinkClick r:id="" action="ppaction://media"/>
          </p:cNvPr>
          <p:cNvPicPr>
            <a:picLocks noRot="1" noChangeAspect="1"/>
          </p:cNvPicPr>
          <p:nvPr>
            <a:wavAudioFile r:embed="rId1" name="~PP3248.WAV"/>
          </p:nvPr>
        </p:nvPicPr>
        <p:blipFill>
          <a:blip r:embed="rId5" cstate="email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0"/>
          <p:cNvSpPr txBox="1">
            <a:spLocks/>
          </p:cNvSpPr>
          <p:nvPr/>
        </p:nvSpPr>
        <p:spPr>
          <a:xfrm>
            <a:off x="1785918" y="2571744"/>
            <a:ext cx="4786346" cy="24288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Днём спит,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людей не глядит.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Ночью летает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Прохожих пугает.</a:t>
            </a:r>
          </a:p>
        </p:txBody>
      </p:sp>
      <p:pic>
        <p:nvPicPr>
          <p:cNvPr id="73730" name="Picture 2" descr="C:\Users\Ольга\Desktop\азбука\0_80355_17fc102d_X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85852" y="1357298"/>
            <a:ext cx="5001943" cy="4286280"/>
          </a:xfrm>
          <a:prstGeom prst="rect">
            <a:avLst/>
          </a:prstGeom>
          <a:noFill/>
        </p:spPr>
      </p:pic>
      <p:sp>
        <p:nvSpPr>
          <p:cNvPr id="3" name="Заголовок 8"/>
          <p:cNvSpPr txBox="1">
            <a:spLocks/>
          </p:cNvSpPr>
          <p:nvPr/>
        </p:nvSpPr>
        <p:spPr>
          <a:xfrm>
            <a:off x="5143504" y="285728"/>
            <a:ext cx="3643306" cy="21431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7000" b="1" noProof="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Сс</a:t>
            </a:r>
            <a:endParaRPr kumimoji="0" lang="ru-RU" sz="17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488" y="5572140"/>
            <a:ext cx="18839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с</a:t>
            </a:r>
            <a:r>
              <a:rPr lang="ru-RU" sz="6000" b="1" dirty="0" smtClean="0"/>
              <a:t>ова </a:t>
            </a:r>
            <a:endParaRPr lang="ru-RU" sz="60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4179091" y="5679297"/>
            <a:ext cx="214314" cy="1428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F:\картинки\клипарт\eb436e480208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214290"/>
            <a:ext cx="1608312" cy="1800000"/>
          </a:xfrm>
          <a:prstGeom prst="rect">
            <a:avLst/>
          </a:prstGeom>
          <a:noFill/>
        </p:spPr>
      </p:pic>
      <p:pic>
        <p:nvPicPr>
          <p:cNvPr id="8" name="Рисунок 7" descr="7ff720d387b8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flipH="1">
            <a:off x="7643834" y="5786454"/>
            <a:ext cx="1071570" cy="809631"/>
          </a:xfrm>
          <a:prstGeom prst="rect">
            <a:avLst/>
          </a:prstGeom>
        </p:spPr>
      </p:pic>
      <p:pic>
        <p:nvPicPr>
          <p:cNvPr id="9" name="~PP1944.WAV">
            <a:hlinkClick r:id="" action="ppaction://media"/>
          </p:cNvPr>
          <p:cNvPicPr>
            <a:picLocks noRot="1" noChangeAspect="1"/>
          </p:cNvPicPr>
          <p:nvPr>
            <a:wavAudioFile r:embed="rId1" name="~PP1944.WAV"/>
          </p:nvPr>
        </p:nvPicPr>
        <p:blipFill>
          <a:blip r:embed="rId7" cstate="email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2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642918"/>
            <a:ext cx="4076412" cy="5220000"/>
          </a:xfrm>
          <a:prstGeom prst="rect">
            <a:avLst/>
          </a:prstGeom>
        </p:spPr>
      </p:pic>
      <p:pic>
        <p:nvPicPr>
          <p:cNvPr id="3" name="Рисунок 2" descr="4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3" y="642918"/>
            <a:ext cx="4076416" cy="5220000"/>
          </a:xfrm>
          <a:prstGeom prst="rect">
            <a:avLst/>
          </a:prstGeom>
        </p:spPr>
      </p:pic>
      <p:pic>
        <p:nvPicPr>
          <p:cNvPr id="4" name="Рисунок 3" descr="50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472" y="642918"/>
            <a:ext cx="4076415" cy="5220000"/>
          </a:xfrm>
          <a:prstGeom prst="rect">
            <a:avLst/>
          </a:prstGeom>
        </p:spPr>
      </p:pic>
      <p:pic>
        <p:nvPicPr>
          <p:cNvPr id="5" name="Рисунок 4" descr="0_72afb_fdb913ab_L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643702" y="642918"/>
            <a:ext cx="2318468" cy="2318468"/>
          </a:xfrm>
          <a:prstGeom prst="rect">
            <a:avLst/>
          </a:prstGeom>
        </p:spPr>
      </p:pic>
      <p:pic>
        <p:nvPicPr>
          <p:cNvPr id="6" name="Рисунок 5" descr="0_77cd9_6163c851_XL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4572000" y="3429000"/>
            <a:ext cx="2286016" cy="2286016"/>
          </a:xfrm>
          <a:prstGeom prst="rect">
            <a:avLst/>
          </a:prstGeom>
        </p:spPr>
      </p:pic>
      <p:pic>
        <p:nvPicPr>
          <p:cNvPr id="7" name="Рисунок 6" descr="65645664_38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4572000" y="500042"/>
            <a:ext cx="2273164" cy="2500964"/>
          </a:xfrm>
          <a:prstGeom prst="rect">
            <a:avLst/>
          </a:prstGeom>
        </p:spPr>
      </p:pic>
      <p:pic>
        <p:nvPicPr>
          <p:cNvPr id="8" name="Рисунок 7" descr="68432992_18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6929454" y="3143248"/>
            <a:ext cx="1925911" cy="24134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00166" y="6072206"/>
            <a:ext cx="6792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Кого или что можно увидеть зимой на букву С?</a:t>
            </a:r>
            <a:endParaRPr lang="ru-RU" sz="2400" b="1" dirty="0"/>
          </a:p>
        </p:txBody>
      </p:sp>
      <p:pic>
        <p:nvPicPr>
          <p:cNvPr id="11" name="~PP234.WAV">
            <a:hlinkClick r:id="" action="ppaction://media"/>
          </p:cNvPr>
          <p:cNvPicPr>
            <a:picLocks noRot="1" noChangeAspect="1"/>
          </p:cNvPicPr>
          <p:nvPr>
            <a:wavAudioFile r:embed="rId1" name="~PP234.WAV"/>
          </p:nvPr>
        </p:nvPicPr>
        <p:blipFill>
          <a:blip r:embed="rId12" cstate="email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 isNarration="1">
              <p:cMediaNode showWhenStopped="0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2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642918"/>
            <a:ext cx="4076412" cy="5220000"/>
          </a:xfrm>
          <a:prstGeom prst="rect">
            <a:avLst/>
          </a:prstGeom>
        </p:spPr>
      </p:pic>
      <p:pic>
        <p:nvPicPr>
          <p:cNvPr id="3" name="Рисунок 2" descr="4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3" y="642918"/>
            <a:ext cx="4076416" cy="5220000"/>
          </a:xfrm>
          <a:prstGeom prst="rect">
            <a:avLst/>
          </a:prstGeom>
        </p:spPr>
      </p:pic>
      <p:pic>
        <p:nvPicPr>
          <p:cNvPr id="4" name="Рисунок 3" descr="50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642918"/>
            <a:ext cx="4076415" cy="5220000"/>
          </a:xfrm>
          <a:prstGeom prst="rect">
            <a:avLst/>
          </a:prstGeom>
        </p:spPr>
      </p:pic>
      <p:pic>
        <p:nvPicPr>
          <p:cNvPr id="7" name="Рисунок 6" descr="65645664_38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370962" y="357166"/>
            <a:ext cx="2487317" cy="2736578"/>
          </a:xfrm>
          <a:prstGeom prst="rect">
            <a:avLst/>
          </a:prstGeom>
        </p:spPr>
      </p:pic>
      <p:pic>
        <p:nvPicPr>
          <p:cNvPr id="8" name="Рисунок 7" descr="68432992_18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357686" y="2643182"/>
            <a:ext cx="2428892" cy="3043747"/>
          </a:xfrm>
          <a:prstGeom prst="rect">
            <a:avLst/>
          </a:prstGeom>
        </p:spPr>
      </p:pic>
      <p:pic>
        <p:nvPicPr>
          <p:cNvPr id="10" name="Рисунок 9" descr="6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8001024" y="5643578"/>
            <a:ext cx="966790" cy="9667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29388" y="3143248"/>
            <a:ext cx="2535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С</a:t>
            </a:r>
            <a:r>
              <a:rPr lang="ru-RU" sz="3200" b="1" dirty="0" smtClean="0"/>
              <a:t>НЕГОВИК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57620" y="5786454"/>
            <a:ext cx="3089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С</a:t>
            </a:r>
            <a:r>
              <a:rPr lang="ru-RU" sz="3200" b="1" dirty="0" smtClean="0"/>
              <a:t>НЕГУРОЧКА</a:t>
            </a:r>
            <a:endParaRPr lang="ru-RU" sz="3200" b="1" dirty="0"/>
          </a:p>
        </p:txBody>
      </p:sp>
      <p:pic>
        <p:nvPicPr>
          <p:cNvPr id="13" name="~PP3654.WAV">
            <a:hlinkClick r:id="" action="ppaction://media"/>
          </p:cNvPr>
          <p:cNvPicPr>
            <a:picLocks noRot="1" noChangeAspect="1"/>
          </p:cNvPicPr>
          <p:nvPr>
            <a:wavAudioFile r:embed="rId1" name="~PP3654.WAV"/>
          </p:nvPr>
        </p:nvPicPr>
        <p:blipFill>
          <a:blip r:embed="rId10" cstate="email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7148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1428736"/>
            <a:ext cx="821537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Список литературы:</a:t>
            </a:r>
          </a:p>
          <a:p>
            <a:r>
              <a:rPr lang="ru-RU" b="1" dirty="0" smtClean="0"/>
              <a:t>Волина В.К. Учимся играя. - Москва: Новая школа, 1994.</a:t>
            </a:r>
          </a:p>
          <a:p>
            <a:r>
              <a:rPr lang="ru-RU" b="1" dirty="0" smtClean="0"/>
              <a:t>Корсакова К.С. Азбука в стихах. –Москва: </a:t>
            </a:r>
            <a:r>
              <a:rPr lang="ru-RU" b="1" dirty="0" err="1" smtClean="0"/>
              <a:t>Росмэн</a:t>
            </a:r>
            <a:r>
              <a:rPr lang="ru-RU" b="1" dirty="0" smtClean="0"/>
              <a:t>, 2008 г</a:t>
            </a:r>
          </a:p>
          <a:p>
            <a:endParaRPr lang="ru-RU" sz="2000" b="1" dirty="0"/>
          </a:p>
        </p:txBody>
      </p:sp>
      <p:pic>
        <p:nvPicPr>
          <p:cNvPr id="11" name="Picture 7" descr="F:\картинки\клипарт\eb436e48020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78" y="3429000"/>
            <a:ext cx="2361723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125</Words>
  <Application>Microsoft Office PowerPoint</Application>
  <PresentationFormat>Экран (4:3)</PresentationFormat>
  <Paragraphs>40</Paragraphs>
  <Slides>7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Изучение родного языка как знаковой системы в период обучения грамоте.                   Звуки [c] [c´], буквы С ,с   (Умк Перспективная начальная школа)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admin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100</cp:revision>
  <dcterms:created xsi:type="dcterms:W3CDTF">2012-08-15T07:18:17Z</dcterms:created>
  <dcterms:modified xsi:type="dcterms:W3CDTF">2014-03-31T15:37:15Z</dcterms:modified>
</cp:coreProperties>
</file>