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8" r:id="rId2"/>
    <p:sldId id="256" r:id="rId3"/>
    <p:sldId id="257" r:id="rId4"/>
    <p:sldId id="266" r:id="rId5"/>
    <p:sldId id="267" r:id="rId6"/>
    <p:sldId id="268" r:id="rId7"/>
    <p:sldId id="269" r:id="rId8"/>
    <p:sldId id="272" r:id="rId9"/>
    <p:sldId id="270" r:id="rId10"/>
    <p:sldId id="271" r:id="rId11"/>
    <p:sldId id="273" r:id="rId12"/>
    <p:sldId id="274" r:id="rId13"/>
    <p:sldId id="275" r:id="rId14"/>
    <p:sldId id="276" r:id="rId15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Century Gothic" pitchFamily="34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Century Gothic" pitchFamily="34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Century Gothic" pitchFamily="34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Century Gothic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08" autoAdjust="0"/>
    <p:restoredTop sz="94660"/>
  </p:normalViewPr>
  <p:slideViewPr>
    <p:cSldViewPr>
      <p:cViewPr>
        <p:scale>
          <a:sx n="60" d="100"/>
          <a:sy n="60" d="100"/>
        </p:scale>
        <p:origin x="-714" y="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90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>
                <a:gd name="T0" fmla="*/ 5700 w 5760"/>
                <a:gd name="T1" fmla="*/ 86 h 445"/>
                <a:gd name="T2" fmla="*/ 5508 w 5760"/>
                <a:gd name="T3" fmla="*/ 86 h 445"/>
                <a:gd name="T4" fmla="*/ 5454 w 5760"/>
                <a:gd name="T5" fmla="*/ 76 h 445"/>
                <a:gd name="T6" fmla="*/ 5448 w 5760"/>
                <a:gd name="T7" fmla="*/ 65 h 445"/>
                <a:gd name="T8" fmla="*/ 5442 w 5760"/>
                <a:gd name="T9" fmla="*/ 44 h 445"/>
                <a:gd name="T10" fmla="*/ 5414 w 5760"/>
                <a:gd name="T11" fmla="*/ 18 h 445"/>
                <a:gd name="T12" fmla="*/ 5332 w 5760"/>
                <a:gd name="T13" fmla="*/ 7 h 445"/>
                <a:gd name="T14" fmla="*/ 5051 w 5760"/>
                <a:gd name="T15" fmla="*/ 22 h 445"/>
                <a:gd name="T16" fmla="*/ 4986 w 5760"/>
                <a:gd name="T17" fmla="*/ 55 h 445"/>
                <a:gd name="T18" fmla="*/ 4854 w 5760"/>
                <a:gd name="T19" fmla="*/ 102 h 445"/>
                <a:gd name="T20" fmla="*/ 4740 w 5760"/>
                <a:gd name="T21" fmla="*/ 112 h 445"/>
                <a:gd name="T22" fmla="*/ 4662 w 5760"/>
                <a:gd name="T23" fmla="*/ 91 h 445"/>
                <a:gd name="T24" fmla="*/ 4598 w 5760"/>
                <a:gd name="T25" fmla="*/ 25 h 445"/>
                <a:gd name="T26" fmla="*/ 4514 w 5760"/>
                <a:gd name="T27" fmla="*/ 9 h 445"/>
                <a:gd name="T28" fmla="*/ 4410 w 5760"/>
                <a:gd name="T29" fmla="*/ 39 h 445"/>
                <a:gd name="T30" fmla="*/ 4236 w 5760"/>
                <a:gd name="T31" fmla="*/ 81 h 445"/>
                <a:gd name="T32" fmla="*/ 4020 w 5760"/>
                <a:gd name="T33" fmla="*/ 102 h 445"/>
                <a:gd name="T34" fmla="*/ 3810 w 5760"/>
                <a:gd name="T35" fmla="*/ 102 h 445"/>
                <a:gd name="T36" fmla="*/ 3654 w 5760"/>
                <a:gd name="T37" fmla="*/ 76 h 445"/>
                <a:gd name="T38" fmla="*/ 3594 w 5760"/>
                <a:gd name="T39" fmla="*/ 50 h 445"/>
                <a:gd name="T40" fmla="*/ 3528 w 5760"/>
                <a:gd name="T41" fmla="*/ 44 h 445"/>
                <a:gd name="T42" fmla="*/ 3480 w 5760"/>
                <a:gd name="T43" fmla="*/ 55 h 445"/>
                <a:gd name="T44" fmla="*/ 3420 w 5760"/>
                <a:gd name="T45" fmla="*/ 76 h 445"/>
                <a:gd name="T46" fmla="*/ 3048 w 5760"/>
                <a:gd name="T47" fmla="*/ 112 h 445"/>
                <a:gd name="T48" fmla="*/ 2844 w 5760"/>
                <a:gd name="T49" fmla="*/ 128 h 445"/>
                <a:gd name="T50" fmla="*/ 2742 w 5760"/>
                <a:gd name="T51" fmla="*/ 117 h 445"/>
                <a:gd name="T52" fmla="*/ 2710 w 5760"/>
                <a:gd name="T53" fmla="*/ 56 h 445"/>
                <a:gd name="T54" fmla="*/ 2658 w 5760"/>
                <a:gd name="T55" fmla="*/ 50 h 445"/>
                <a:gd name="T56" fmla="*/ 2558 w 5760"/>
                <a:gd name="T57" fmla="*/ 95 h 445"/>
                <a:gd name="T58" fmla="*/ 2444 w 5760"/>
                <a:gd name="T59" fmla="*/ 109 h 445"/>
                <a:gd name="T60" fmla="*/ 2322 w 5760"/>
                <a:gd name="T61" fmla="*/ 91 h 445"/>
                <a:gd name="T62" fmla="*/ 2274 w 5760"/>
                <a:gd name="T63" fmla="*/ 70 h 445"/>
                <a:gd name="T64" fmla="*/ 2185 w 5760"/>
                <a:gd name="T65" fmla="*/ 3 h 445"/>
                <a:gd name="T66" fmla="*/ 2048 w 5760"/>
                <a:gd name="T67" fmla="*/ 64 h 445"/>
                <a:gd name="T68" fmla="*/ 1794 w 5760"/>
                <a:gd name="T69" fmla="*/ 102 h 445"/>
                <a:gd name="T70" fmla="*/ 1560 w 5760"/>
                <a:gd name="T71" fmla="*/ 91 h 445"/>
                <a:gd name="T72" fmla="*/ 1482 w 5760"/>
                <a:gd name="T73" fmla="*/ 76 h 445"/>
                <a:gd name="T74" fmla="*/ 1428 w 5760"/>
                <a:gd name="T75" fmla="*/ 50 h 445"/>
                <a:gd name="T76" fmla="*/ 1374 w 5760"/>
                <a:gd name="T77" fmla="*/ 44 h 445"/>
                <a:gd name="T78" fmla="*/ 1308 w 5760"/>
                <a:gd name="T79" fmla="*/ 55 h 445"/>
                <a:gd name="T80" fmla="*/ 1140 w 5760"/>
                <a:gd name="T81" fmla="*/ 107 h 445"/>
                <a:gd name="T82" fmla="*/ 948 w 5760"/>
                <a:gd name="T83" fmla="*/ 143 h 445"/>
                <a:gd name="T84" fmla="*/ 708 w 5760"/>
                <a:gd name="T85" fmla="*/ 138 h 445"/>
                <a:gd name="T86" fmla="*/ 534 w 5760"/>
                <a:gd name="T87" fmla="*/ 96 h 445"/>
                <a:gd name="T88" fmla="*/ 444 w 5760"/>
                <a:gd name="T89" fmla="*/ 55 h 445"/>
                <a:gd name="T90" fmla="*/ 396 w 5760"/>
                <a:gd name="T91" fmla="*/ 34 h 445"/>
                <a:gd name="T92" fmla="*/ 378 w 5760"/>
                <a:gd name="T93" fmla="*/ 39 h 445"/>
                <a:gd name="T94" fmla="*/ 342 w 5760"/>
                <a:gd name="T95" fmla="*/ 70 h 445"/>
                <a:gd name="T96" fmla="*/ 288 w 5760"/>
                <a:gd name="T97" fmla="*/ 96 h 445"/>
                <a:gd name="T98" fmla="*/ 192 w 5760"/>
                <a:gd name="T99" fmla="*/ 112 h 445"/>
                <a:gd name="T100" fmla="*/ 90 w 5760"/>
                <a:gd name="T101" fmla="*/ 112 h 445"/>
                <a:gd name="T102" fmla="*/ 0 w 5760"/>
                <a:gd name="T103" fmla="*/ 96 h 445"/>
                <a:gd name="T104" fmla="*/ 5760 w 5760"/>
                <a:gd name="T105" fmla="*/ 445 h 445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195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7192" name="Rectangle 2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193" name="Rectangle 2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" name="Rectangle 2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Rectangle 2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1FBCB-CE1B-4122-A2E1-D7C78307BF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omb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B2F099-761F-4586-98EE-24AA5A918D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A944B-51C2-40DB-820F-472A578F81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>
    <p:comb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17F97-7E97-4123-A65B-14D36D009D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2C3A2-7F89-4693-89ED-6E405781BB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BCBCA-155D-48C7-B290-A9E05C425D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FF1DD0-245A-49EA-A943-79E786B4C3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ED5EC-9308-4EA4-AC28-790D256BF8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28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6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6216BD-B23E-47D2-B7B4-79458D9EA9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A7FEC-204C-4963-A4C7-7F5FD76C38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Rectangle 28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8AC573-5EA6-44E3-9A7A-7D1B5F21E5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B8D5D-C1A9-4387-9D37-BC77C1E830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6147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3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4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5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6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7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53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54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0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1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2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3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59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5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61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7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63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9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0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1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>
                <a:gd name="T0" fmla="*/ 5700 w 5760"/>
                <a:gd name="T1" fmla="*/ 86 h 445"/>
                <a:gd name="T2" fmla="*/ 5508 w 5760"/>
                <a:gd name="T3" fmla="*/ 86 h 445"/>
                <a:gd name="T4" fmla="*/ 5454 w 5760"/>
                <a:gd name="T5" fmla="*/ 76 h 445"/>
                <a:gd name="T6" fmla="*/ 5448 w 5760"/>
                <a:gd name="T7" fmla="*/ 65 h 445"/>
                <a:gd name="T8" fmla="*/ 5442 w 5760"/>
                <a:gd name="T9" fmla="*/ 44 h 445"/>
                <a:gd name="T10" fmla="*/ 5414 w 5760"/>
                <a:gd name="T11" fmla="*/ 18 h 445"/>
                <a:gd name="T12" fmla="*/ 5332 w 5760"/>
                <a:gd name="T13" fmla="*/ 7 h 445"/>
                <a:gd name="T14" fmla="*/ 5051 w 5760"/>
                <a:gd name="T15" fmla="*/ 22 h 445"/>
                <a:gd name="T16" fmla="*/ 4986 w 5760"/>
                <a:gd name="T17" fmla="*/ 55 h 445"/>
                <a:gd name="T18" fmla="*/ 4854 w 5760"/>
                <a:gd name="T19" fmla="*/ 102 h 445"/>
                <a:gd name="T20" fmla="*/ 4740 w 5760"/>
                <a:gd name="T21" fmla="*/ 112 h 445"/>
                <a:gd name="T22" fmla="*/ 4662 w 5760"/>
                <a:gd name="T23" fmla="*/ 91 h 445"/>
                <a:gd name="T24" fmla="*/ 4598 w 5760"/>
                <a:gd name="T25" fmla="*/ 25 h 445"/>
                <a:gd name="T26" fmla="*/ 4514 w 5760"/>
                <a:gd name="T27" fmla="*/ 9 h 445"/>
                <a:gd name="T28" fmla="*/ 4410 w 5760"/>
                <a:gd name="T29" fmla="*/ 39 h 445"/>
                <a:gd name="T30" fmla="*/ 4236 w 5760"/>
                <a:gd name="T31" fmla="*/ 81 h 445"/>
                <a:gd name="T32" fmla="*/ 4020 w 5760"/>
                <a:gd name="T33" fmla="*/ 102 h 445"/>
                <a:gd name="T34" fmla="*/ 3810 w 5760"/>
                <a:gd name="T35" fmla="*/ 102 h 445"/>
                <a:gd name="T36" fmla="*/ 3654 w 5760"/>
                <a:gd name="T37" fmla="*/ 76 h 445"/>
                <a:gd name="T38" fmla="*/ 3594 w 5760"/>
                <a:gd name="T39" fmla="*/ 50 h 445"/>
                <a:gd name="T40" fmla="*/ 3528 w 5760"/>
                <a:gd name="T41" fmla="*/ 44 h 445"/>
                <a:gd name="T42" fmla="*/ 3480 w 5760"/>
                <a:gd name="T43" fmla="*/ 55 h 445"/>
                <a:gd name="T44" fmla="*/ 3420 w 5760"/>
                <a:gd name="T45" fmla="*/ 76 h 445"/>
                <a:gd name="T46" fmla="*/ 3048 w 5760"/>
                <a:gd name="T47" fmla="*/ 112 h 445"/>
                <a:gd name="T48" fmla="*/ 2844 w 5760"/>
                <a:gd name="T49" fmla="*/ 128 h 445"/>
                <a:gd name="T50" fmla="*/ 2742 w 5760"/>
                <a:gd name="T51" fmla="*/ 117 h 445"/>
                <a:gd name="T52" fmla="*/ 2710 w 5760"/>
                <a:gd name="T53" fmla="*/ 56 h 445"/>
                <a:gd name="T54" fmla="*/ 2658 w 5760"/>
                <a:gd name="T55" fmla="*/ 50 h 445"/>
                <a:gd name="T56" fmla="*/ 2558 w 5760"/>
                <a:gd name="T57" fmla="*/ 95 h 445"/>
                <a:gd name="T58" fmla="*/ 2444 w 5760"/>
                <a:gd name="T59" fmla="*/ 109 h 445"/>
                <a:gd name="T60" fmla="*/ 2322 w 5760"/>
                <a:gd name="T61" fmla="*/ 91 h 445"/>
                <a:gd name="T62" fmla="*/ 2274 w 5760"/>
                <a:gd name="T63" fmla="*/ 70 h 445"/>
                <a:gd name="T64" fmla="*/ 2185 w 5760"/>
                <a:gd name="T65" fmla="*/ 3 h 445"/>
                <a:gd name="T66" fmla="*/ 2048 w 5760"/>
                <a:gd name="T67" fmla="*/ 64 h 445"/>
                <a:gd name="T68" fmla="*/ 1794 w 5760"/>
                <a:gd name="T69" fmla="*/ 102 h 445"/>
                <a:gd name="T70" fmla="*/ 1560 w 5760"/>
                <a:gd name="T71" fmla="*/ 91 h 445"/>
                <a:gd name="T72" fmla="*/ 1482 w 5760"/>
                <a:gd name="T73" fmla="*/ 76 h 445"/>
                <a:gd name="T74" fmla="*/ 1428 w 5760"/>
                <a:gd name="T75" fmla="*/ 50 h 445"/>
                <a:gd name="T76" fmla="*/ 1374 w 5760"/>
                <a:gd name="T77" fmla="*/ 44 h 445"/>
                <a:gd name="T78" fmla="*/ 1308 w 5760"/>
                <a:gd name="T79" fmla="*/ 55 h 445"/>
                <a:gd name="T80" fmla="*/ 1140 w 5760"/>
                <a:gd name="T81" fmla="*/ 107 h 445"/>
                <a:gd name="T82" fmla="*/ 948 w 5760"/>
                <a:gd name="T83" fmla="*/ 143 h 445"/>
                <a:gd name="T84" fmla="*/ 708 w 5760"/>
                <a:gd name="T85" fmla="*/ 138 h 445"/>
                <a:gd name="T86" fmla="*/ 534 w 5760"/>
                <a:gd name="T87" fmla="*/ 96 h 445"/>
                <a:gd name="T88" fmla="*/ 444 w 5760"/>
                <a:gd name="T89" fmla="*/ 55 h 445"/>
                <a:gd name="T90" fmla="*/ 396 w 5760"/>
                <a:gd name="T91" fmla="*/ 34 h 445"/>
                <a:gd name="T92" fmla="*/ 378 w 5760"/>
                <a:gd name="T93" fmla="*/ 39 h 445"/>
                <a:gd name="T94" fmla="*/ 342 w 5760"/>
                <a:gd name="T95" fmla="*/ 70 h 445"/>
                <a:gd name="T96" fmla="*/ 288 w 5760"/>
                <a:gd name="T97" fmla="*/ 96 h 445"/>
                <a:gd name="T98" fmla="*/ 192 w 5760"/>
                <a:gd name="T99" fmla="*/ 112 h 445"/>
                <a:gd name="T100" fmla="*/ 90 w 5760"/>
                <a:gd name="T101" fmla="*/ 112 h 445"/>
                <a:gd name="T102" fmla="*/ 0 w 5760"/>
                <a:gd name="T103" fmla="*/ 96 h 445"/>
                <a:gd name="T104" fmla="*/ 5760 w 5760"/>
                <a:gd name="T105" fmla="*/ 445 h 445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195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67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6168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169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170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71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183E1976-43BB-43FD-85E8-5A62AD7AA4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172" name="Rectangle 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</p:sldLayoutIdLst>
  <p:transition spd="med">
    <p:comb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Михаил Афанасьевич Булгаков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85750" y="2571750"/>
            <a:ext cx="4038600" cy="2114550"/>
          </a:xfrm>
        </p:spPr>
        <p:txBody>
          <a:bodyPr/>
          <a:lstStyle/>
          <a:p>
            <a:pPr eaLnBrk="1" hangingPunct="1">
              <a:defRPr/>
            </a:pPr>
            <a:r>
              <a:rPr lang="ru-RU" sz="4400" dirty="0" smtClean="0">
                <a:solidFill>
                  <a:schemeClr val="tx2"/>
                </a:solidFill>
              </a:rPr>
              <a:t>Годы жизни</a:t>
            </a:r>
            <a:endParaRPr lang="en-US" sz="4400" dirty="0" smtClean="0">
              <a:solidFill>
                <a:schemeClr val="tx2"/>
              </a:solidFill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4400" dirty="0" smtClean="0">
                <a:solidFill>
                  <a:schemeClr val="tx2"/>
                </a:solidFill>
              </a:rPr>
              <a:t>	</a:t>
            </a:r>
            <a:r>
              <a:rPr lang="ru-RU" sz="4400" dirty="0" smtClean="0">
                <a:solidFill>
                  <a:schemeClr val="tx2"/>
                </a:solidFill>
              </a:rPr>
              <a:t>1891-1940.</a:t>
            </a:r>
          </a:p>
        </p:txBody>
      </p:sp>
      <p:pic>
        <p:nvPicPr>
          <p:cNvPr id="14340" name="Содержимое 5" descr="f_18616531.jpg"/>
          <p:cNvPicPr>
            <a:picLocks noGrp="1" noChangeAspect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286250" y="1214438"/>
            <a:ext cx="3348038" cy="4530725"/>
          </a:xfrm>
        </p:spPr>
      </p:pic>
    </p:spTree>
  </p:cSld>
  <p:clrMapOvr>
    <a:masterClrMapping/>
  </p:clrMapOvr>
  <p:transition spd="med">
    <p:comb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Рисунок 1" descr="Иоан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57250" y="142875"/>
            <a:ext cx="3071813" cy="311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5" name="Рисунок 3" descr="Лука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929188" y="142875"/>
            <a:ext cx="2644775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6" name="Рисунок 4" descr="Марк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857250" y="3500438"/>
            <a:ext cx="3071813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Рисунок 5" descr="Матфий.jp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929188" y="3500438"/>
            <a:ext cx="2643187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omb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Рисунок 2" descr="1248787642_AZZ8050-Pilat_fs-web800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00188" y="214313"/>
            <a:ext cx="6072187" cy="4929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2000250" y="5643563"/>
            <a:ext cx="5000625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2800" dirty="0">
                <a:solidFill>
                  <a:schemeClr val="tx2">
                    <a:lumMod val="90000"/>
                  </a:schemeClr>
                </a:solidFill>
              </a:rPr>
              <a:t>Суд Пилата</a:t>
            </a:r>
          </a:p>
        </p:txBody>
      </p:sp>
    </p:spTree>
  </p:cSld>
  <p:clrMapOvr>
    <a:masterClrMapping/>
  </p:clrMapOvr>
  <p:transition spd="med">
    <p:comb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Рисунок 1" descr="433px-What_is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643188" y="285750"/>
            <a:ext cx="3857625" cy="521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928813" y="5715000"/>
            <a:ext cx="5500687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2800" dirty="0">
                <a:solidFill>
                  <a:schemeClr val="tx2">
                    <a:lumMod val="90000"/>
                  </a:schemeClr>
                </a:solidFill>
              </a:rPr>
              <a:t>Н.Н.Гё «Что есть истина?»</a:t>
            </a:r>
          </a:p>
        </p:txBody>
      </p:sp>
    </p:spTree>
  </p:cSld>
  <p:clrMapOvr>
    <a:masterClrMapping/>
  </p:clrMapOvr>
  <p:transition spd="med">
    <p:comb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45928096_945235e5a847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643174" y="428604"/>
            <a:ext cx="3776656" cy="48928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TextBox 3"/>
          <p:cNvSpPr txBox="1"/>
          <p:nvPr/>
        </p:nvSpPr>
        <p:spPr>
          <a:xfrm>
            <a:off x="2357438" y="5500688"/>
            <a:ext cx="4786312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2800" dirty="0">
                <a:solidFill>
                  <a:schemeClr val="tx2">
                    <a:lumMod val="90000"/>
                  </a:schemeClr>
                </a:solidFill>
              </a:rPr>
              <a:t>Сон Пилата ( глава 26)</a:t>
            </a:r>
          </a:p>
        </p:txBody>
      </p:sp>
    </p:spTree>
  </p:cSld>
  <p:clrMapOvr>
    <a:masterClrMapping/>
  </p:clrMapOvr>
  <p:transition spd="med">
    <p:comb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6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500298" y="357166"/>
            <a:ext cx="4064000" cy="45005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1428750" y="5000625"/>
            <a:ext cx="657225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2800" dirty="0">
                <a:solidFill>
                  <a:schemeClr val="tx2">
                    <a:lumMod val="90000"/>
                  </a:schemeClr>
                </a:solidFill>
              </a:rPr>
              <a:t>Освобождение Понтия Пилата</a:t>
            </a:r>
          </a:p>
        </p:txBody>
      </p:sp>
    </p:spTree>
  </p:cSld>
  <p:clrMapOvr>
    <a:masterClrMapping/>
  </p:clrMapOvr>
  <p:transition spd="med">
    <p:comb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2"/>
          <p:cNvSpPr>
            <a:spLocks noGrp="1"/>
          </p:cNvSpPr>
          <p:nvPr>
            <p:ph type="ctrTitle" sz="quarter"/>
          </p:nvPr>
        </p:nvSpPr>
        <p:spPr>
          <a:xfrm>
            <a:off x="142875" y="3571875"/>
            <a:ext cx="8572500" cy="3143250"/>
          </a:xfrm>
        </p:spPr>
        <p:txBody>
          <a:bodyPr/>
          <a:lstStyle/>
          <a:p>
            <a:pPr>
              <a:defRPr/>
            </a:pPr>
            <a:r>
              <a:rPr lang="ru-RU" sz="3200" dirty="0" smtClean="0"/>
              <a:t>Роман, задуманный зимой 1928-1929 года, вставки к которому Булгаков диктовал жене в феврале 1940 года, был опубликован только в 1966 году.</a:t>
            </a:r>
            <a:endParaRPr lang="ru-RU" sz="3200" dirty="0"/>
          </a:p>
        </p:txBody>
      </p:sp>
      <p:pic>
        <p:nvPicPr>
          <p:cNvPr id="15363" name="Рисунок 6" descr="1279730086_mthe_master_and_margarita_by_pawlack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2875" y="142875"/>
            <a:ext cx="3214688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Рисунок 11" descr="303648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357563" y="142875"/>
            <a:ext cx="4929187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omb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4214813"/>
            <a:ext cx="8229600" cy="2428875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Философско – этические проблемы «ершалаимских» глав романа (по второй главе) и их евангельская основа.</a:t>
            </a:r>
          </a:p>
        </p:txBody>
      </p:sp>
      <p:pic>
        <p:nvPicPr>
          <p:cNvPr id="16387" name="Рисунок 4" descr="1258658222_2296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85938" y="214313"/>
            <a:ext cx="5167312" cy="392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Сюжетные линии романа: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857250" y="1571625"/>
            <a:ext cx="7429500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Историческая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428875" y="2571750"/>
            <a:ext cx="4357688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Сатирическая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643188" y="3500438"/>
            <a:ext cx="4000500" cy="769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Любовная</a:t>
            </a:r>
          </a:p>
        </p:txBody>
      </p:sp>
    </p:spTree>
  </p:cSld>
  <p:clrMapOvr>
    <a:masterClrMapping/>
  </p:clrMapOvr>
  <p:transition spd="med">
    <p:comb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mm4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124075" y="285729"/>
            <a:ext cx="4895850" cy="37862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1785938" y="4214813"/>
            <a:ext cx="5429250" cy="20621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3200" dirty="0">
                <a:solidFill>
                  <a:schemeClr val="tx2">
                    <a:lumMod val="90000"/>
                  </a:schemeClr>
                </a:solidFill>
              </a:rPr>
              <a:t>Глава 2 Рассказ Воланда: суд Пилата над Иешуа Га-Ноцри, разговор с Каифой</a:t>
            </a:r>
          </a:p>
        </p:txBody>
      </p:sp>
    </p:spTree>
  </p:cSld>
  <p:clrMapOvr>
    <a:masterClrMapping/>
  </p:clrMapOvr>
  <p:transition spd="med">
    <p:comb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Рисунок 1" descr="16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14688" y="214313"/>
            <a:ext cx="3000375" cy="442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2000250" y="4929188"/>
            <a:ext cx="5643563" cy="1816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2800" dirty="0">
                <a:solidFill>
                  <a:schemeClr val="tx2">
                    <a:lumMod val="90000"/>
                  </a:schemeClr>
                </a:solidFill>
              </a:rPr>
              <a:t>Глава 16 Сон Ивана Бездомного: казнь на Лысой горе, Левий Матвий- свидетель казни</a:t>
            </a:r>
          </a:p>
        </p:txBody>
      </p:sp>
    </p:spTree>
  </p:cSld>
  <p:clrMapOvr>
    <a:masterClrMapping/>
  </p:clrMapOvr>
  <p:transition spd="med">
    <p:comb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Рисунок 1" descr="07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000375" y="285750"/>
            <a:ext cx="3357563" cy="435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643063" y="4714875"/>
            <a:ext cx="6500812" cy="1816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2800" dirty="0">
                <a:solidFill>
                  <a:schemeClr val="tx2">
                    <a:lumMod val="90000"/>
                  </a:schemeClr>
                </a:solidFill>
              </a:rPr>
              <a:t>Глава 25 Маргарита читает роман Мастера: Пилат дает задание Афранию – Начальнику тайной службы  - относительно Иуды</a:t>
            </a:r>
          </a:p>
        </p:txBody>
      </p:sp>
    </p:spTree>
  </p:cSld>
  <p:clrMapOvr>
    <a:masterClrMapping/>
  </p:clrMapOvr>
  <p:transition spd="med">
    <p:comb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Рисунок 1" descr="1258658142_5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000375" y="214313"/>
            <a:ext cx="3133725" cy="442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000125" y="4857750"/>
            <a:ext cx="7429500" cy="1384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2800" dirty="0">
                <a:solidFill>
                  <a:schemeClr val="tx2">
                    <a:lumMod val="90000"/>
                  </a:schemeClr>
                </a:solidFill>
              </a:rPr>
              <a:t>Глава 26 Маргарита читает: тоска Пилата, доклад Афрания, разговор Пилата с Левием Матвием</a:t>
            </a:r>
          </a:p>
        </p:txBody>
      </p:sp>
    </p:spTree>
  </p:cSld>
  <p:clrMapOvr>
    <a:masterClrMapping/>
  </p:clrMapOvr>
  <p:transition spd="med">
    <p:comb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альтернативный процесс 1"/>
          <p:cNvSpPr/>
          <p:nvPr/>
        </p:nvSpPr>
        <p:spPr bwMode="auto">
          <a:xfrm>
            <a:off x="857250" y="928688"/>
            <a:ext cx="1628775" cy="1428750"/>
          </a:xfrm>
          <a:prstGeom prst="flowChartAlternateProcess">
            <a:avLst/>
          </a:prstGeom>
          <a:solidFill>
            <a:schemeClr val="accent1"/>
          </a:solidFill>
          <a:ln w="9525" cap="flat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 dirty="0"/>
          </a:p>
          <a:p>
            <a:pPr>
              <a:defRPr/>
            </a:pPr>
            <a:endParaRPr lang="ru-RU" dirty="0"/>
          </a:p>
          <a:p>
            <a:pPr>
              <a:defRPr/>
            </a:pPr>
            <a:r>
              <a:rPr lang="ru-RU" sz="1800" b="1" dirty="0">
                <a:solidFill>
                  <a:schemeClr val="tx2">
                    <a:lumMod val="90000"/>
                  </a:schemeClr>
                </a:solidFill>
              </a:rPr>
              <a:t>Евангелие</a:t>
            </a:r>
          </a:p>
        </p:txBody>
      </p:sp>
      <p:sp>
        <p:nvSpPr>
          <p:cNvPr id="4" name="Блок-схема: альтернативный процесс 3"/>
          <p:cNvSpPr/>
          <p:nvPr/>
        </p:nvSpPr>
        <p:spPr bwMode="auto">
          <a:xfrm>
            <a:off x="3857625" y="2143125"/>
            <a:ext cx="1714500" cy="1285875"/>
          </a:xfrm>
          <a:prstGeom prst="flowChartAlternateProces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 dirty="0"/>
          </a:p>
          <a:p>
            <a:pPr>
              <a:defRPr/>
            </a:pPr>
            <a:r>
              <a:rPr lang="ru-RU" sz="1800" b="1" dirty="0">
                <a:solidFill>
                  <a:schemeClr val="tx2">
                    <a:lumMod val="90000"/>
                  </a:schemeClr>
                </a:solidFill>
              </a:rPr>
              <a:t>Ершалаим 30-х</a:t>
            </a:r>
          </a:p>
        </p:txBody>
      </p:sp>
      <p:sp>
        <p:nvSpPr>
          <p:cNvPr id="5" name="Блок-схема: альтернативный процесс 4"/>
          <p:cNvSpPr/>
          <p:nvPr/>
        </p:nvSpPr>
        <p:spPr bwMode="auto">
          <a:xfrm>
            <a:off x="6500813" y="2143125"/>
            <a:ext cx="1214437" cy="1214438"/>
          </a:xfrm>
          <a:prstGeom prst="flowChartAlternateProces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 dirty="0"/>
          </a:p>
          <a:p>
            <a:pPr>
              <a:defRPr/>
            </a:pPr>
            <a:r>
              <a:rPr lang="ru-RU" sz="1800" b="1" dirty="0">
                <a:solidFill>
                  <a:schemeClr val="tx2">
                    <a:lumMod val="90000"/>
                  </a:schemeClr>
                </a:solidFill>
              </a:rPr>
              <a:t>Москва 30-х</a:t>
            </a:r>
          </a:p>
        </p:txBody>
      </p:sp>
      <p:sp>
        <p:nvSpPr>
          <p:cNvPr id="6" name="Блок-схема: альтернативный процесс 5"/>
          <p:cNvSpPr/>
          <p:nvPr/>
        </p:nvSpPr>
        <p:spPr bwMode="auto">
          <a:xfrm>
            <a:off x="928688" y="3429000"/>
            <a:ext cx="1557337" cy="1428750"/>
          </a:xfrm>
          <a:prstGeom prst="flowChartAlternateProces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 dirty="0"/>
          </a:p>
          <a:p>
            <a:pPr>
              <a:defRPr/>
            </a:pPr>
            <a:endParaRPr lang="ru-RU" dirty="0"/>
          </a:p>
          <a:p>
            <a:pPr>
              <a:defRPr/>
            </a:pPr>
            <a:r>
              <a:rPr lang="ru-RU" sz="1800" b="1" dirty="0">
                <a:solidFill>
                  <a:schemeClr val="tx2">
                    <a:lumMod val="90000"/>
                  </a:schemeClr>
                </a:solidFill>
              </a:rPr>
              <a:t>Роман Мастера</a:t>
            </a:r>
          </a:p>
        </p:txBody>
      </p:sp>
      <p:cxnSp>
        <p:nvCxnSpPr>
          <p:cNvPr id="22534" name="Прямая со стрелкой 7"/>
          <p:cNvCxnSpPr>
            <a:cxnSpLocks noChangeShapeType="1"/>
          </p:cNvCxnSpPr>
          <p:nvPr/>
        </p:nvCxnSpPr>
        <p:spPr bwMode="auto">
          <a:xfrm rot="5400000">
            <a:off x="1269206" y="2872582"/>
            <a:ext cx="1031875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22535" name="Прямая со стрелкой 9"/>
          <p:cNvCxnSpPr>
            <a:cxnSpLocks noChangeShapeType="1"/>
          </p:cNvCxnSpPr>
          <p:nvPr/>
        </p:nvCxnSpPr>
        <p:spPr bwMode="auto">
          <a:xfrm>
            <a:off x="2500313" y="2071688"/>
            <a:ext cx="1371600" cy="4794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22536" name="Прямая со стрелкой 11"/>
          <p:cNvCxnSpPr>
            <a:cxnSpLocks noChangeShapeType="1"/>
            <a:stCxn id="6" idx="3"/>
          </p:cNvCxnSpPr>
          <p:nvPr/>
        </p:nvCxnSpPr>
        <p:spPr bwMode="auto">
          <a:xfrm flipV="1">
            <a:off x="2486025" y="3071813"/>
            <a:ext cx="1371600" cy="1071562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22537" name="Прямая со стрелкой 13"/>
          <p:cNvCxnSpPr>
            <a:cxnSpLocks noChangeShapeType="1"/>
            <a:stCxn id="4" idx="3"/>
            <a:endCxn id="5" idx="1"/>
          </p:cNvCxnSpPr>
          <p:nvPr/>
        </p:nvCxnSpPr>
        <p:spPr bwMode="auto">
          <a:xfrm flipV="1">
            <a:off x="5572125" y="2749550"/>
            <a:ext cx="928688" cy="36513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</p:spTree>
  </p:cSld>
  <p:clrMapOvr>
    <a:masterClrMapping/>
  </p:clrMapOvr>
  <p:transition spd="med">
    <p:comb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Занавес">
  <a:themeElements>
    <a:clrScheme name="Занавес 1">
      <a:dk1>
        <a:srgbClr val="602000"/>
      </a:dk1>
      <a:lt1>
        <a:srgbClr val="FFFFFF"/>
      </a:lt1>
      <a:dk2>
        <a:srgbClr val="800000"/>
      </a:dk2>
      <a:lt2>
        <a:srgbClr val="FFFFCC"/>
      </a:lt2>
      <a:accent1>
        <a:srgbClr val="FF3300"/>
      </a:accent1>
      <a:accent2>
        <a:srgbClr val="000000"/>
      </a:accent2>
      <a:accent3>
        <a:srgbClr val="C0AAAA"/>
      </a:accent3>
      <a:accent4>
        <a:srgbClr val="DADADA"/>
      </a:accent4>
      <a:accent5>
        <a:srgbClr val="FFADAA"/>
      </a:accent5>
      <a:accent6>
        <a:srgbClr val="000000"/>
      </a:accent6>
      <a:hlink>
        <a:srgbClr val="EBF25A"/>
      </a:hlink>
      <a:folHlink>
        <a:srgbClr val="F2AA68"/>
      </a:folHlink>
    </a:clrScheme>
    <a:fontScheme name="Занавес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entury Gothic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entury Gothic" pitchFamily="34" charset="0"/>
          </a:defRPr>
        </a:defPPr>
      </a:lstStyle>
    </a:lnDef>
  </a:objectDefaults>
  <a:extraClrSchemeLst>
    <a:extraClrScheme>
      <a:clrScheme name="Занавес 1">
        <a:dk1>
          <a:srgbClr val="602000"/>
        </a:dk1>
        <a:lt1>
          <a:srgbClr val="FFFFFF"/>
        </a:lt1>
        <a:dk2>
          <a:srgbClr val="800000"/>
        </a:dk2>
        <a:lt2>
          <a:srgbClr val="FFFFCC"/>
        </a:lt2>
        <a:accent1>
          <a:srgbClr val="FF3300"/>
        </a:accent1>
        <a:accent2>
          <a:srgbClr val="000000"/>
        </a:accent2>
        <a:accent3>
          <a:srgbClr val="C0AAAA"/>
        </a:accent3>
        <a:accent4>
          <a:srgbClr val="DADADA"/>
        </a:accent4>
        <a:accent5>
          <a:srgbClr val="FFADAA"/>
        </a:accent5>
        <a:accent6>
          <a:srgbClr val="000000"/>
        </a:accent6>
        <a:hlink>
          <a:srgbClr val="EBF25A"/>
        </a:hlink>
        <a:folHlink>
          <a:srgbClr val="F2AA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2">
        <a:dk1>
          <a:srgbClr val="000066"/>
        </a:dk1>
        <a:lt1>
          <a:srgbClr val="FFFFFF"/>
        </a:lt1>
        <a:dk2>
          <a:srgbClr val="000099"/>
        </a:dk2>
        <a:lt2>
          <a:srgbClr val="D8F6F8"/>
        </a:lt2>
        <a:accent1>
          <a:srgbClr val="0099FF"/>
        </a:accent1>
        <a:accent2>
          <a:srgbClr val="00003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34"/>
        </a:accent6>
        <a:hlink>
          <a:srgbClr val="DDD925"/>
        </a:hlink>
        <a:folHlink>
          <a:srgbClr val="72C67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3">
        <a:dk1>
          <a:srgbClr val="4C3D57"/>
        </a:dk1>
        <a:lt1>
          <a:srgbClr val="FFFFFF"/>
        </a:lt1>
        <a:dk2>
          <a:srgbClr val="660066"/>
        </a:dk2>
        <a:lt2>
          <a:srgbClr val="FDFBE3"/>
        </a:lt2>
        <a:accent1>
          <a:srgbClr val="976C9E"/>
        </a:accent1>
        <a:accent2>
          <a:srgbClr val="1E1822"/>
        </a:accent2>
        <a:accent3>
          <a:srgbClr val="B8AAB8"/>
        </a:accent3>
        <a:accent4>
          <a:srgbClr val="DADADA"/>
        </a:accent4>
        <a:accent5>
          <a:srgbClr val="C9BACC"/>
        </a:accent5>
        <a:accent6>
          <a:srgbClr val="1A151E"/>
        </a:accent6>
        <a:hlink>
          <a:srgbClr val="D8C460"/>
        </a:hlink>
        <a:folHlink>
          <a:srgbClr val="C3C2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4">
        <a:dk1>
          <a:srgbClr val="334D3F"/>
        </a:dk1>
        <a:lt1>
          <a:srgbClr val="FFFFFF"/>
        </a:lt1>
        <a:dk2>
          <a:srgbClr val="008000"/>
        </a:dk2>
        <a:lt2>
          <a:srgbClr val="D3F1DB"/>
        </a:lt2>
        <a:accent1>
          <a:srgbClr val="4A6D84"/>
        </a:accent1>
        <a:accent2>
          <a:srgbClr val="213329"/>
        </a:accent2>
        <a:accent3>
          <a:srgbClr val="AAC0AA"/>
        </a:accent3>
        <a:accent4>
          <a:srgbClr val="DADADA"/>
        </a:accent4>
        <a:accent5>
          <a:srgbClr val="B1BAC2"/>
        </a:accent5>
        <a:accent6>
          <a:srgbClr val="1D2D24"/>
        </a:accent6>
        <a:hlink>
          <a:srgbClr val="F0B100"/>
        </a:hlink>
        <a:folHlink>
          <a:srgbClr val="C3710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5">
        <a:dk1>
          <a:srgbClr val="566858"/>
        </a:dk1>
        <a:lt1>
          <a:srgbClr val="FFFFFF"/>
        </a:lt1>
        <a:dk2>
          <a:srgbClr val="6D8771"/>
        </a:dk2>
        <a:lt2>
          <a:srgbClr val="ECECB2"/>
        </a:lt2>
        <a:accent1>
          <a:srgbClr val="76A571"/>
        </a:accent1>
        <a:accent2>
          <a:srgbClr val="465648"/>
        </a:accent2>
        <a:accent3>
          <a:srgbClr val="BAC3BB"/>
        </a:accent3>
        <a:accent4>
          <a:srgbClr val="DADADA"/>
        </a:accent4>
        <a:accent5>
          <a:srgbClr val="BDCFBB"/>
        </a:accent5>
        <a:accent6>
          <a:srgbClr val="3F4D40"/>
        </a:accent6>
        <a:hlink>
          <a:srgbClr val="FFDC0B"/>
        </a:hlink>
        <a:folHlink>
          <a:srgbClr val="FC991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6">
        <a:dk1>
          <a:srgbClr val="0A6866"/>
        </a:dk1>
        <a:lt1>
          <a:srgbClr val="FFFFFF"/>
        </a:lt1>
        <a:dk2>
          <a:srgbClr val="0D8784"/>
        </a:dk2>
        <a:lt2>
          <a:srgbClr val="B8DEC6"/>
        </a:lt2>
        <a:accent1>
          <a:srgbClr val="3C7652"/>
        </a:accent1>
        <a:accent2>
          <a:srgbClr val="005250"/>
        </a:accent2>
        <a:accent3>
          <a:srgbClr val="AAC3C2"/>
        </a:accent3>
        <a:accent4>
          <a:srgbClr val="DADADA"/>
        </a:accent4>
        <a:accent5>
          <a:srgbClr val="AFBDB3"/>
        </a:accent5>
        <a:accent6>
          <a:srgbClr val="004948"/>
        </a:accent6>
        <a:hlink>
          <a:srgbClr val="00E0A5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7">
        <a:dk1>
          <a:srgbClr val="50688C"/>
        </a:dk1>
        <a:lt1>
          <a:srgbClr val="FFFFFF"/>
        </a:lt1>
        <a:dk2>
          <a:srgbClr val="6E87AC"/>
        </a:dk2>
        <a:lt2>
          <a:srgbClr val="FFFFFF"/>
        </a:lt2>
        <a:accent1>
          <a:srgbClr val="376EA5"/>
        </a:accent1>
        <a:accent2>
          <a:srgbClr val="445876"/>
        </a:accent2>
        <a:accent3>
          <a:srgbClr val="BAC3D2"/>
        </a:accent3>
        <a:accent4>
          <a:srgbClr val="DADADA"/>
        </a:accent4>
        <a:accent5>
          <a:srgbClr val="AEBACF"/>
        </a:accent5>
        <a:accent6>
          <a:srgbClr val="3D4F6A"/>
        </a:accent6>
        <a:hlink>
          <a:srgbClr val="66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8">
        <a:dk1>
          <a:srgbClr val="000000"/>
        </a:dk1>
        <a:lt1>
          <a:srgbClr val="DDDCC5"/>
        </a:lt1>
        <a:dk2>
          <a:srgbClr val="000000"/>
        </a:dk2>
        <a:lt2>
          <a:srgbClr val="C9C6A5"/>
        </a:lt2>
        <a:accent1>
          <a:srgbClr val="C0C0C0"/>
        </a:accent1>
        <a:accent2>
          <a:srgbClr val="B0AC90"/>
        </a:accent2>
        <a:accent3>
          <a:srgbClr val="EBEBDF"/>
        </a:accent3>
        <a:accent4>
          <a:srgbClr val="000000"/>
        </a:accent4>
        <a:accent5>
          <a:srgbClr val="DCDCDC"/>
        </a:accent5>
        <a:accent6>
          <a:srgbClr val="9F9B82"/>
        </a:accent6>
        <a:hlink>
          <a:srgbClr val="666699"/>
        </a:hlink>
        <a:folHlink>
          <a:srgbClr val="905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навес 9">
        <a:dk1>
          <a:srgbClr val="000000"/>
        </a:dk1>
        <a:lt1>
          <a:srgbClr val="FFFFFF"/>
        </a:lt1>
        <a:dk2>
          <a:srgbClr val="000099"/>
        </a:dk2>
        <a:lt2>
          <a:srgbClr val="DDDDDD"/>
        </a:lt2>
        <a:accent1>
          <a:srgbClr val="C6D4D4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DFE6E6"/>
        </a:accent5>
        <a:accent6>
          <a:srgbClr val="AEAEAE"/>
        </a:accent6>
        <a:hlink>
          <a:srgbClr val="6600FF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Curtain Call</Template>
  <TotalTime>581</TotalTime>
  <Words>143</Words>
  <Application>Microsoft Office PowerPoint</Application>
  <PresentationFormat>Экран (4:3)</PresentationFormat>
  <Paragraphs>27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Century Gothic</vt:lpstr>
      <vt:lpstr>Arial</vt:lpstr>
      <vt:lpstr>Tahoma</vt:lpstr>
      <vt:lpstr>Wingdings</vt:lpstr>
      <vt:lpstr>Calibri</vt:lpstr>
      <vt:lpstr>Занавес</vt:lpstr>
      <vt:lpstr>Михаил Афанасьевич Булгаков</vt:lpstr>
      <vt:lpstr>Роман, задуманный зимой 1928-1929 года, вставки к которому Булгаков диктовал жене в феврале 1940 года, был опубликован только в 1966 году.</vt:lpstr>
      <vt:lpstr>Слайд 3</vt:lpstr>
      <vt:lpstr>Сюжетные линии романа: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Уважаемые коллеги ! Данные материалы помогут вам раскрыть сложнейшую тему курса литературы 11-го класса .  Словарь – справочник даёт толкование 28</dc:title>
  <dc:creator>Andru</dc:creator>
  <cp:lastModifiedBy>re</cp:lastModifiedBy>
  <cp:revision>31</cp:revision>
  <dcterms:created xsi:type="dcterms:W3CDTF">2007-06-16T07:09:44Z</dcterms:created>
  <dcterms:modified xsi:type="dcterms:W3CDTF">2014-10-19T17:46:50Z</dcterms:modified>
</cp:coreProperties>
</file>