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5666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3139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4175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6806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4164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773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854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0159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426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6419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56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08D12-3E64-4526-BE94-0412CB98B74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FD92B-283E-4A48-ACB3-A63BE5FB3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896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>
            <a:normAutofit/>
          </a:bodyPr>
          <a:lstStyle/>
          <a:p>
            <a:r>
              <a:rPr lang="ru-RU" sz="2200" b="1" dirty="0" smtClean="0"/>
              <a:t>Муниципальное образовательное учреждение средняя общеобразовательная школа № 53 г. Комсомольск-на-Амуре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Оксиды. Классификация. Получение и свойства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b="1" dirty="0" smtClean="0"/>
              <a:t>Урок химии в 8 классе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tx1"/>
                </a:solidFill>
              </a:rPr>
              <a:t>Выполнила: учитель химии </a:t>
            </a:r>
            <a:r>
              <a:rPr lang="ru-RU" sz="1800" b="1" dirty="0" err="1" smtClean="0">
                <a:solidFill>
                  <a:schemeClr val="tx1"/>
                </a:solidFill>
              </a:rPr>
              <a:t>Метелева</a:t>
            </a:r>
            <a:r>
              <a:rPr lang="ru-RU" sz="1800" b="1" dirty="0" smtClean="0">
                <a:solidFill>
                  <a:schemeClr val="tx1"/>
                </a:solidFill>
              </a:rPr>
              <a:t> Ирина Евгеньевна,</a:t>
            </a:r>
          </a:p>
          <a:p>
            <a:r>
              <a:rPr lang="ru-RU" sz="1800" b="1" dirty="0" smtClean="0">
                <a:solidFill>
                  <a:schemeClr val="tx1"/>
                </a:solidFill>
              </a:rPr>
              <a:t>МОУ СОШ № 53 г. Комсомольска-на-Амуре</a:t>
            </a:r>
          </a:p>
          <a:p>
            <a:r>
              <a:rPr lang="ru-RU" sz="1800" b="1" dirty="0" smtClean="0">
                <a:solidFill>
                  <a:schemeClr val="tx1"/>
                </a:solidFill>
              </a:rPr>
              <a:t>2014</a:t>
            </a:r>
            <a:endParaRPr lang="ru-RU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801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 err="1" smtClean="0"/>
              <a:t>CaO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b="1" dirty="0" smtClean="0"/>
              <a:t>оксид кальция (II</a:t>
            </a:r>
            <a:r>
              <a:rPr lang="ru-RU" b="1" dirty="0" smtClean="0"/>
              <a:t>)– </a:t>
            </a:r>
            <a:r>
              <a:rPr lang="ru-RU" b="1" dirty="0" smtClean="0"/>
              <a:t>«негашеная» известь, используют в строительстве.</a:t>
            </a:r>
          </a:p>
          <a:p>
            <a:endParaRPr lang="ru-RU" dirty="0"/>
          </a:p>
        </p:txBody>
      </p:sp>
      <p:pic>
        <p:nvPicPr>
          <p:cNvPr id="1026" name="Picture 2" descr="C:\Users\NEW\Desktop\загруженно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071942"/>
            <a:ext cx="2357454" cy="2026351"/>
          </a:xfrm>
          <a:prstGeom prst="rect">
            <a:avLst/>
          </a:prstGeom>
          <a:noFill/>
        </p:spPr>
      </p:pic>
      <p:pic>
        <p:nvPicPr>
          <p:cNvPr id="1027" name="Picture 3" descr="C:\Users\NEW\Desktop\загруженное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785668" y="2071678"/>
            <a:ext cx="3001041" cy="28569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Применение касситерита (оловянной руды)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  </a:t>
            </a:r>
          </a:p>
          <a:p>
            <a:pPr>
              <a:buNone/>
            </a:pPr>
            <a:r>
              <a:rPr lang="ru-RU" b="1" dirty="0" smtClean="0"/>
              <a:t>    </a:t>
            </a:r>
            <a:r>
              <a:rPr lang="en-US" b="1" dirty="0" smtClean="0"/>
              <a:t>SnO</a:t>
            </a:r>
            <a:r>
              <a:rPr lang="en-US" sz="2000" b="1" dirty="0" smtClean="0"/>
              <a:t>2 – </a:t>
            </a:r>
            <a:r>
              <a:rPr lang="ru-RU" sz="2000" b="1" dirty="0" smtClean="0"/>
              <a:t> </a:t>
            </a:r>
            <a:r>
              <a:rPr lang="ru-RU" sz="2400" b="1" dirty="0" smtClean="0"/>
              <a:t>оксид олова </a:t>
            </a:r>
            <a:r>
              <a:rPr lang="en-US" sz="2400" b="1" dirty="0" smtClean="0"/>
              <a:t>IV – </a:t>
            </a:r>
            <a:r>
              <a:rPr lang="ru-RU" sz="2400" b="1" dirty="0" smtClean="0"/>
              <a:t>используется для получения оловянного концентрата. Олово </a:t>
            </a:r>
            <a:r>
              <a:rPr lang="ru-RU" sz="2400" b="1" dirty="0" smtClean="0"/>
              <a:t>металл, из </a:t>
            </a:r>
            <a:r>
              <a:rPr lang="ru-RU" sz="2400" b="1" dirty="0" smtClean="0"/>
              <a:t>которого изготавливают консервные банки</a:t>
            </a:r>
            <a:endParaRPr lang="ru-RU" sz="3200" b="1" dirty="0"/>
          </a:p>
        </p:txBody>
      </p:sp>
      <p:pic>
        <p:nvPicPr>
          <p:cNvPr id="5" name="Picture 2" descr="C:\Users\NEW\Desktop\руды металлов\IMG_710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199" y="2357430"/>
            <a:ext cx="4314569" cy="28304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Применение оксида алюминия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Al</a:t>
            </a:r>
            <a:r>
              <a:rPr lang="ru-RU" sz="2000" b="1" dirty="0" smtClean="0"/>
              <a:t>2</a:t>
            </a:r>
            <a:r>
              <a:rPr lang="ru-RU" b="1" dirty="0" smtClean="0"/>
              <a:t>O</a:t>
            </a:r>
            <a:r>
              <a:rPr lang="ru-RU" sz="2000" b="1" dirty="0" smtClean="0"/>
              <a:t>3 </a:t>
            </a:r>
            <a:r>
              <a:rPr lang="ru-RU" b="1" dirty="0" smtClean="0"/>
              <a:t>– оксид алюминия (III) – минерал твердый корунд – как полирующее средство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2050" name="Picture 2" descr="C:\Users\NEW\Desktop\1001942_PH0189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354096"/>
            <a:ext cx="4038600" cy="3018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Применение оксида кобальта</a:t>
            </a:r>
            <a:r>
              <a:rPr lang="en-US" sz="3200" b="1" dirty="0" smtClean="0"/>
              <a:t>(III)</a:t>
            </a:r>
            <a:r>
              <a:rPr lang="ru-RU" sz="3200" b="1" dirty="0" smtClean="0"/>
              <a:t>, оксида хрома</a:t>
            </a:r>
            <a:r>
              <a:rPr lang="en-US" sz="3200" b="1" dirty="0" smtClean="0"/>
              <a:t> (III)</a:t>
            </a:r>
            <a:r>
              <a:rPr lang="ru-RU" sz="3200" b="1" dirty="0" smtClean="0"/>
              <a:t> и марганца (</a:t>
            </a:r>
            <a:r>
              <a:rPr lang="en-US" sz="3200" b="1" dirty="0" smtClean="0"/>
              <a:t>VII)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1500174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Для создания цветных стекол используют следующие оксиды: </a:t>
            </a:r>
          </a:p>
          <a:p>
            <a:r>
              <a:rPr lang="ru-RU" b="1" dirty="0" smtClean="0"/>
              <a:t>C</a:t>
            </a:r>
            <a:r>
              <a:rPr lang="ru-RU" sz="2000" b="1" dirty="0" smtClean="0"/>
              <a:t>O2</a:t>
            </a:r>
            <a:r>
              <a:rPr lang="ru-RU" b="1" dirty="0" smtClean="0"/>
              <a:t>O</a:t>
            </a:r>
            <a:r>
              <a:rPr lang="ru-RU" sz="2000" b="1" dirty="0" smtClean="0"/>
              <a:t>3</a:t>
            </a:r>
            <a:r>
              <a:rPr lang="ru-RU" dirty="0" smtClean="0"/>
              <a:t> – </a:t>
            </a:r>
            <a:r>
              <a:rPr lang="ru-RU" b="1" dirty="0" smtClean="0"/>
              <a:t>синий цвет , Cr</a:t>
            </a:r>
            <a:r>
              <a:rPr lang="ru-RU" sz="2000" b="1" dirty="0" smtClean="0"/>
              <a:t>2</a:t>
            </a:r>
            <a:r>
              <a:rPr lang="ru-RU" b="1" dirty="0" smtClean="0"/>
              <a:t>O</a:t>
            </a:r>
            <a:r>
              <a:rPr lang="ru-RU" sz="2000" b="1" dirty="0" smtClean="0"/>
              <a:t>3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b="1" dirty="0" smtClean="0"/>
              <a:t>зеленый цвет, MnO</a:t>
            </a:r>
            <a:r>
              <a:rPr lang="ru-RU" sz="2000" b="1" dirty="0" smtClean="0"/>
              <a:t>2</a:t>
            </a:r>
            <a:r>
              <a:rPr lang="ru-RU" b="1" dirty="0" smtClean="0"/>
              <a:t> –</a:t>
            </a:r>
            <a:r>
              <a:rPr lang="ru-RU" dirty="0" smtClean="0"/>
              <a:t> </a:t>
            </a:r>
            <a:r>
              <a:rPr lang="ru-RU" b="1" dirty="0" err="1" smtClean="0"/>
              <a:t>розовый</a:t>
            </a:r>
            <a:r>
              <a:rPr lang="ru-RU" b="1" dirty="0" smtClean="0"/>
              <a:t> цвет</a:t>
            </a:r>
          </a:p>
          <a:p>
            <a:endParaRPr lang="ru-RU" dirty="0"/>
          </a:p>
        </p:txBody>
      </p:sp>
      <p:pic>
        <p:nvPicPr>
          <p:cNvPr id="3074" name="Picture 2" descr="C:\Users\NEW\Desktop\images (3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86314" y="1428736"/>
            <a:ext cx="2047875" cy="2228850"/>
          </a:xfrm>
          <a:prstGeom prst="rect">
            <a:avLst/>
          </a:prstGeom>
          <a:noFill/>
        </p:spPr>
      </p:pic>
      <p:pic>
        <p:nvPicPr>
          <p:cNvPr id="3075" name="Picture 3" descr="C:\Users\NEW\Desktop\images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2000240"/>
            <a:ext cx="1284292" cy="854638"/>
          </a:xfrm>
          <a:prstGeom prst="rect">
            <a:avLst/>
          </a:prstGeom>
          <a:noFill/>
        </p:spPr>
      </p:pic>
      <p:pic>
        <p:nvPicPr>
          <p:cNvPr id="3076" name="Picture 4" descr="C:\Users\NEW\Desktop\загруженное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3286124"/>
            <a:ext cx="1143008" cy="1283188"/>
          </a:xfrm>
          <a:prstGeom prst="rect">
            <a:avLst/>
          </a:prstGeom>
          <a:noFill/>
        </p:spPr>
      </p:pic>
      <p:pic>
        <p:nvPicPr>
          <p:cNvPr id="3077" name="Picture 5" descr="C:\Users\NEW\Desktop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3714752"/>
            <a:ext cx="1714512" cy="1714512"/>
          </a:xfrm>
          <a:prstGeom prst="rect">
            <a:avLst/>
          </a:prstGeom>
          <a:noFill/>
        </p:spPr>
      </p:pic>
      <p:pic>
        <p:nvPicPr>
          <p:cNvPr id="3078" name="Picture 6" descr="C:\Users\NEW\Desktop\images (5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0892" y="3571876"/>
            <a:ext cx="1847850" cy="2466975"/>
          </a:xfrm>
          <a:prstGeom prst="rect">
            <a:avLst/>
          </a:prstGeom>
          <a:noFill/>
        </p:spPr>
      </p:pic>
      <p:pic>
        <p:nvPicPr>
          <p:cNvPr id="3079" name="Picture 7" descr="C:\Users\NEW\Desktop\images (1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00100" y="4643446"/>
            <a:ext cx="2552700" cy="1790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Применение оксида кремния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SiO</a:t>
            </a:r>
            <a:r>
              <a:rPr lang="ru-RU" sz="2300" b="1" dirty="0" smtClean="0"/>
              <a:t>2</a:t>
            </a:r>
            <a:r>
              <a:rPr lang="ru-RU" dirty="0" smtClean="0"/>
              <a:t> –</a:t>
            </a:r>
            <a:r>
              <a:rPr lang="ru-RU" b="1" dirty="0" smtClean="0"/>
              <a:t> оксид кремния (IV) – </a:t>
            </a:r>
          </a:p>
          <a:p>
            <a:pPr>
              <a:buNone/>
            </a:pPr>
            <a:r>
              <a:rPr lang="ru-RU" b="1" dirty="0" smtClean="0"/>
              <a:t>1) кристаллический кремнезем : горный хрусталь, халцедон, агат, яшма, кремень – используют в силикатной промышленности, строительстве. </a:t>
            </a:r>
          </a:p>
          <a:p>
            <a:pPr>
              <a:buNone/>
            </a:pPr>
            <a:r>
              <a:rPr lang="ru-RU" b="1" dirty="0" smtClean="0"/>
              <a:t>2) аморфный кремнезем SiO</a:t>
            </a:r>
            <a:r>
              <a:rPr lang="ru-RU" sz="2300" b="1" dirty="0" smtClean="0"/>
              <a:t>2 </a:t>
            </a:r>
            <a:r>
              <a:rPr lang="ru-RU" b="1" dirty="0" smtClean="0"/>
              <a:t>∙ nH</a:t>
            </a:r>
            <a:r>
              <a:rPr lang="ru-RU" sz="2300" b="1" dirty="0" smtClean="0"/>
              <a:t>2</a:t>
            </a:r>
            <a:r>
              <a:rPr lang="ru-RU" b="1" dirty="0" smtClean="0"/>
              <a:t>O – минерал опал. </a:t>
            </a:r>
          </a:p>
          <a:p>
            <a:pPr>
              <a:buNone/>
            </a:pPr>
            <a:r>
              <a:rPr lang="ru-RU" b="1" dirty="0" smtClean="0"/>
              <a:t>Применяют соединения оксида кремния в ювелирном деле, изготовлении химической посуды, кварцевых ламп. </a:t>
            </a:r>
          </a:p>
          <a:p>
            <a:endParaRPr lang="ru-RU" dirty="0"/>
          </a:p>
        </p:txBody>
      </p:sp>
      <p:pic>
        <p:nvPicPr>
          <p:cNvPr id="4098" name="Picture 2" descr="C:\Users\NEW\Desktop\загруженное (5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388" y="1714488"/>
            <a:ext cx="1781175" cy="2562225"/>
          </a:xfrm>
          <a:prstGeom prst="rect">
            <a:avLst/>
          </a:prstGeom>
          <a:noFill/>
        </p:spPr>
      </p:pic>
      <p:pic>
        <p:nvPicPr>
          <p:cNvPr id="4099" name="Picture 3" descr="C:\Users\NEW\Desktop\загруженное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3000372"/>
            <a:ext cx="2152650" cy="2124075"/>
          </a:xfrm>
          <a:prstGeom prst="rect">
            <a:avLst/>
          </a:prstGeom>
          <a:noFill/>
        </p:spPr>
      </p:pic>
      <p:pic>
        <p:nvPicPr>
          <p:cNvPr id="4100" name="Picture 4" descr="C:\Users\NEW\Desktop\загруженное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64473" y="4318175"/>
            <a:ext cx="2312805" cy="19683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Применение оксида серы (</a:t>
            </a:r>
            <a:r>
              <a:rPr lang="en-US" sz="3600" b="1" dirty="0" smtClean="0"/>
              <a:t>IV)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    </a:t>
            </a:r>
            <a:r>
              <a:rPr lang="ru-RU" b="1" dirty="0" smtClean="0"/>
              <a:t>SO</a:t>
            </a:r>
            <a:r>
              <a:rPr lang="ru-RU" sz="2000" b="1" dirty="0" smtClean="0"/>
              <a:t>2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b="1" dirty="0" smtClean="0"/>
              <a:t>оксид серы (IV) или сернистый газ –используют для отбеливания тканей и бумаги, производства спичек и резины, консервирования, для борьбы с кожными заболеваниями, для производства серной кислоты</a:t>
            </a:r>
          </a:p>
          <a:p>
            <a:endParaRPr lang="ru-RU" dirty="0"/>
          </a:p>
        </p:txBody>
      </p:sp>
      <p:pic>
        <p:nvPicPr>
          <p:cNvPr id="2050" name="Picture 2" descr="C:\Users\NEW\Desktop\fs_000043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9" y="1357299"/>
            <a:ext cx="2385242" cy="1785950"/>
          </a:xfrm>
          <a:prstGeom prst="rect">
            <a:avLst/>
          </a:prstGeom>
          <a:noFill/>
        </p:spPr>
      </p:pic>
      <p:pic>
        <p:nvPicPr>
          <p:cNvPr id="2051" name="Picture 3" descr="C:\Users\NEW\Desktop\загруженное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715140" y="2071678"/>
            <a:ext cx="1209693" cy="2125910"/>
          </a:xfrm>
          <a:prstGeom prst="rect">
            <a:avLst/>
          </a:prstGeom>
          <a:noFill/>
        </p:spPr>
      </p:pic>
      <p:pic>
        <p:nvPicPr>
          <p:cNvPr id="2052" name="Picture 4" descr="C:\Users\NEW\Desktop\100192418_2749438_0004279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3214686"/>
            <a:ext cx="2203972" cy="1158985"/>
          </a:xfrm>
          <a:prstGeom prst="rect">
            <a:avLst/>
          </a:prstGeom>
          <a:noFill/>
        </p:spPr>
      </p:pic>
      <p:pic>
        <p:nvPicPr>
          <p:cNvPr id="2053" name="Picture 5" descr="C:\Users\NEW\Desktop\загруженное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20" y="1142984"/>
            <a:ext cx="1457325" cy="1219200"/>
          </a:xfrm>
          <a:prstGeom prst="rect">
            <a:avLst/>
          </a:prstGeom>
          <a:noFill/>
        </p:spPr>
      </p:pic>
      <p:pic>
        <p:nvPicPr>
          <p:cNvPr id="2054" name="Picture 6" descr="C:\Users\NEW\Desktop\images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00827" y="4421248"/>
            <a:ext cx="1714512" cy="1284229"/>
          </a:xfrm>
          <a:prstGeom prst="rect">
            <a:avLst/>
          </a:prstGeom>
          <a:noFill/>
        </p:spPr>
      </p:pic>
      <p:pic>
        <p:nvPicPr>
          <p:cNvPr id="2055" name="Picture 7" descr="C:\Users\NEW\Desktop\60737_origina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95786" y="4500570"/>
            <a:ext cx="1809763" cy="1357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Применение оксида углерода (</a:t>
            </a:r>
            <a:r>
              <a:rPr lang="en-US" sz="3600" b="1" dirty="0" smtClean="0"/>
              <a:t>IV</a:t>
            </a:r>
            <a:r>
              <a:rPr lang="ru-RU" sz="3600" b="1" dirty="0" smtClean="0"/>
              <a:t>)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    </a:t>
            </a:r>
            <a:r>
              <a:rPr lang="ru-RU" b="1" dirty="0" smtClean="0"/>
              <a:t>CO</a:t>
            </a:r>
            <a:r>
              <a:rPr lang="ru-RU" sz="2000" b="1" dirty="0" smtClean="0"/>
              <a:t>2</a:t>
            </a:r>
            <a:r>
              <a:rPr lang="ru-RU" dirty="0" smtClean="0"/>
              <a:t> – </a:t>
            </a:r>
            <a:r>
              <a:rPr lang="ru-RU" b="1" dirty="0" smtClean="0"/>
              <a:t>оксид углерода (IV), углекислый газ. Твердый оксид углерода – сухой лед. Для изготовления соды, сахара, газированных напитков, в жидком виде в огнетушителях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1026" name="Picture 2" descr="C:\Users\NEW\Desktop\images (2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768" y="3214686"/>
            <a:ext cx="1790700" cy="2562225"/>
          </a:xfrm>
          <a:prstGeom prst="rect">
            <a:avLst/>
          </a:prstGeom>
          <a:noFill/>
        </p:spPr>
      </p:pic>
      <p:pic>
        <p:nvPicPr>
          <p:cNvPr id="1027" name="Picture 3" descr="C:\Users\NEW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1357298"/>
            <a:ext cx="2847975" cy="1600200"/>
          </a:xfrm>
          <a:prstGeom prst="rect">
            <a:avLst/>
          </a:prstGeom>
          <a:noFill/>
        </p:spPr>
      </p:pic>
      <p:pic>
        <p:nvPicPr>
          <p:cNvPr id="1028" name="Picture 4" descr="C:\Users\NEW\Desktop\images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2857496"/>
            <a:ext cx="2466975" cy="1847850"/>
          </a:xfrm>
          <a:prstGeom prst="rect">
            <a:avLst/>
          </a:prstGeom>
          <a:noFill/>
        </p:spPr>
      </p:pic>
      <p:pic>
        <p:nvPicPr>
          <p:cNvPr id="1029" name="Picture 5" descr="C:\Users\NEW\Desktop\images (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4714884"/>
            <a:ext cx="2505075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Домашнее задание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 smtClean="0"/>
              <a:t>§ 40 р.т. стр. 132-133 </a:t>
            </a:r>
          </a:p>
          <a:p>
            <a:pPr>
              <a:buNone/>
            </a:pPr>
            <a:r>
              <a:rPr lang="ru-RU" sz="2800" b="1" dirty="0" smtClean="0"/>
              <a:t>    Составьте рассказ о нахождении 2-3 оксидов по выбору в природе, их значении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Составление формулы оксида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1.Запишите знак  химического элемента с меньшей  </a:t>
            </a:r>
            <a:r>
              <a:rPr lang="ru-RU" b="1" dirty="0" err="1" smtClean="0">
                <a:solidFill>
                  <a:srgbClr val="FF0000"/>
                </a:solidFill>
              </a:rPr>
              <a:t>электроотрицательностью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2.На втором месте укажите элемент с большей  </a:t>
            </a:r>
            <a:r>
              <a:rPr lang="ru-RU" b="1" dirty="0" err="1" smtClean="0">
                <a:solidFill>
                  <a:srgbClr val="FFC000"/>
                </a:solidFill>
              </a:rPr>
              <a:t>электроотрицательностью</a:t>
            </a:r>
            <a:r>
              <a:rPr lang="ru-RU" b="1" dirty="0" smtClean="0">
                <a:solidFill>
                  <a:srgbClr val="FFC000"/>
                </a:solidFill>
              </a:rPr>
              <a:t>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3.Укажите их степени окисления</a:t>
            </a:r>
            <a:r>
              <a:rPr lang="ru-RU" dirty="0" smtClean="0"/>
              <a:t>.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4. Определите наименьшее общее кратное (НОК).</a:t>
            </a:r>
          </a:p>
          <a:p>
            <a:r>
              <a:rPr lang="ru-RU" b="1" dirty="0" smtClean="0">
                <a:solidFill>
                  <a:srgbClr val="00B0F0"/>
                </a:solidFill>
              </a:rPr>
              <a:t>5. Разделите наименьшее общее кратное на степень окисления первого элемента и получите индекс.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6. Разделите наименьшее общее кратное на степень окисления второго элемента и получите индекс.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7. Запишите готовую формулу.</a:t>
            </a:r>
          </a:p>
          <a:p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928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28215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Определение степени окисления и валентности элемента в формуле оксида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2400" b="1" dirty="0" smtClean="0"/>
              <a:t>(химическое лото)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61644652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                           II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V                            II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VI                         III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II                           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II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VI                         V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V                             II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                            IV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IV                          III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III                          </a:t>
                      </a:r>
                      <a:r>
                        <a:rPr lang="en-US" b="1" dirty="0" err="1" smtClean="0"/>
                        <a:t>III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IV                           VII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                             II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                              </a:t>
                      </a:r>
                      <a:r>
                        <a:rPr lang="en-US" b="1" dirty="0" err="1" smtClean="0"/>
                        <a:t>I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IV                         </a:t>
                      </a:r>
                      <a:r>
                        <a:rPr lang="en-US" b="1" dirty="0" err="1" smtClean="0"/>
                        <a:t>IV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          VII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III                            IV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V                            </a:t>
                      </a:r>
                      <a:r>
                        <a:rPr lang="en-US" b="1" dirty="0" err="1" smtClean="0"/>
                        <a:t>V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669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Разрезные карточки для химического лото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28100779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O                 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BaO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5 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               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CaO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CrO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              Fe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CuO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                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PbO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SO</a:t>
                      </a:r>
                      <a:r>
                        <a:rPr lang="en-US" sz="1400" b="1" dirty="0" smtClean="0"/>
                        <a:t>3</a:t>
                      </a:r>
                      <a:r>
                        <a:rPr lang="en-US" b="1" dirty="0" smtClean="0"/>
                        <a:t>                 As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</a:t>
                      </a:r>
                      <a:r>
                        <a:rPr lang="en-US" sz="1400" b="1" dirty="0" smtClean="0"/>
                        <a:t>5</a:t>
                      </a:r>
                      <a:endParaRPr lang="ru-RU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</a:t>
                      </a:r>
                      <a:r>
                        <a:rPr lang="en-US" sz="1400" b="1" dirty="0" smtClean="0"/>
                        <a:t>5  </a:t>
                      </a:r>
                      <a:r>
                        <a:rPr lang="en-US" b="1" dirty="0" smtClean="0"/>
                        <a:t>                 </a:t>
                      </a:r>
                      <a:r>
                        <a:rPr lang="en-US" b="1" dirty="0" err="1" smtClean="0"/>
                        <a:t>FeO</a:t>
                      </a:r>
                      <a:endParaRPr lang="ru-RU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Ag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                 SO</a:t>
                      </a:r>
                      <a:r>
                        <a:rPr lang="en-US" sz="1400" b="1" dirty="0" smtClean="0"/>
                        <a:t>2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SiO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                  N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</a:t>
                      </a:r>
                      <a:r>
                        <a:rPr lang="en-US" sz="1400" b="1" dirty="0" smtClean="0"/>
                        <a:t>3</a:t>
                      </a:r>
                      <a:endParaRPr lang="ru-RU" sz="14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</a:t>
                      </a:r>
                      <a:r>
                        <a:rPr lang="en-US" sz="1400" b="1" dirty="0" smtClean="0"/>
                        <a:t>3</a:t>
                      </a:r>
                      <a:r>
                        <a:rPr lang="en-US" b="1" dirty="0" smtClean="0"/>
                        <a:t>               Al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</a:t>
                      </a:r>
                      <a:r>
                        <a:rPr lang="en-US" sz="1400" b="1" dirty="0" smtClean="0"/>
                        <a:t>3</a:t>
                      </a:r>
                      <a:endParaRPr lang="ru-RU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</a:t>
                      </a:r>
                      <a:r>
                        <a:rPr lang="en-US" sz="1400" b="1" dirty="0" smtClean="0"/>
                        <a:t>2 </a:t>
                      </a:r>
                      <a:r>
                        <a:rPr lang="en-US" b="1" dirty="0" smtClean="0"/>
                        <a:t>               Mn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</a:t>
                      </a:r>
                      <a:r>
                        <a:rPr lang="en-US" sz="1400" b="1" dirty="0" smtClean="0"/>
                        <a:t>7</a:t>
                      </a:r>
                      <a:endParaRPr lang="ru-RU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Cu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                 </a:t>
                      </a:r>
                      <a:r>
                        <a:rPr lang="en-US" b="1" dirty="0" err="1" smtClean="0"/>
                        <a:t>ZnO</a:t>
                      </a:r>
                      <a:endParaRPr lang="ru-RU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Na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                Li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</a:t>
                      </a:r>
                      <a:endParaRPr lang="ru-RU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SnO</a:t>
                      </a:r>
                      <a:r>
                        <a:rPr lang="en-US" sz="1400" b="1" dirty="0" smtClean="0"/>
                        <a:t>2 </a:t>
                      </a:r>
                      <a:r>
                        <a:rPr lang="en-US" b="1" dirty="0" smtClean="0"/>
                        <a:t>               PbO</a:t>
                      </a:r>
                      <a:r>
                        <a:rPr lang="en-US" sz="1400" b="1" dirty="0" smtClean="0"/>
                        <a:t>2</a:t>
                      </a:r>
                      <a:endParaRPr lang="ru-RU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baseline="0" dirty="0" smtClean="0"/>
                        <a:t>             </a:t>
                      </a:r>
                      <a:r>
                        <a:rPr lang="en-US" b="1" dirty="0" smtClean="0"/>
                        <a:t>Cl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</a:t>
                      </a:r>
                      <a:r>
                        <a:rPr lang="en-US" sz="1400" b="1" dirty="0" smtClean="0"/>
                        <a:t>7</a:t>
                      </a:r>
                      <a:endParaRPr lang="ru-RU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Tl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</a:t>
                      </a:r>
                      <a:r>
                        <a:rPr lang="en-US" sz="1400" b="1" dirty="0" smtClean="0"/>
                        <a:t>3  </a:t>
                      </a:r>
                      <a:r>
                        <a:rPr lang="en-US" b="1" dirty="0" smtClean="0"/>
                        <a:t>               GeO</a:t>
                      </a:r>
                      <a:r>
                        <a:rPr lang="en-US" sz="1400" b="1" dirty="0" smtClean="0"/>
                        <a:t>2</a:t>
                      </a:r>
                      <a:endParaRPr lang="ru-RU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Sb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</a:t>
                      </a:r>
                      <a:r>
                        <a:rPr lang="en-US" sz="1400" b="1" dirty="0" smtClean="0"/>
                        <a:t>5 </a:t>
                      </a:r>
                      <a:r>
                        <a:rPr lang="en-US" b="1" dirty="0" smtClean="0"/>
                        <a:t>              Bi</a:t>
                      </a:r>
                      <a:r>
                        <a:rPr lang="en-US" sz="1400" b="1" dirty="0" smtClean="0"/>
                        <a:t>2</a:t>
                      </a:r>
                      <a:r>
                        <a:rPr lang="en-US" b="1" dirty="0" smtClean="0"/>
                        <a:t>O</a:t>
                      </a:r>
                      <a:r>
                        <a:rPr lang="en-US" sz="1400" b="1" dirty="0" smtClean="0"/>
                        <a:t>5</a:t>
                      </a:r>
                      <a:endParaRPr lang="ru-RU" sz="14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5386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406900"/>
            <a:ext cx="7883153" cy="2262460"/>
          </a:xfrm>
        </p:spPr>
        <p:txBody>
          <a:bodyPr>
            <a:normAutofit fontScale="90000"/>
          </a:bodyPr>
          <a:lstStyle/>
          <a:p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              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Твердые, жидкие, газообразные                                                                                                   в промышленности</a:t>
            </a:r>
            <a:b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/>
            </a:r>
            <a:b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                            различного цвета                                                                                                                     в быту</a:t>
            </a:r>
            <a:b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                                                                                                                                                                                         в строительстве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188640"/>
            <a:ext cx="8387209" cy="4218261"/>
          </a:xfrm>
        </p:spPr>
        <p:txBody>
          <a:bodyPr>
            <a:normAutofit fontScale="25000" lnSpcReduction="20000"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48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48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48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48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4800" b="1" dirty="0" smtClean="0">
                <a:solidFill>
                  <a:srgbClr val="002060"/>
                </a:solidFill>
              </a:rPr>
              <a:t>с кислотами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48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4800" b="1" dirty="0" smtClean="0">
                <a:solidFill>
                  <a:srgbClr val="002060"/>
                </a:solidFill>
              </a:rPr>
              <a:t>с основаниями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48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4800" b="1" dirty="0" smtClean="0">
                <a:solidFill>
                  <a:srgbClr val="002060"/>
                </a:solidFill>
              </a:rPr>
              <a:t>с водой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4800" b="1" dirty="0" smtClean="0">
                <a:solidFill>
                  <a:srgbClr val="002060"/>
                </a:solidFill>
              </a:rPr>
              <a:t>друг с другом</a:t>
            </a:r>
          </a:p>
        </p:txBody>
      </p:sp>
      <p:sp>
        <p:nvSpPr>
          <p:cNvPr id="4" name="Овал 3"/>
          <p:cNvSpPr/>
          <p:nvPr/>
        </p:nvSpPr>
        <p:spPr>
          <a:xfrm>
            <a:off x="3419872" y="2146649"/>
            <a:ext cx="2160240" cy="16561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о</a:t>
            </a:r>
            <a:r>
              <a:rPr lang="ru-RU" sz="2800" b="1" dirty="0" smtClean="0">
                <a:solidFill>
                  <a:schemeClr val="tx1"/>
                </a:solidFill>
              </a:rPr>
              <a:t>ксиды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ЭхО</a:t>
            </a:r>
            <a:r>
              <a:rPr lang="en-US" sz="1600" b="1" dirty="0" smtClean="0">
                <a:solidFill>
                  <a:schemeClr val="tx1"/>
                </a:solidFill>
              </a:rPr>
              <a:t>y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259632" y="620688"/>
            <a:ext cx="2520280" cy="6480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классификация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5" y="2348880"/>
            <a:ext cx="2304256" cy="975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91730"/>
            <a:ext cx="1536377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5" y="4509120"/>
            <a:ext cx="2088231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365104"/>
            <a:ext cx="1656184" cy="1025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03648" y="29747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30216" y="2599608"/>
            <a:ext cx="15841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х</a:t>
            </a:r>
            <a:r>
              <a:rPr lang="ru-RU" b="1" dirty="0" smtClean="0"/>
              <a:t>имические свойства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496013" y="4618002"/>
            <a:ext cx="1373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ф</a:t>
            </a:r>
            <a:r>
              <a:rPr lang="ru-RU" b="1" dirty="0" smtClean="0"/>
              <a:t>изические </a:t>
            </a:r>
          </a:p>
          <a:p>
            <a:r>
              <a:rPr lang="ru-RU" b="1" dirty="0" smtClean="0"/>
              <a:t>свойства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868144" y="620690"/>
            <a:ext cx="2696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получение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804248" y="462290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применение</a:t>
            </a:r>
            <a:endParaRPr lang="ru-RU" b="1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V="1">
            <a:off x="5296272" y="1247963"/>
            <a:ext cx="1656184" cy="12194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444480" y="3344073"/>
            <a:ext cx="1359768" cy="12739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 flipV="1">
            <a:off x="2915816" y="1281790"/>
            <a:ext cx="936104" cy="10670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735796" y="2974741"/>
            <a:ext cx="64807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3"/>
          </p:cNvCxnSpPr>
          <p:nvPr/>
        </p:nvCxnSpPr>
        <p:spPr>
          <a:xfrm flipH="1">
            <a:off x="2771800" y="3560290"/>
            <a:ext cx="964432" cy="94883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323528" y="1411906"/>
            <a:ext cx="25922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400" b="1" dirty="0">
                <a:solidFill>
                  <a:schemeClr val="accent1">
                    <a:lumMod val="50000"/>
                  </a:schemeClr>
                </a:solidFill>
              </a:rPr>
              <a:t>н</a:t>
            </a:r>
            <a:r>
              <a:rPr lang="ru-RU" alt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есолеобразующие</a:t>
            </a:r>
          </a:p>
          <a:p>
            <a:pPr algn="ctr"/>
            <a:r>
              <a:rPr lang="en-US" altLang="ru-RU" sz="2000" b="1" dirty="0" smtClean="0">
                <a:solidFill>
                  <a:schemeClr val="accent1">
                    <a:lumMod val="50000"/>
                  </a:schemeClr>
                </a:solidFill>
              </a:rPr>
              <a:t>NO, CO,N</a:t>
            </a:r>
            <a:r>
              <a:rPr lang="en-US" altLang="ru-RU" sz="1600" b="1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altLang="ru-RU" sz="2000" b="1" dirty="0" smtClean="0">
                <a:solidFill>
                  <a:schemeClr val="accent1">
                    <a:lumMod val="50000"/>
                  </a:schemeClr>
                </a:solidFill>
              </a:rPr>
              <a:t>O</a:t>
            </a:r>
            <a:endParaRPr lang="ru-RU" alt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851920" y="620690"/>
            <a:ext cx="50405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солеобразующие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400" b="1" dirty="0">
                <a:solidFill>
                  <a:schemeClr val="tx2">
                    <a:lumMod val="75000"/>
                  </a:schemeClr>
                </a:solidFill>
              </a:rPr>
              <a:t>о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сновные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400" b="1" dirty="0">
                <a:solidFill>
                  <a:schemeClr val="tx2">
                    <a:lumMod val="75000"/>
                  </a:schemeClr>
                </a:solidFill>
              </a:rPr>
              <a:t>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мфотерные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кислотные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1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                                                                                 </a:t>
            </a:r>
            <a:endParaRPr lang="ru-RU" sz="1400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 algn="r">
              <a:buFont typeface="Wingdings" panose="05000000000000000000" pitchFamily="2" charset="2"/>
              <a:buChar char="v"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 разложение сложных веществ</a:t>
            </a:r>
          </a:p>
          <a:p>
            <a:pPr marL="285750" indent="-285750" algn="r">
              <a:buFont typeface="Wingdings" panose="05000000000000000000" pitchFamily="2" charset="2"/>
              <a:buChar char="v"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горение простых и сложных веществ</a:t>
            </a:r>
            <a:endParaRPr lang="ru-RU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479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Химические свойства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о</a:t>
            </a:r>
            <a:r>
              <a:rPr lang="ru-RU" dirty="0" smtClean="0"/>
              <a:t>сновных оксидов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CO</a:t>
            </a:r>
            <a:r>
              <a:rPr lang="en-US" sz="1800" b="1" dirty="0" smtClean="0"/>
              <a:t>2</a:t>
            </a:r>
            <a:r>
              <a:rPr lang="en-US" b="1" dirty="0" smtClean="0"/>
              <a:t> + </a:t>
            </a:r>
            <a:r>
              <a:rPr lang="en-US" b="1" dirty="0" err="1" smtClean="0"/>
              <a:t>CaO</a:t>
            </a:r>
            <a:r>
              <a:rPr lang="en-US" b="1" dirty="0" smtClean="0"/>
              <a:t>=</a:t>
            </a:r>
          </a:p>
          <a:p>
            <a:r>
              <a:rPr lang="en-US" b="1" dirty="0" err="1" smtClean="0"/>
              <a:t>ZnO</a:t>
            </a:r>
            <a:r>
              <a:rPr lang="en-US" b="1" dirty="0" smtClean="0"/>
              <a:t>+  H</a:t>
            </a:r>
            <a:r>
              <a:rPr lang="en-US" sz="1800" b="1" dirty="0" smtClean="0"/>
              <a:t>2</a:t>
            </a:r>
            <a:r>
              <a:rPr lang="en-US" b="1" dirty="0" smtClean="0"/>
              <a:t> SO</a:t>
            </a:r>
            <a:r>
              <a:rPr lang="en-US" sz="1800" b="1" dirty="0" smtClean="0"/>
              <a:t>4 </a:t>
            </a:r>
            <a:r>
              <a:rPr lang="en-US" b="1" dirty="0" smtClean="0"/>
              <a:t>=</a:t>
            </a:r>
          </a:p>
          <a:p>
            <a:r>
              <a:rPr lang="en-US" b="1" dirty="0" smtClean="0"/>
              <a:t>Na</a:t>
            </a:r>
            <a:r>
              <a:rPr lang="en-US" sz="2000" b="1" dirty="0" smtClean="0"/>
              <a:t>2</a:t>
            </a:r>
            <a:r>
              <a:rPr lang="en-US" b="1" dirty="0" smtClean="0"/>
              <a:t>O+ H</a:t>
            </a:r>
            <a:r>
              <a:rPr lang="en-US" sz="2000" b="1" dirty="0" smtClean="0"/>
              <a:t>2</a:t>
            </a:r>
            <a:r>
              <a:rPr lang="en-US" b="1" dirty="0" smtClean="0"/>
              <a:t>O=</a:t>
            </a:r>
          </a:p>
          <a:p>
            <a:pPr>
              <a:buNone/>
            </a:pPr>
            <a:r>
              <a:rPr lang="ru-RU" b="1" dirty="0" smtClean="0"/>
              <a:t>Закончите уравнения расставьте коэффициенты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к</a:t>
            </a:r>
            <a:r>
              <a:rPr lang="ru-RU" dirty="0" smtClean="0"/>
              <a:t>ислотных оксидов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/>
              <a:t>CO</a:t>
            </a:r>
            <a:r>
              <a:rPr lang="en-US" sz="2000" b="1" dirty="0" smtClean="0"/>
              <a:t>2 </a:t>
            </a:r>
            <a:r>
              <a:rPr lang="en-US" b="1" dirty="0" smtClean="0"/>
              <a:t>+ </a:t>
            </a:r>
            <a:r>
              <a:rPr lang="en-US" b="1" dirty="0" err="1" smtClean="0"/>
              <a:t>CaO</a:t>
            </a:r>
            <a:r>
              <a:rPr lang="en-US" b="1" dirty="0" smtClean="0"/>
              <a:t>=</a:t>
            </a:r>
          </a:p>
          <a:p>
            <a:r>
              <a:rPr lang="en-US" b="1" dirty="0" smtClean="0"/>
              <a:t>SO</a:t>
            </a:r>
            <a:r>
              <a:rPr lang="en-US" sz="2000" b="1" dirty="0" smtClean="0"/>
              <a:t>3</a:t>
            </a:r>
            <a:r>
              <a:rPr lang="en-US" b="1" dirty="0" smtClean="0"/>
              <a:t>+ H</a:t>
            </a:r>
            <a:r>
              <a:rPr lang="en-US" sz="2000" b="1" dirty="0" smtClean="0"/>
              <a:t>2</a:t>
            </a:r>
            <a:r>
              <a:rPr lang="en-US" b="1" dirty="0" smtClean="0"/>
              <a:t>O= </a:t>
            </a:r>
          </a:p>
          <a:p>
            <a:r>
              <a:rPr lang="en-US" b="1" dirty="0" smtClean="0"/>
              <a:t>Ca(OH)</a:t>
            </a:r>
            <a:r>
              <a:rPr lang="en-US" sz="2000" b="1" dirty="0" smtClean="0"/>
              <a:t>2</a:t>
            </a:r>
            <a:r>
              <a:rPr lang="en-US" b="1" dirty="0" smtClean="0"/>
              <a:t>+ CO</a:t>
            </a:r>
            <a:r>
              <a:rPr lang="en-US" sz="2000" b="1" dirty="0" smtClean="0"/>
              <a:t>2</a:t>
            </a:r>
            <a:r>
              <a:rPr lang="en-US" b="1" dirty="0" smtClean="0"/>
              <a:t>=</a:t>
            </a:r>
          </a:p>
          <a:p>
            <a:pPr>
              <a:buNone/>
            </a:pPr>
            <a:r>
              <a:rPr lang="ru-RU" b="1" dirty="0" smtClean="0"/>
              <a:t>Закончите уравнения расставьте коэффициенты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5530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Получение оксидов</a:t>
            </a:r>
            <a:endParaRPr lang="ru-RU" sz="40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Zn +O</a:t>
            </a:r>
            <a:r>
              <a:rPr lang="en-US" sz="2000" b="1" dirty="0" smtClean="0"/>
              <a:t>2</a:t>
            </a:r>
            <a:r>
              <a:rPr lang="en-US" b="1" dirty="0" smtClean="0"/>
              <a:t>= </a:t>
            </a:r>
            <a:r>
              <a:rPr lang="en-US" b="1" dirty="0" err="1" smtClean="0"/>
              <a:t>ZnO</a:t>
            </a:r>
            <a:endParaRPr lang="en-US" b="1" dirty="0" smtClean="0"/>
          </a:p>
          <a:p>
            <a:r>
              <a:rPr lang="en-US" b="1" dirty="0" smtClean="0"/>
              <a:t>CH</a:t>
            </a:r>
            <a:r>
              <a:rPr lang="en-US" sz="2000" b="1" dirty="0" smtClean="0"/>
              <a:t>4</a:t>
            </a:r>
            <a:r>
              <a:rPr lang="en-US" b="1" dirty="0" smtClean="0"/>
              <a:t> + O</a:t>
            </a:r>
            <a:r>
              <a:rPr lang="en-US" sz="2000" b="1" dirty="0" smtClean="0"/>
              <a:t>2</a:t>
            </a:r>
            <a:r>
              <a:rPr lang="en-US" b="1" dirty="0" smtClean="0"/>
              <a:t>= CO</a:t>
            </a:r>
            <a:r>
              <a:rPr lang="en-US" sz="2000" b="1" dirty="0" smtClean="0"/>
              <a:t>2</a:t>
            </a:r>
            <a:r>
              <a:rPr lang="en-US" b="1" dirty="0" smtClean="0"/>
              <a:t> + H</a:t>
            </a:r>
            <a:r>
              <a:rPr lang="en-US" sz="2000" b="1" dirty="0" smtClean="0"/>
              <a:t>2</a:t>
            </a:r>
            <a:r>
              <a:rPr lang="en-US" b="1" dirty="0" smtClean="0"/>
              <a:t>O</a:t>
            </a:r>
          </a:p>
          <a:p>
            <a:r>
              <a:rPr lang="en-US" b="1" dirty="0" err="1" smtClean="0"/>
              <a:t>CuS</a:t>
            </a:r>
            <a:r>
              <a:rPr lang="en-US" b="1" dirty="0" smtClean="0"/>
              <a:t> + O</a:t>
            </a:r>
            <a:r>
              <a:rPr lang="en-US" sz="2000" b="1" dirty="0" smtClean="0"/>
              <a:t>2</a:t>
            </a:r>
            <a:r>
              <a:rPr lang="en-US" b="1" dirty="0" smtClean="0"/>
              <a:t>= </a:t>
            </a:r>
            <a:r>
              <a:rPr lang="en-US" b="1" dirty="0" err="1" smtClean="0"/>
              <a:t>CuO</a:t>
            </a:r>
            <a:r>
              <a:rPr lang="en-US" b="1" dirty="0" smtClean="0"/>
              <a:t> + SO</a:t>
            </a:r>
            <a:r>
              <a:rPr lang="en-US" sz="2000" b="1" dirty="0" smtClean="0"/>
              <a:t>2</a:t>
            </a:r>
          </a:p>
          <a:p>
            <a:r>
              <a:rPr lang="en-US" b="1" dirty="0" smtClean="0"/>
              <a:t>S + O</a:t>
            </a:r>
            <a:r>
              <a:rPr lang="en-US" sz="2000" b="1" dirty="0" smtClean="0"/>
              <a:t>2</a:t>
            </a:r>
            <a:r>
              <a:rPr lang="en-US" b="1" dirty="0" smtClean="0"/>
              <a:t>=SO</a:t>
            </a:r>
            <a:r>
              <a:rPr lang="en-US" sz="2000" b="1" dirty="0" smtClean="0"/>
              <a:t>2</a:t>
            </a:r>
          </a:p>
          <a:p>
            <a:r>
              <a:rPr lang="en-US" b="1" dirty="0" smtClean="0"/>
              <a:t>Fe(OH)</a:t>
            </a:r>
            <a:r>
              <a:rPr lang="en-US" sz="2000" b="1" dirty="0" smtClean="0"/>
              <a:t>3</a:t>
            </a:r>
            <a:r>
              <a:rPr lang="en-US" b="1" dirty="0" smtClean="0"/>
              <a:t>=Fe</a:t>
            </a:r>
            <a:r>
              <a:rPr lang="en-US" sz="2000" b="1" dirty="0" smtClean="0"/>
              <a:t>2</a:t>
            </a:r>
            <a:r>
              <a:rPr lang="en-US" b="1" dirty="0" smtClean="0"/>
              <a:t>O</a:t>
            </a:r>
            <a:r>
              <a:rPr lang="en-US" sz="2000" b="1" dirty="0" smtClean="0"/>
              <a:t>3</a:t>
            </a:r>
            <a:r>
              <a:rPr lang="en-US" b="1" dirty="0" smtClean="0"/>
              <a:t> + H</a:t>
            </a:r>
            <a:r>
              <a:rPr lang="en-US" sz="2000" b="1" dirty="0" smtClean="0"/>
              <a:t>2</a:t>
            </a:r>
            <a:r>
              <a:rPr lang="en-US" b="1" dirty="0" smtClean="0"/>
              <a:t>O</a:t>
            </a:r>
          </a:p>
          <a:p>
            <a:r>
              <a:rPr lang="en-US" b="1" dirty="0" smtClean="0"/>
              <a:t>CaCO</a:t>
            </a:r>
            <a:r>
              <a:rPr lang="en-US" sz="2000" b="1" dirty="0" smtClean="0"/>
              <a:t>3</a:t>
            </a:r>
            <a:r>
              <a:rPr lang="en-US" b="1" dirty="0" smtClean="0"/>
              <a:t>= </a:t>
            </a:r>
            <a:r>
              <a:rPr lang="en-US" b="1" dirty="0" err="1" smtClean="0"/>
              <a:t>CaO</a:t>
            </a:r>
            <a:r>
              <a:rPr lang="en-US" b="1" dirty="0" smtClean="0"/>
              <a:t> + CO</a:t>
            </a:r>
            <a:r>
              <a:rPr lang="en-US" sz="2400" b="1" dirty="0" smtClean="0"/>
              <a:t>2</a:t>
            </a:r>
          </a:p>
          <a:p>
            <a:pPr marL="0" indent="0">
              <a:buNone/>
            </a:pPr>
            <a:r>
              <a:rPr lang="ru-RU" sz="2400" b="1" dirty="0" smtClean="0"/>
              <a:t>Расставьте коэффициенты в уравнениях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218667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Применение оксида железа </a:t>
            </a:r>
            <a:r>
              <a:rPr lang="en-US" sz="3600" b="1" dirty="0" smtClean="0"/>
              <a:t>III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Fe</a:t>
            </a:r>
            <a:r>
              <a:rPr lang="ru-RU" sz="2000" b="1" dirty="0" smtClean="0"/>
              <a:t>2</a:t>
            </a:r>
            <a:r>
              <a:rPr lang="ru-RU" b="1" dirty="0" smtClean="0"/>
              <a:t>O</a:t>
            </a:r>
            <a:r>
              <a:rPr lang="ru-RU" sz="2000" b="1" dirty="0" smtClean="0"/>
              <a:t>3 </a:t>
            </a:r>
            <a:r>
              <a:rPr lang="ru-RU" b="1" dirty="0" smtClean="0"/>
              <a:t>– оксид железа (III) – темно-красного цвета – гематит или красный железняк – для изготовления красок</a:t>
            </a:r>
            <a:endParaRPr lang="ru-RU" b="1" dirty="0"/>
          </a:p>
        </p:txBody>
      </p:sp>
      <p:pic>
        <p:nvPicPr>
          <p:cNvPr id="5" name="Picture 2" descr="C:\Users\NEW\Desktop\минералы\IMG_592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0" y="2214554"/>
            <a:ext cx="3924328" cy="2940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Применение оксида железа</a:t>
            </a:r>
            <a:r>
              <a:rPr lang="en-US" sz="3600" b="1" dirty="0" smtClean="0"/>
              <a:t> </a:t>
            </a:r>
            <a:r>
              <a:rPr lang="ru-RU" sz="3600" b="1" dirty="0" smtClean="0"/>
              <a:t>(</a:t>
            </a:r>
            <a:r>
              <a:rPr lang="en-US" sz="3600" b="1" dirty="0" smtClean="0"/>
              <a:t>II, III</a:t>
            </a:r>
            <a:r>
              <a:rPr lang="ru-RU" sz="3600" b="1" dirty="0" smtClean="0"/>
              <a:t>)</a:t>
            </a:r>
            <a:endParaRPr lang="ru-RU" sz="36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Fe</a:t>
            </a:r>
            <a:r>
              <a:rPr lang="ru-RU" sz="1800" b="1" dirty="0" smtClean="0"/>
              <a:t>3</a:t>
            </a:r>
            <a:r>
              <a:rPr lang="ru-RU" b="1" dirty="0" smtClean="0"/>
              <a:t>O</a:t>
            </a:r>
            <a:r>
              <a:rPr lang="ru-RU" sz="1800" b="1" dirty="0" smtClean="0"/>
              <a:t>4</a:t>
            </a:r>
            <a:r>
              <a:rPr lang="ru-RU" sz="1800" dirty="0" smtClean="0"/>
              <a:t> </a:t>
            </a:r>
            <a:r>
              <a:rPr lang="ru-RU" dirty="0" smtClean="0"/>
              <a:t>– </a:t>
            </a:r>
            <a:r>
              <a:rPr lang="ru-RU" b="1" dirty="0" smtClean="0"/>
              <a:t>оксид железа (II, III) – минерал магнетит или магнитный железняк, хороший проводник электричества – для получения и изготовления электродов.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7" name="Picture 3" descr="D:\♥Мама♥\к открытому уроку\IMG_2722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2071678"/>
            <a:ext cx="3086169" cy="30003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Words>610</Words>
  <Application>Microsoft Office PowerPoint</Application>
  <PresentationFormat>Экран (4:3)</PresentationFormat>
  <Paragraphs>157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Муниципальное образовательное учреждение средняя общеобразовательная школа № 53 г. Комсомольск-на-Амуре Оксиды. Классификация. Получение и свойства Урок химии в 8 классе</vt:lpstr>
      <vt:lpstr>Составление формулы оксида</vt:lpstr>
      <vt:lpstr>Определение степени окисления и валентности элемента в формуле оксида (химическое лото)</vt:lpstr>
      <vt:lpstr>Разрезные карточки для химического лото</vt:lpstr>
      <vt:lpstr>                      Твердые, жидкие, газообразные                                                                                                   в промышленности                              различного цвета                                                                                                                     в быту                                                                                                                                                                                          в строительстве </vt:lpstr>
      <vt:lpstr>Химические свойства</vt:lpstr>
      <vt:lpstr>Получение оксидов</vt:lpstr>
      <vt:lpstr>Применение оксида железа III</vt:lpstr>
      <vt:lpstr>Применение оксида железа (II, III)</vt:lpstr>
      <vt:lpstr>Слайд 10</vt:lpstr>
      <vt:lpstr>Применение касситерита (оловянной руды)</vt:lpstr>
      <vt:lpstr>Применение оксида алюминия</vt:lpstr>
      <vt:lpstr>Применение оксида кобальта(III), оксида хрома (III) и марганца (VII)</vt:lpstr>
      <vt:lpstr>Применение оксида кремния</vt:lpstr>
      <vt:lpstr>Применение оксида серы (IV)</vt:lpstr>
      <vt:lpstr>Применение оксида углерода (IV)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образовательное учреждение Средняя общеобразовательная школа № 53 г. Комсомольск-на-Амуре Оксиды. Классификация. Получение и свойства. Урок химии в 8 классе</dc:title>
  <dc:creator>user</dc:creator>
  <cp:lastModifiedBy>NEW</cp:lastModifiedBy>
  <cp:revision>32</cp:revision>
  <dcterms:created xsi:type="dcterms:W3CDTF">2014-03-25T21:58:56Z</dcterms:created>
  <dcterms:modified xsi:type="dcterms:W3CDTF">2014-03-26T09:33:11Z</dcterms:modified>
</cp:coreProperties>
</file>