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sldIdLst>
    <p:sldId id="256" r:id="rId2"/>
    <p:sldId id="269" r:id="rId3"/>
    <p:sldId id="258" r:id="rId4"/>
    <p:sldId id="259" r:id="rId5"/>
    <p:sldId id="266" r:id="rId6"/>
    <p:sldId id="261" r:id="rId7"/>
    <p:sldId id="262" r:id="rId8"/>
    <p:sldId id="265" r:id="rId9"/>
    <p:sldId id="271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0000"/>
    <a:srgbClr val="99CCFF"/>
    <a:srgbClr val="CCFFCC"/>
    <a:srgbClr val="FFFFFF"/>
    <a:srgbClr val="FFCCFF"/>
    <a:srgbClr val="0099FF"/>
    <a:srgbClr val="00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2798" autoAdjust="0"/>
  </p:normalViewPr>
  <p:slideViewPr>
    <p:cSldViewPr>
      <p:cViewPr varScale="1">
        <p:scale>
          <a:sx n="39" d="100"/>
          <a:sy n="39" d="100"/>
        </p:scale>
        <p:origin x="-127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FA02CE-5DCB-4DB6-A795-D3FCAD881E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2FCE4-8E8C-454C-9716-F792D6830A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FC931E-947A-4B11-B19D-88C77E6613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44475"/>
            <a:ext cx="8385175" cy="1431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918075" y="1905000"/>
            <a:ext cx="3927475" cy="2019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918075" y="4076700"/>
            <a:ext cx="3927475" cy="2019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CCE24B-79A4-44CC-80FF-D406F2D209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1FD10-B689-473F-AFC1-8005BEB671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4B2FC2-963D-42C9-B718-A8150B4A44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7F3E91-4839-4303-BFC3-B8B8C10C6E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3AEB2A-EA42-4396-B7BC-E04A3E6D58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AEC23-61DA-458E-B348-53623A01AF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63C68A-71D2-4316-92DB-C6EF474586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AA9A4-1214-465F-89DE-FFB53D64CC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33127C-96E8-4C9E-BD85-5AD7E28F60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3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3D62379D-1AE2-4E8A-A0D7-36E14458C1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21" r:id="rId2"/>
    <p:sldLayoutId id="214748383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32" r:id="rId9"/>
    <p:sldLayoutId id="2147483827" r:id="rId10"/>
    <p:sldLayoutId id="2147483828" r:id="rId11"/>
    <p:sldLayoutId id="2147483829" r:id="rId12"/>
  </p:sldLayoutIdLst>
  <p:transition>
    <p:zoom/>
  </p:transition>
  <p:timing>
    <p:tnLst>
      <p:par>
        <p:cTn id="1" dur="indefinite" restart="never" nodeType="tmRoot"/>
      </p:par>
    </p:tnLst>
  </p:timing>
  <p:txStyles>
    <p:titleStyle>
      <a:lvl1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400"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6.png"/><Relationship Id="rId7" Type="http://schemas.openxmlformats.org/officeDocument/2006/relationships/image" Target="http://www.1520mm.com/ua/g/93-1094/image56.gif" TargetMode="External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http://www.1520mm.com/ua/g/93-1094/image47.gif" TargetMode="Externa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jpeg"/><Relationship Id="rId2" Type="http://schemas.openxmlformats.org/officeDocument/2006/relationships/image" Target="../media/image38.gif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CC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18" descr="Бумажный пакет"/>
          <p:cNvSpPr>
            <a:spLocks noChangeArrowheads="1" noChangeShapeType="1" noTextEdit="1"/>
          </p:cNvSpPr>
          <p:nvPr/>
        </p:nvSpPr>
        <p:spPr bwMode="auto">
          <a:xfrm>
            <a:off x="2268538" y="1341438"/>
            <a:ext cx="5111750" cy="20875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kern="10">
              <a:ln w="9525">
                <a:solidFill>
                  <a:srgbClr val="FF0000"/>
                </a:solidFill>
                <a:round/>
                <a:headEnd/>
                <a:tailEnd/>
              </a:ln>
              <a:blipFill dpi="0" rotWithShape="0">
                <a:blip r:embed="rId2"/>
                <a:srcRect/>
                <a:tile tx="0" ty="0" sx="100000" sy="100000" flip="none" algn="tl"/>
              </a:blipFill>
              <a:effectLst>
                <a:outerShdw dist="563972" dir="14049741" sx="125000" sy="125000" algn="tl" rotWithShape="0">
                  <a:srgbClr val="C7DFD3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71" name="WordArt 23"/>
          <p:cNvSpPr>
            <a:spLocks noChangeArrowheads="1" noChangeShapeType="1" noTextEdit="1"/>
          </p:cNvSpPr>
          <p:nvPr/>
        </p:nvSpPr>
        <p:spPr bwMode="auto">
          <a:xfrm>
            <a:off x="2373313" y="3402013"/>
            <a:ext cx="5111750" cy="14398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kern="10">
              <a:ln w="9525">
                <a:solidFill>
                  <a:srgbClr val="FFFF00">
                    <a:alpha val="0"/>
                  </a:srgbClr>
                </a:solidFill>
                <a:round/>
                <a:headEnd/>
                <a:tailEnd/>
              </a:ln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2073" name="Picture 25" descr="светофор2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flipH="1">
            <a:off x="334963" y="304800"/>
            <a:ext cx="1290637" cy="296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1798171" y="634544"/>
            <a:ext cx="6631880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Что расскажет нам</a:t>
            </a:r>
          </a:p>
          <a:p>
            <a:pPr algn="ctr">
              <a:defRPr/>
            </a:pPr>
            <a:r>
              <a:rPr lang="ru-RU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улица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23728" y="2997200"/>
            <a:ext cx="5256560" cy="32163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0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37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" decel="1000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312738" y="620713"/>
            <a:ext cx="6480176" cy="34163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дороге самой сложной</a:t>
            </a:r>
          </a:p>
          <a:p>
            <a:pPr algn="ctr">
              <a:defRPr/>
            </a:pPr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Растолкует, что и как,</a:t>
            </a:r>
          </a:p>
          <a:p>
            <a:pPr algn="ctr">
              <a:defRPr/>
            </a:pPr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Друг твой строгий и </a:t>
            </a:r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надежный,</a:t>
            </a:r>
            <a:endParaRPr lang="ru-RU" sz="36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Верный друг – </a:t>
            </a:r>
          </a:p>
          <a:p>
            <a:pPr>
              <a:defRPr/>
            </a:pPr>
            <a:endParaRPr lang="ru-RU" sz="36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39" name="Picture 4" descr="c2066-7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48064" y="1988840"/>
            <a:ext cx="3827661" cy="458182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TextBox 3"/>
          <p:cNvSpPr txBox="1">
            <a:spLocks noChangeArrowheads="1"/>
          </p:cNvSpPr>
          <p:nvPr/>
        </p:nvSpPr>
        <p:spPr bwMode="auto">
          <a:xfrm>
            <a:off x="611188" y="3789363"/>
            <a:ext cx="4403725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4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ДОРОЖНЫЙ  </a:t>
            </a:r>
          </a:p>
          <a:p>
            <a:pPr algn="ctr"/>
            <a:r>
              <a:rPr lang="ru-RU" sz="4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ЗНАК!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34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accent1"/>
            </a:gs>
            <a:gs pos="100000">
              <a:schemeClr val="accent1">
                <a:gamma/>
                <a:tint val="0"/>
                <a:invGamma/>
              </a:scheme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0" name="Rectangle 134"/>
          <p:cNvSpPr>
            <a:spLocks noGrp="1" noRot="1" noChangeArrowheads="1"/>
          </p:cNvSpPr>
          <p:nvPr>
            <p:ph type="title"/>
          </p:nvPr>
        </p:nvSpPr>
        <p:spPr>
          <a:xfrm>
            <a:off x="1187624" y="318090"/>
            <a:ext cx="7956376" cy="1143000"/>
          </a:xfrm>
        </p:spPr>
        <p:txBody>
          <a:bodyPr/>
          <a:lstStyle/>
          <a:p>
            <a:pPr marL="0" indent="0" algn="ctr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 smtClean="0">
                <a:solidFill>
                  <a:srgbClr val="009900"/>
                </a:solidFill>
              </a:rPr>
              <a:t>Дорожные знаки бывают</a:t>
            </a:r>
            <a:br>
              <a:rPr lang="ru-RU" dirty="0" smtClean="0">
                <a:solidFill>
                  <a:srgbClr val="009900"/>
                </a:solidFill>
              </a:rPr>
            </a:br>
            <a:r>
              <a:rPr lang="ru-RU" dirty="0">
                <a:solidFill>
                  <a:srgbClr val="009900"/>
                </a:solidFill>
              </a:rPr>
              <a:t/>
            </a:r>
            <a:br>
              <a:rPr lang="ru-RU" dirty="0">
                <a:solidFill>
                  <a:srgbClr val="009900"/>
                </a:solidFill>
              </a:rPr>
            </a:br>
            <a:endParaRPr lang="ru-RU" dirty="0" smtClean="0">
              <a:solidFill>
                <a:srgbClr val="009900"/>
              </a:solidFill>
            </a:endParaRPr>
          </a:p>
        </p:txBody>
      </p:sp>
      <p:pic>
        <p:nvPicPr>
          <p:cNvPr id="7171" name="Picture 65" descr="светофор1"/>
          <p:cNvPicPr>
            <a:picLocks noGrp="1" noChangeAspect="1" noChangeArrowheads="1" noCrop="1"/>
          </p:cNvPicPr>
          <p:nvPr>
            <p:ph sz="quarter" idx="13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323850" y="188913"/>
            <a:ext cx="576263" cy="1655762"/>
          </a:xfrm>
          <a:noFill/>
        </p:spPr>
      </p:pic>
      <p:sp>
        <p:nvSpPr>
          <p:cNvPr id="4231" name="Rectangle 135"/>
          <p:cNvSpPr>
            <a:spLocks noGrp="1" noRot="1" noChangeArrowheads="1"/>
          </p:cNvSpPr>
          <p:nvPr>
            <p:ph type="body" idx="4294967295"/>
          </p:nvPr>
        </p:nvSpPr>
        <p:spPr>
          <a:xfrm>
            <a:off x="914400" y="2276475"/>
            <a:ext cx="8229600" cy="3878263"/>
          </a:xfrm>
        </p:spPr>
        <p:txBody>
          <a:bodyPr rtlCol="0">
            <a:normAutofit/>
          </a:bodyPr>
          <a:lstStyle/>
          <a:p>
            <a:pPr indent="-182880" eaLnBrk="1" fontAlgn="auto" hangingPunct="1">
              <a:buClr>
                <a:schemeClr val="accent6">
                  <a:lumMod val="75000"/>
                </a:schemeClr>
              </a:buClr>
              <a:defRPr/>
            </a:pPr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ПРЕДУПРЕЖДАЮЩИЕ</a:t>
            </a:r>
          </a:p>
          <a:p>
            <a:pPr indent="-182880" eaLnBrk="1" fontAlgn="auto" hangingPunct="1">
              <a:buClr>
                <a:schemeClr val="accent6">
                  <a:lumMod val="75000"/>
                </a:schemeClr>
              </a:buClr>
              <a:defRPr/>
            </a:pPr>
            <a:endParaRPr lang="ru-RU" dirty="0" smtClean="0">
              <a:solidFill>
                <a:srgbClr val="FFFF00"/>
              </a:solidFill>
            </a:endParaRPr>
          </a:p>
          <a:p>
            <a:pPr indent="-182880" eaLnBrk="1" fontAlgn="auto" hangingPunct="1">
              <a:buClr>
                <a:schemeClr val="accent6">
                  <a:lumMod val="75000"/>
                </a:schemeClr>
              </a:buClr>
              <a:defRPr/>
            </a:pPr>
            <a:r>
              <a:rPr lang="ru-RU" dirty="0" smtClean="0">
                <a:solidFill>
                  <a:srgbClr val="FF0000"/>
                </a:solidFill>
              </a:rPr>
              <a:t>ЗАПРЕЩАЮЩИЕ</a:t>
            </a:r>
          </a:p>
          <a:p>
            <a:pPr indent="-182880" eaLnBrk="1" fontAlgn="auto" hangingPunct="1">
              <a:buClr>
                <a:schemeClr val="accent6">
                  <a:lumMod val="75000"/>
                </a:schemeClr>
              </a:buClr>
              <a:defRPr/>
            </a:pPr>
            <a:endParaRPr lang="ru-RU" dirty="0" smtClean="0">
              <a:solidFill>
                <a:srgbClr val="FF0000"/>
              </a:solidFill>
            </a:endParaRPr>
          </a:p>
          <a:p>
            <a:pPr indent="-182880" eaLnBrk="1" fontAlgn="auto" hangingPunct="1">
              <a:buClr>
                <a:schemeClr val="accent6">
                  <a:lumMod val="75000"/>
                </a:schemeClr>
              </a:buClr>
              <a:defRPr/>
            </a:pPr>
            <a:r>
              <a:rPr lang="ru-RU" dirty="0" smtClean="0">
                <a:solidFill>
                  <a:srgbClr val="3366FF"/>
                </a:solidFill>
              </a:rPr>
              <a:t>ПРЕДПИСЫВАЮЩИЕ</a:t>
            </a:r>
          </a:p>
          <a:p>
            <a:pPr indent="-182880" eaLnBrk="1" fontAlgn="auto" hangingPunct="1">
              <a:buClr>
                <a:schemeClr val="accent6">
                  <a:lumMod val="75000"/>
                </a:schemeClr>
              </a:buClr>
              <a:defRPr/>
            </a:pPr>
            <a:endParaRPr lang="ru-RU" dirty="0" smtClean="0">
              <a:solidFill>
                <a:srgbClr val="3366FF"/>
              </a:solidFill>
            </a:endParaRPr>
          </a:p>
          <a:p>
            <a:pPr indent="-182880" eaLnBrk="1" fontAlgn="auto" hangingPunct="1">
              <a:buClr>
                <a:schemeClr val="accent6">
                  <a:lumMod val="75000"/>
                </a:schemeClr>
              </a:buClr>
              <a:defRPr/>
            </a:pPr>
            <a:r>
              <a:rPr lang="ru-RU" dirty="0" smtClean="0">
                <a:solidFill>
                  <a:srgbClr val="0099FF"/>
                </a:solidFill>
              </a:rPr>
              <a:t>ЗНАКИ СЕРВИСА</a:t>
            </a:r>
          </a:p>
        </p:txBody>
      </p:sp>
      <p:pic>
        <p:nvPicPr>
          <p:cNvPr id="4129" name="Picture 33" descr="image222"/>
          <p:cNvPicPr>
            <a:picLocks noChangeAspect="1" noChangeArrowheads="1"/>
          </p:cNvPicPr>
          <p:nvPr>
            <p:ph type="dgm" idx="4294967295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5076825" y="4908550"/>
            <a:ext cx="936625" cy="1152525"/>
          </a:xfrm>
          <a:noFill/>
        </p:spPr>
      </p:pic>
      <p:sp>
        <p:nvSpPr>
          <p:cNvPr id="7174" name="Rectangle 24"/>
          <p:cNvSpPr>
            <a:spLocks noChangeArrowheads="1"/>
          </p:cNvSpPr>
          <p:nvPr/>
        </p:nvSpPr>
        <p:spPr bwMode="auto">
          <a:xfrm>
            <a:off x="808038" y="3184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4119" name="Picture 23" descr="http://www.1520mm.com/ua/g/93-1094/image47.gif"/>
          <p:cNvPicPr>
            <a:picLocks noChangeAspect="1" noChangeArrowheads="1"/>
          </p:cNvPicPr>
          <p:nvPr/>
        </p:nvPicPr>
        <p:blipFill>
          <a:blip r:embed="rId4" r:link="rId5" cstate="email"/>
          <a:srcRect/>
          <a:stretch>
            <a:fillRect/>
          </a:stretch>
        </p:blipFill>
        <p:spPr bwMode="auto">
          <a:xfrm>
            <a:off x="6156325" y="2025650"/>
            <a:ext cx="936625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6" name="Rectangle 26"/>
          <p:cNvSpPr>
            <a:spLocks noChangeArrowheads="1"/>
          </p:cNvSpPr>
          <p:nvPr/>
        </p:nvSpPr>
        <p:spPr bwMode="auto">
          <a:xfrm>
            <a:off x="3292475" y="3703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4121" name="Picture 25" descr="http://www.1520mm.com/ua/g/93-1094/image56.gif"/>
          <p:cNvPicPr>
            <a:picLocks noChangeAspect="1" noChangeArrowheads="1"/>
          </p:cNvPicPr>
          <p:nvPr/>
        </p:nvPicPr>
        <p:blipFill>
          <a:blip r:embed="rId6" r:link="rId7" cstate="email"/>
          <a:srcRect/>
          <a:stretch>
            <a:fillRect/>
          </a:stretch>
        </p:blipFill>
        <p:spPr bwMode="auto">
          <a:xfrm>
            <a:off x="4876800" y="2820988"/>
            <a:ext cx="1008063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35" name="Picture 39" descr="image103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6537325" y="3703638"/>
            <a:ext cx="1295400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2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2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2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2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2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2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2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2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2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2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2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2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2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2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2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2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2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2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2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2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2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2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2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4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2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2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2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2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2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4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8" name="Rectangle 8"/>
          <p:cNvSpPr>
            <a:spLocks noGrp="1" noRot="1" noChangeArrowheads="1"/>
          </p:cNvSpPr>
          <p:nvPr>
            <p:ph sz="quarter" idx="13"/>
          </p:nvPr>
        </p:nvSpPr>
        <p:spPr>
          <a:xfrm>
            <a:off x="395288" y="1557338"/>
            <a:ext cx="8280400" cy="3095625"/>
          </a:xfrm>
        </p:spPr>
        <p:txBody>
          <a:bodyPr rtlCol="0">
            <a:normAutofit/>
          </a:bodyPr>
          <a:lstStyle/>
          <a:p>
            <a:pPr indent="-182880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buFont typeface="Wingdings" pitchFamily="2" charset="2"/>
              <a:buNone/>
              <a:defRPr/>
            </a:pP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Они размещаются на треугольнике белого цвета с красной окантовкой.</a:t>
            </a:r>
          </a:p>
          <a:p>
            <a:pPr indent="-182880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buFont typeface="Wingdings" pitchFamily="2" charset="2"/>
              <a:buNone/>
              <a:defRPr/>
            </a:pPr>
            <a:r>
              <a:rPr lang="ru-RU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Знак повесили с рассветом,</a:t>
            </a:r>
          </a:p>
          <a:p>
            <a:pPr indent="-182880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buFont typeface="Wingdings" pitchFamily="2" charset="2"/>
              <a:buNone/>
              <a:defRPr/>
            </a:pPr>
            <a:r>
              <a:rPr lang="ru-RU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Чтобы каждый знал об этом.</a:t>
            </a:r>
          </a:p>
          <a:p>
            <a:pPr indent="-182880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buFont typeface="Wingdings" pitchFamily="2" charset="2"/>
              <a:buNone/>
              <a:defRPr/>
            </a:pPr>
            <a:r>
              <a:rPr lang="ru-RU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Здесь ремонт идёт дороги,</a:t>
            </a:r>
          </a:p>
          <a:p>
            <a:pPr indent="-182880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buFont typeface="Wingdings" pitchFamily="2" charset="2"/>
              <a:buNone/>
              <a:defRPr/>
            </a:pPr>
            <a:r>
              <a:rPr lang="ru-RU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Берегите свои ноги!</a:t>
            </a:r>
          </a:p>
          <a:p>
            <a:pPr indent="-182880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buFont typeface="Wingdings" pitchFamily="2" charset="2"/>
              <a:buNone/>
              <a:defRPr/>
            </a:pPr>
            <a:endParaRPr lang="ru-RU" sz="2400" dirty="0" smtClean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indent="-182880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buFont typeface="Wingdings" pitchFamily="2" charset="2"/>
              <a:buNone/>
              <a:defRPr/>
            </a:pPr>
            <a:endParaRPr lang="ru-RU" sz="2400" dirty="0" smtClean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33" name="Rectangle 13"/>
          <p:cNvSpPr>
            <a:spLocks noGrp="1" noRot="1" noChangeArrowheads="1"/>
          </p:cNvSpPr>
          <p:nvPr>
            <p:ph sz="quarter" idx="14"/>
          </p:nvPr>
        </p:nvSpPr>
        <p:spPr>
          <a:xfrm>
            <a:off x="357188" y="4770438"/>
            <a:ext cx="4392612" cy="2087562"/>
          </a:xfrm>
        </p:spPr>
        <p:txBody>
          <a:bodyPr rtlCol="0">
            <a:noAutofit/>
          </a:bodyPr>
          <a:lstStyle/>
          <a:p>
            <a:pPr indent="-182880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buFont typeface="Wingdings" pitchFamily="2" charset="2"/>
              <a:buNone/>
              <a:defRPr/>
            </a:pPr>
            <a:r>
              <a:rPr lang="ru-RU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Знак людей предупреждает,</a:t>
            </a:r>
          </a:p>
          <a:p>
            <a:pPr indent="-182880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buFont typeface="Wingdings" pitchFamily="2" charset="2"/>
              <a:buNone/>
              <a:defRPr/>
            </a:pPr>
            <a:r>
              <a:rPr lang="ru-RU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От несчастья ограждает:</a:t>
            </a:r>
          </a:p>
          <a:p>
            <a:pPr indent="-182880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buFont typeface="Wingdings" pitchFamily="2" charset="2"/>
              <a:buNone/>
              <a:defRPr/>
            </a:pPr>
            <a:r>
              <a:rPr lang="ru-RU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«Переезд». Вовсю глядите!</a:t>
            </a:r>
          </a:p>
          <a:p>
            <a:pPr indent="-182880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buFont typeface="Wingdings" pitchFamily="2" charset="2"/>
              <a:buNone/>
              <a:defRPr/>
            </a:pPr>
            <a:r>
              <a:rPr lang="ru-RU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За шлагбаумом следите!»</a:t>
            </a:r>
          </a:p>
        </p:txBody>
      </p:sp>
      <p:sp>
        <p:nvSpPr>
          <p:cNvPr id="10244" name="WordArt 14"/>
          <p:cNvSpPr>
            <a:spLocks noChangeArrowheads="1" noChangeShapeType="1" noTextEdit="1"/>
          </p:cNvSpPr>
          <p:nvPr/>
        </p:nvSpPr>
        <p:spPr bwMode="auto">
          <a:xfrm>
            <a:off x="2339975" y="260350"/>
            <a:ext cx="4752975" cy="1368425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568D11"/>
                </a:solidFill>
                <a:latin typeface="Impact"/>
              </a:rPr>
              <a:t>ПРЕДУПРЕЖДАЮЩИЕ</a:t>
            </a:r>
          </a:p>
        </p:txBody>
      </p:sp>
      <p:pic>
        <p:nvPicPr>
          <p:cNvPr id="5136" name="Picture 16" descr="sn1_2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64088" y="2816225"/>
            <a:ext cx="113347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8" name="Picture 18" descr="crossbuck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643438" y="5013325"/>
            <a:ext cx="1285875" cy="113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7" name="Picture 8" descr="http://kuruh.ru/znaki/1.8.gif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7364413" y="5016500"/>
            <a:ext cx="1293812" cy="1131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8" name="Picture 10" descr="http://kuruh.ru/znaki/1.10.gif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262688" y="3952875"/>
            <a:ext cx="1227137" cy="106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9" name="Picture 12" descr="http://kuruh.ru/znaki/1.15.gif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6875463" y="2436813"/>
            <a:ext cx="1066800" cy="92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640"/>
                            </p:stCondLst>
                            <p:childTnLst>
                              <p:par>
                                <p:cTn id="1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140"/>
                            </p:stCondLst>
                            <p:childTnLst>
                              <p:par>
                                <p:cTn id="1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640"/>
                            </p:stCondLst>
                            <p:childTnLst>
                              <p:par>
                                <p:cTn id="3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2140"/>
                            </p:stCondLst>
                            <p:childTnLst>
                              <p:par>
                                <p:cTn id="50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3140"/>
                            </p:stCondLst>
                            <p:childTnLst>
                              <p:par>
                                <p:cTn id="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140"/>
                            </p:stCondLst>
                            <p:childTnLst>
                              <p:par>
                                <p:cTn id="63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5640"/>
                            </p:stCondLst>
                            <p:childTnLst>
                              <p:par>
                                <p:cTn id="68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6640"/>
                            </p:stCondLst>
                            <p:childTnLst>
                              <p:par>
                                <p:cTn id="7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14"/>
          <p:cNvSpPr>
            <a:spLocks noChangeArrowheads="1" noChangeShapeType="1" noTextEdit="1"/>
          </p:cNvSpPr>
          <p:nvPr/>
        </p:nvSpPr>
        <p:spPr bwMode="auto">
          <a:xfrm>
            <a:off x="2339975" y="260350"/>
            <a:ext cx="4752975" cy="1368425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Impact"/>
              </a:rPr>
              <a:t>Запрещающие</a:t>
            </a:r>
          </a:p>
        </p:txBody>
      </p:sp>
      <p:pic>
        <p:nvPicPr>
          <p:cNvPr id="11267" name="Picture 2" descr="Въезд запрещен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9750" y="549275"/>
            <a:ext cx="790575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3" descr="Движение запрещено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016750" y="2032000"/>
            <a:ext cx="881063" cy="88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5" descr="Движение грузовых автомобилей запрещено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897813" y="3097213"/>
            <a:ext cx="987425" cy="98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1" name="Picture 6" descr="Движение мотоциклов запрещено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7897813" y="639763"/>
            <a:ext cx="987425" cy="98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2" name="Picture 10" descr="Движение на велосипедах запрещено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7781925" y="4981575"/>
            <a:ext cx="1044575" cy="104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3" name="Picture 11" descr="Движение пешеходов запрещено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6080125" y="5418138"/>
            <a:ext cx="1217613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149225" y="1397000"/>
            <a:ext cx="7566025" cy="600233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32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Запрещающие знаки вводят или отменяют определенные ограничения движения.</a:t>
            </a:r>
          </a:p>
          <a:p>
            <a:pPr>
              <a:defRPr/>
            </a:pPr>
            <a:endParaRPr lang="ru-RU" sz="3200" dirty="0">
              <a:solidFill>
                <a:srgbClr val="C00000"/>
              </a:solidFill>
            </a:endParaRPr>
          </a:p>
          <a:p>
            <a:pPr>
              <a:defRPr/>
            </a:pPr>
            <a:r>
              <a:rPr lang="ru-RU" sz="3200" dirty="0">
                <a:solidFill>
                  <a:srgbClr val="C00000"/>
                </a:solidFill>
              </a:rPr>
              <a:t>Круглый </a:t>
            </a:r>
            <a:r>
              <a:rPr lang="ru-RU" sz="3200" dirty="0">
                <a:solidFill>
                  <a:srgbClr val="C00000"/>
                </a:solidFill>
              </a:rPr>
              <a:t>знак, запоминай,</a:t>
            </a:r>
            <a:br>
              <a:rPr lang="ru-RU" sz="3200" dirty="0">
                <a:solidFill>
                  <a:srgbClr val="C00000"/>
                </a:solidFill>
              </a:rPr>
            </a:br>
            <a:r>
              <a:rPr lang="ru-RU" sz="3200" dirty="0">
                <a:solidFill>
                  <a:srgbClr val="C00000"/>
                </a:solidFill>
              </a:rPr>
              <a:t>На дороге не зевай!</a:t>
            </a:r>
            <a:br>
              <a:rPr lang="ru-RU" sz="3200" dirty="0">
                <a:solidFill>
                  <a:srgbClr val="C00000"/>
                </a:solidFill>
              </a:rPr>
            </a:br>
            <a:r>
              <a:rPr lang="ru-RU" sz="3200" dirty="0">
                <a:solidFill>
                  <a:srgbClr val="C00000"/>
                </a:solidFill>
              </a:rPr>
              <a:t>Запрещает он движенье,</a:t>
            </a:r>
            <a:br>
              <a:rPr lang="ru-RU" sz="3200" dirty="0">
                <a:solidFill>
                  <a:srgbClr val="C00000"/>
                </a:solidFill>
              </a:rPr>
            </a:br>
            <a:r>
              <a:rPr lang="ru-RU" sz="3200" dirty="0">
                <a:solidFill>
                  <a:srgbClr val="C00000"/>
                </a:solidFill>
              </a:rPr>
              <a:t>И даёт ограниченья.</a:t>
            </a:r>
            <a:br>
              <a:rPr lang="ru-RU" sz="3200" dirty="0">
                <a:solidFill>
                  <a:srgbClr val="C00000"/>
                </a:solidFill>
              </a:rPr>
            </a:br>
            <a:r>
              <a:rPr lang="ru-RU" sz="3200" dirty="0">
                <a:solidFill>
                  <a:srgbClr val="C00000"/>
                </a:solidFill>
              </a:rPr>
              <a:t>Знак такой запоминай,</a:t>
            </a:r>
            <a:br>
              <a:rPr lang="ru-RU" sz="3200" dirty="0">
                <a:solidFill>
                  <a:srgbClr val="C00000"/>
                </a:solidFill>
              </a:rPr>
            </a:br>
            <a:r>
              <a:rPr lang="ru-RU" sz="3200" dirty="0">
                <a:solidFill>
                  <a:srgbClr val="C00000"/>
                </a:solidFill>
              </a:rPr>
              <a:t>Закон дорог ты соблюдай.</a:t>
            </a:r>
          </a:p>
          <a:p>
            <a:pPr>
              <a:defRPr/>
            </a:pPr>
            <a:r>
              <a:rPr lang="ru-RU" sz="3200" dirty="0">
                <a:solidFill>
                  <a:srgbClr val="C00000"/>
                </a:solidFill>
              </a:rPr>
              <a:t/>
            </a:r>
            <a:br>
              <a:rPr lang="ru-RU" sz="3200" dirty="0">
                <a:solidFill>
                  <a:srgbClr val="C00000"/>
                </a:solidFill>
              </a:rPr>
            </a:br>
            <a:r>
              <a:rPr lang="ru-RU" sz="3200" dirty="0"/>
              <a:t/>
            </a:r>
            <a:br>
              <a:rPr lang="ru-RU" sz="3200" dirty="0"/>
            </a:br>
            <a:endParaRPr lang="ru-RU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9" name="Picture 4" descr="Движение механических транспортных средств запрещено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5867400" y="3611563"/>
            <a:ext cx="1081088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1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9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6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6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8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1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5" name="Rectangle 7"/>
          <p:cNvSpPr>
            <a:spLocks noGrp="1" noRot="1" noChangeArrowheads="1"/>
          </p:cNvSpPr>
          <p:nvPr>
            <p:ph type="body" sz="half" idx="4294967295"/>
          </p:nvPr>
        </p:nvSpPr>
        <p:spPr>
          <a:xfrm>
            <a:off x="827088" y="1557338"/>
            <a:ext cx="7993062" cy="2695575"/>
          </a:xfrm>
        </p:spPr>
        <p:txBody>
          <a:bodyPr rtlCol="0">
            <a:noAutofit/>
          </a:bodyPr>
          <a:lstStyle/>
          <a:p>
            <a:pPr indent="-182880" eaLnBrk="1" fontAlgn="auto" hangingPunct="1">
              <a:buClr>
                <a:schemeClr val="accent6">
                  <a:lumMod val="75000"/>
                </a:schemeClr>
              </a:buClr>
              <a:buFont typeface="Wingdings" pitchFamily="2" charset="2"/>
              <a:buNone/>
              <a:defRPr/>
            </a:pP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Эти знаки на фоне  голубого цвета. </a:t>
            </a:r>
          </a:p>
          <a:p>
            <a:pPr indent="-182880" eaLnBrk="1" fontAlgn="auto" hangingPunct="1">
              <a:buClr>
                <a:schemeClr val="accent6">
                  <a:lumMod val="75000"/>
                </a:schemeClr>
              </a:buClr>
              <a:buFont typeface="Wingdings" pitchFamily="2" charset="2"/>
              <a:buNone/>
              <a:defRPr/>
            </a:pP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Они разрешают, предписывают движение</a:t>
            </a:r>
          </a:p>
          <a:p>
            <a:pPr indent="-182880" eaLnBrk="1" fontAlgn="auto" hangingPunct="1">
              <a:buClr>
                <a:schemeClr val="accent6">
                  <a:lumMod val="75000"/>
                </a:schemeClr>
              </a:buClr>
              <a:buFont typeface="Wingdings" pitchFamily="2" charset="2"/>
              <a:buNone/>
              <a:defRPr/>
            </a:pP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указанном направлении, указывают</a:t>
            </a:r>
          </a:p>
          <a:p>
            <a:pPr indent="-182880" eaLnBrk="1" fontAlgn="auto" hangingPunct="1">
              <a:buClr>
                <a:schemeClr val="accent6">
                  <a:lumMod val="75000"/>
                </a:schemeClr>
              </a:buClr>
              <a:buFont typeface="Wingdings" pitchFamily="2" charset="2"/>
              <a:buNone/>
              <a:defRPr/>
            </a:pP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велосипедную дорожку, для пешеходов.</a:t>
            </a:r>
          </a:p>
        </p:txBody>
      </p:sp>
      <p:sp>
        <p:nvSpPr>
          <p:cNvPr id="8195" name="WordArt 4"/>
          <p:cNvSpPr>
            <a:spLocks noChangeArrowheads="1" noChangeShapeType="1" noTextEdit="1"/>
          </p:cNvSpPr>
          <p:nvPr/>
        </p:nvSpPr>
        <p:spPr bwMode="auto">
          <a:xfrm>
            <a:off x="2124075" y="260350"/>
            <a:ext cx="5400675" cy="1296988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Impact"/>
              </a:rPr>
              <a:t>ПРЕДПИСЫВАЮЩИЕ</a:t>
            </a:r>
          </a:p>
        </p:txBody>
      </p:sp>
      <p:pic>
        <p:nvPicPr>
          <p:cNvPr id="8196" name="Picture 14" descr="http://kuruh.ru/znaki/4.4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885113" y="4168775"/>
            <a:ext cx="1033462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Picture 16" descr="http://kuruh.ru/znaki/4.5.gi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68313" y="320675"/>
            <a:ext cx="1154112" cy="1176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Picture 18" descr="http://kuruh.ru/znaki/5.15.1.gif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84213" y="4168775"/>
            <a:ext cx="2351087" cy="1176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9" name="Picture 20" descr="http://kuruh.ru/znaki/5.16.gif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949700" y="4252913"/>
            <a:ext cx="890588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0" name="Picture 22" descr="http://kuruh.ru/znaki/5.19.2.gif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2439988" y="5491163"/>
            <a:ext cx="1189037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1" name="Picture 24" descr="http://kuruh.ru/znaki/6.4.gif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5219700" y="5572125"/>
            <a:ext cx="1012825" cy="1030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2" name="Picture 26" descr="http://kuruh.ru/znaki/6.6.gif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6156325" y="4252913"/>
            <a:ext cx="1165225" cy="114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100"/>
                            </p:stCondLst>
                            <p:childTnLst>
                              <p:par>
                                <p:cTn id="14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1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1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1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100"/>
                            </p:stCondLst>
                            <p:childTnLst>
                              <p:par>
                                <p:cTn id="3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800" decel="100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5"/>
          <p:cNvSpPr>
            <a:spLocks noGrp="1" noRot="1" noChangeArrowheads="1"/>
          </p:cNvSpPr>
          <p:nvPr>
            <p:ph sz="quarter" idx="13"/>
          </p:nvPr>
        </p:nvSpPr>
        <p:spPr>
          <a:xfrm>
            <a:off x="611188" y="1628775"/>
            <a:ext cx="8208962" cy="23050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32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Они размещены на квадратах, которые нарисованы на синем прямоугольнике. Рисунки сделаны чёрной  или красной краской и говорят о значении этого знака.</a:t>
            </a:r>
          </a:p>
          <a:p>
            <a:pPr eaLnBrk="1" hangingPunct="1">
              <a:buFont typeface="Wingdings" pitchFamily="2" charset="2"/>
              <a:buNone/>
            </a:pPr>
            <a:endParaRPr lang="ru-RU" sz="3200" b="1" i="1" smtClean="0">
              <a:solidFill>
                <a:srgbClr val="C00000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ru-RU" sz="1800" smtClean="0"/>
          </a:p>
        </p:txBody>
      </p:sp>
      <p:sp>
        <p:nvSpPr>
          <p:cNvPr id="9219" name="WordArt 7"/>
          <p:cNvSpPr>
            <a:spLocks noChangeArrowheads="1" noChangeShapeType="1" noTextEdit="1"/>
          </p:cNvSpPr>
          <p:nvPr/>
        </p:nvSpPr>
        <p:spPr bwMode="auto">
          <a:xfrm>
            <a:off x="2555875" y="260350"/>
            <a:ext cx="4103688" cy="1152525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Impact"/>
              </a:rPr>
              <a:t>ЗНАКИ СЕРВИСА</a:t>
            </a:r>
          </a:p>
        </p:txBody>
      </p:sp>
      <p:pic>
        <p:nvPicPr>
          <p:cNvPr id="8202" name="Picture 10" descr="sn6_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11188" y="3890963"/>
            <a:ext cx="779462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4" name="Picture 12" descr="sn6_7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433888" y="5270500"/>
            <a:ext cx="777875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8" descr="http://kuruh.ru/znaki/7.3.gif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759075" y="3886200"/>
            <a:ext cx="949325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3" name="Picture 10" descr="http://kuruh.ru/znaki/7.5.gif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511300" y="5186363"/>
            <a:ext cx="942975" cy="140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4" name="Picture 12" descr="http://kuruh.ru/znaki/7.12.gif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5497513" y="3890963"/>
            <a:ext cx="989012" cy="145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5" name="Picture 14" descr="http://kuruh.ru/znaki/7.11.gif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7235825" y="5180013"/>
            <a:ext cx="881063" cy="127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6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1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4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10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1" name="Rectangle 7"/>
          <p:cNvSpPr>
            <a:spLocks noGrp="1" noRot="1" noChangeArrowheads="1"/>
          </p:cNvSpPr>
          <p:nvPr>
            <p:ph type="title"/>
          </p:nvPr>
        </p:nvSpPr>
        <p:spPr>
          <a:xfrm>
            <a:off x="214282" y="214290"/>
            <a:ext cx="8385175" cy="952277"/>
          </a:xfrm>
        </p:spPr>
        <p:txBody>
          <a:bodyPr/>
          <a:lstStyle/>
          <a:p>
            <a:pPr marL="0" indent="0" algn="ctr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Дорожные знаки</a:t>
            </a:r>
          </a:p>
        </p:txBody>
      </p:sp>
      <p:sp>
        <p:nvSpPr>
          <p:cNvPr id="11272" name="Rectangle 8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1042988" y="1125538"/>
            <a:ext cx="6638925" cy="4191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2800" b="1" i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Знаки важные дорожные-</a:t>
            </a:r>
            <a:endParaRPr lang="ru-RU" sz="2800" i="1" dirty="0" smtClean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800" b="1" i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Компас взрослых и ребят.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800" b="1" i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Дети, будьте осторожны!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800" b="1" i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Знайте, что нельзя, что можно,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800" b="1" i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Выполняйте непреложно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800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800" b="1" i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сё, </a:t>
            </a:r>
            <a:r>
              <a:rPr lang="ru-RU" sz="2800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ru-RU" sz="2800" b="1" i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 знаки говорят!</a:t>
            </a:r>
          </a:p>
        </p:txBody>
      </p:sp>
      <p:pic>
        <p:nvPicPr>
          <p:cNvPr id="12292" name="Picture 15" descr="восклицательный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3257550"/>
            <a:ext cx="1858963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Picture 4" descr="88cc89cf8dda41a0-large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804025" y="260350"/>
            <a:ext cx="2138363" cy="322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1000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1000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1000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1000"/>
                                        <p:tgtEl>
                                          <p:spTgt spid="112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0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1000"/>
                                        <p:tgtEl>
                                          <p:spTgt spid="112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Прямоугольник 1"/>
          <p:cNvSpPr>
            <a:spLocks noChangeArrowheads="1"/>
          </p:cNvSpPr>
          <p:nvPr/>
        </p:nvSpPr>
        <p:spPr bwMode="auto">
          <a:xfrm>
            <a:off x="2000250" y="642938"/>
            <a:ext cx="5329238" cy="206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ru-RU" sz="32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Нужно только подрасти, </a:t>
            </a:r>
          </a:p>
          <a:p>
            <a:pPr algn="ctr">
              <a:buFont typeface="Wingdings" pitchFamily="2" charset="2"/>
              <a:buNone/>
            </a:pPr>
            <a:r>
              <a:rPr lang="ru-RU" sz="32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Чтобы все самим пройти,</a:t>
            </a:r>
          </a:p>
          <a:p>
            <a:pPr algn="ctr">
              <a:buFont typeface="Wingdings" pitchFamily="2" charset="2"/>
              <a:buNone/>
            </a:pPr>
            <a:r>
              <a:rPr lang="ru-RU" sz="32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Год за годом, знак за знаком</a:t>
            </a:r>
          </a:p>
          <a:p>
            <a:pPr algn="ctr">
              <a:buFont typeface="Wingdings" pitchFamily="2" charset="2"/>
              <a:buNone/>
            </a:pPr>
            <a:r>
              <a:rPr lang="ru-RU" sz="32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 – счастливого пути!</a:t>
            </a:r>
          </a:p>
        </p:txBody>
      </p:sp>
      <p:pic>
        <p:nvPicPr>
          <p:cNvPr id="15363" name="Picture 5" descr="smiley_with_thumbs_up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331913" y="2852738"/>
            <a:ext cx="6296025" cy="382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</p:bld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535</TotalTime>
  <Words>200</Words>
  <Application>Microsoft Office PowerPoint</Application>
  <PresentationFormat>Экран (4:3)</PresentationFormat>
  <Paragraphs>49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Trebuchet MS</vt:lpstr>
      <vt:lpstr>Georgia</vt:lpstr>
      <vt:lpstr>Calibri</vt:lpstr>
      <vt:lpstr>Times New Roman</vt:lpstr>
      <vt:lpstr>Wingdings</vt:lpstr>
      <vt:lpstr>Воздушный поток</vt:lpstr>
      <vt:lpstr>Слайд 1</vt:lpstr>
      <vt:lpstr>Слайд 2</vt:lpstr>
      <vt:lpstr>Дорожные знаки бывают  </vt:lpstr>
      <vt:lpstr>Слайд 4</vt:lpstr>
      <vt:lpstr>Слайд 5</vt:lpstr>
      <vt:lpstr>Слайд 6</vt:lpstr>
      <vt:lpstr>Слайд 7</vt:lpstr>
      <vt:lpstr>Дорожные знаки</vt:lpstr>
      <vt:lpstr>Слайд 9</vt:lpstr>
    </vt:vector>
  </TitlesOfParts>
  <Company>FIOSochi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Слушатель30</dc:creator>
  <cp:lastModifiedBy>re</cp:lastModifiedBy>
  <cp:revision>72</cp:revision>
  <dcterms:created xsi:type="dcterms:W3CDTF">2004-03-18T06:13:41Z</dcterms:created>
  <dcterms:modified xsi:type="dcterms:W3CDTF">2014-10-18T11:20:29Z</dcterms:modified>
</cp:coreProperties>
</file>