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84" r:id="rId4"/>
    <p:sldId id="282" r:id="rId5"/>
    <p:sldId id="285" r:id="rId6"/>
    <p:sldId id="283" r:id="rId7"/>
    <p:sldId id="286" r:id="rId8"/>
    <p:sldId id="288" r:id="rId9"/>
    <p:sldId id="258" r:id="rId10"/>
    <p:sldId id="259" r:id="rId11"/>
    <p:sldId id="261" r:id="rId12"/>
    <p:sldId id="263" r:id="rId13"/>
    <p:sldId id="260" r:id="rId14"/>
    <p:sldId id="264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0" r:id="rId33"/>
    <p:sldId id="291" r:id="rId34"/>
    <p:sldId id="29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058E306-362B-4978-94F8-FE011F73B08F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BC70258-7DF9-45E9-A917-B47D1041B4D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fertilityivfhouston.com/images/Embryo_zygot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9614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Урок биологии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Онтогенез. Эмбриональное развитие организма.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Яйцеклетка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зарождение жизни\2-127dc8a1f14b314578c0d3d6491bc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48872" cy="53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Решающая встреча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зарождение жизни\3-d39f418ccb79c4a3d0db4adf158c5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Один из 200млн. сперматозоидов прорвался сквозь оболочку яйцеклетки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зарождение жизни\6-328d133e4301325724ba4b0f74cec9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Сперматозоид в разрезе. В головке содержится весь генетический </a:t>
            </a:r>
            <a:r>
              <a:rPr lang="ru-RU" sz="3600" dirty="0"/>
              <a:t>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зарождение жизни\5-12e21a8e9f9d5b6970ac5ae74aa81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1740" y="-135396"/>
            <a:ext cx="5040560" cy="85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Неделю спустя. Зародыш продвигается вниз по фаллопиевой трубе к матке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12776"/>
            <a:ext cx="8604001" cy="523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Ещё через неделю эмбрион прикрепляется к слизистой матки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зарождение жизни\9-00068210f3d0f2db4a5e07166f159e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56" y="26064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22 день жизни и развития  эмбриона. Серое вещество – это будущий головной мозг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:\зарождение жизни\8-90a821ddaecaf68da62ae17e85dd0e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50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28 день после оплодотворения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зарождение жизни\10-3a00ee641eff9bdbaaece20509722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49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недель, длина зародыша 9мм,</a:t>
            </a:r>
            <a:br>
              <a:rPr lang="ru-RU" dirty="0" smtClean="0"/>
            </a:br>
            <a:r>
              <a:rPr lang="ru-RU" dirty="0" smtClean="0"/>
              <a:t> уже угадывается лицо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зарождение жизни\11-c35f8cfd9a12c831c03b948d2d6793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8843"/>
            <a:ext cx="8202488" cy="48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40 дней. Наружные клетки зародыша срослись с рыхлой поверхностью матки и образуют </a:t>
            </a:r>
            <a:r>
              <a:rPr lang="ru-RU" sz="2800" dirty="0"/>
              <a:t>плаценту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зарождение жизни\12-92ed965b6a924e2a37095f8f363e28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2928" cy="48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31832"/>
          </a:xfrm>
        </p:spPr>
        <p:txBody>
          <a:bodyPr>
            <a:normAutofit fontScale="90000"/>
          </a:bodyPr>
          <a:lstStyle/>
          <a:p>
            <a:r>
              <a:rPr lang="ru-RU" dirty="0"/>
              <a:t>Сегодня на уроке: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мы узнаем, как из одной клетки – зиготы образуется все многообразие клеток многоклеточного </a:t>
            </a:r>
            <a:r>
              <a:rPr lang="ru-RU" dirty="0" smtClean="0"/>
              <a:t>организма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изучим </a:t>
            </a:r>
            <a:r>
              <a:rPr lang="ru-RU" dirty="0"/>
              <a:t>основные этапы онтогенеза;</a:t>
            </a:r>
          </a:p>
          <a:p>
            <a:r>
              <a:rPr lang="ru-RU" dirty="0"/>
              <a:t>- увидим этапы эмбрионального развития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- узнаем о факторах, влияющих на эмбриональное развитие  зародыша человека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86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недель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зарождение жизни\13-12418a58307db5c09bdddb623796fe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01100" cy="50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недель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I:\зарождение жизни\14-c1e21286d3f6be87df508bb81e507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3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063880"/>
          </a:xfrm>
        </p:spPr>
        <p:txBody>
          <a:bodyPr>
            <a:noAutofit/>
          </a:bodyPr>
          <a:lstStyle/>
          <a:p>
            <a:r>
              <a:rPr lang="ru-RU" sz="2800" dirty="0" smtClean="0"/>
              <a:t>10 недель. Веки уже полуоткрыты. </a:t>
            </a:r>
            <a:br>
              <a:rPr lang="ru-RU" sz="2800" dirty="0" smtClean="0"/>
            </a:br>
            <a:r>
              <a:rPr lang="ru-RU" sz="2800" dirty="0" smtClean="0"/>
              <a:t>В течение ещё нескольких дней они сформируются полностью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I:\зарождение жизни\15-19e8127f626da748c943690a6651b1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8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недель. Малыш уже изучает окрестности ручками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I:\зарождение жизни\16-e1a03944c2b9e9c075f9ff3b59365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 недель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I:\зарождение жизни\17-639c4efb3227f170429e703e13e7cb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914456" cy="50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Сквозь тончайшую коже видна сеть кровеносных сосудов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I:\зарождение жизни\18-23e0fbcf54b43663b5f3c6941aebdf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648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18 недель. Зародыш способен уже воспринимать звуки из внешнего мира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I:\зарождение жизни\19-5cfdeb573b18c998ee9e040749aa1c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08912" cy="51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 недель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I:\зарождение жизни\20-198f6dc7dfe66fe5ad3c7903e035f1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50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недель. Рост около 20 см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I:\зарождение жизни\20-a3b9306328c5b344c6cb946dd6547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9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24 недели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I:\зарождение жизни\22-540c3e703515e31b1b09426c60a0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Онтогенез </a:t>
            </a:r>
            <a:br>
              <a:rPr lang="ru-RU" dirty="0" smtClean="0"/>
            </a:br>
            <a:r>
              <a:rPr lang="ru-RU" dirty="0" smtClean="0"/>
              <a:t>(индивидуальное развитие )- это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3679621"/>
          </a:xfrm>
        </p:spPr>
        <p:txBody>
          <a:bodyPr/>
          <a:lstStyle/>
          <a:p>
            <a:r>
              <a:rPr lang="ru-RU" dirty="0" smtClean="0"/>
              <a:t>реализация генотипа, заложенного в зиготе, как программы признаков, передаваемых из поколения в поколение;</a:t>
            </a:r>
          </a:p>
          <a:p>
            <a:r>
              <a:rPr lang="ru-RU" dirty="0"/>
              <a:t>весь период жизни с момента слияния половых клеток и образования зиготы до гибели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53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месяцев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I:\зарождение жизни\23-3b11c5f9d06358a746c9c95713873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1872"/>
          </a:xfrm>
        </p:spPr>
        <p:txBody>
          <a:bodyPr>
            <a:noAutofit/>
          </a:bodyPr>
          <a:lstStyle/>
          <a:p>
            <a:r>
              <a:rPr lang="ru-RU" sz="2800" dirty="0" smtClean="0"/>
              <a:t>36 недель. Примерно через месяц малыш появится на свет и познакомится со своими родителями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I:\зарождение жизни\24-9db2e8ea93f7e76f509b407bb255f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1" y="1710665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Факторы,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влияющие на развитие зародыша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76400"/>
            <a:ext cx="8215312" cy="4724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Заполните схему </a:t>
            </a:r>
          </a:p>
        </p:txBody>
      </p:sp>
      <p:pic>
        <p:nvPicPr>
          <p:cNvPr id="31748" name="Picture 26" descr="i?id=7709629&amp;to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134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95288" y="2781300"/>
            <a:ext cx="1706562" cy="79216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23850" y="4292600"/>
            <a:ext cx="1871663" cy="79216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843213" y="2205038"/>
            <a:ext cx="1368425" cy="719137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148263" y="2205038"/>
            <a:ext cx="1439862" cy="719137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875463" y="3213100"/>
            <a:ext cx="1584325" cy="8636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875463" y="4581525"/>
            <a:ext cx="1512887" cy="79216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258888" y="5589588"/>
            <a:ext cx="1490662" cy="79216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492500" y="5589588"/>
            <a:ext cx="1511300" cy="79216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867400" y="5661025"/>
            <a:ext cx="1512888" cy="7207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58" name="Стрелка вправо 15"/>
          <p:cNvSpPr>
            <a:spLocks noChangeArrowheads="1"/>
          </p:cNvSpPr>
          <p:nvPr/>
        </p:nvSpPr>
        <p:spPr bwMode="auto">
          <a:xfrm rot="-7967760">
            <a:off x="3935413" y="3011488"/>
            <a:ext cx="481012" cy="252412"/>
          </a:xfrm>
          <a:prstGeom prst="right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59" name="Стрелка вправо 16"/>
          <p:cNvSpPr>
            <a:spLocks noChangeArrowheads="1"/>
          </p:cNvSpPr>
          <p:nvPr/>
        </p:nvSpPr>
        <p:spPr bwMode="auto">
          <a:xfrm rot="-3140369">
            <a:off x="4844256" y="3005932"/>
            <a:ext cx="517525" cy="201612"/>
          </a:xfrm>
          <a:prstGeom prst="rightArrow">
            <a:avLst>
              <a:gd name="adj1" fmla="val 50000"/>
              <a:gd name="adj2" fmla="val 5009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60" name="Стрелка вправо 17"/>
          <p:cNvSpPr>
            <a:spLocks noChangeArrowheads="1"/>
          </p:cNvSpPr>
          <p:nvPr/>
        </p:nvSpPr>
        <p:spPr bwMode="auto">
          <a:xfrm rot="350010">
            <a:off x="5211763" y="3500438"/>
            <a:ext cx="1584325" cy="215900"/>
          </a:xfrm>
          <a:prstGeom prst="rightArrow">
            <a:avLst>
              <a:gd name="adj1" fmla="val 50000"/>
              <a:gd name="adj2" fmla="val 49669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61" name="Стрелка вправо 18"/>
          <p:cNvSpPr>
            <a:spLocks noChangeArrowheads="1"/>
          </p:cNvSpPr>
          <p:nvPr/>
        </p:nvSpPr>
        <p:spPr bwMode="auto">
          <a:xfrm rot="1098739">
            <a:off x="5159375" y="4487863"/>
            <a:ext cx="1684338" cy="250825"/>
          </a:xfrm>
          <a:prstGeom prst="rightArrow">
            <a:avLst>
              <a:gd name="adj1" fmla="val 50000"/>
              <a:gd name="adj2" fmla="val 49929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62" name="Стрелка вправо 19"/>
          <p:cNvSpPr>
            <a:spLocks noChangeArrowheads="1"/>
          </p:cNvSpPr>
          <p:nvPr/>
        </p:nvSpPr>
        <p:spPr bwMode="auto">
          <a:xfrm rot="1776654">
            <a:off x="5051425" y="5073650"/>
            <a:ext cx="1652588" cy="187325"/>
          </a:xfrm>
          <a:prstGeom prst="rightArrow">
            <a:avLst>
              <a:gd name="adj1" fmla="val 50000"/>
              <a:gd name="adj2" fmla="val 50196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63" name="Стрелка вправо 20"/>
          <p:cNvSpPr>
            <a:spLocks noChangeArrowheads="1"/>
          </p:cNvSpPr>
          <p:nvPr/>
        </p:nvSpPr>
        <p:spPr bwMode="auto">
          <a:xfrm rot="5400000">
            <a:off x="4073525" y="5080000"/>
            <a:ext cx="833438" cy="268288"/>
          </a:xfrm>
          <a:prstGeom prst="right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64" name="Стрелка вправо 21"/>
          <p:cNvSpPr>
            <a:spLocks noChangeArrowheads="1"/>
          </p:cNvSpPr>
          <p:nvPr/>
        </p:nvSpPr>
        <p:spPr bwMode="auto">
          <a:xfrm rot="8471355">
            <a:off x="2671763" y="5059363"/>
            <a:ext cx="1360487" cy="2587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65" name="Стрелка вправо 22"/>
          <p:cNvSpPr>
            <a:spLocks noChangeArrowheads="1"/>
          </p:cNvSpPr>
          <p:nvPr/>
        </p:nvSpPr>
        <p:spPr bwMode="auto">
          <a:xfrm rot="9837896">
            <a:off x="2198688" y="4352925"/>
            <a:ext cx="1689100" cy="228600"/>
          </a:xfrm>
          <a:prstGeom prst="rightArrow">
            <a:avLst>
              <a:gd name="adj1" fmla="val 50000"/>
              <a:gd name="adj2" fmla="val 4980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1766" name="Стрелка вправо 23"/>
          <p:cNvSpPr>
            <a:spLocks noChangeArrowheads="1"/>
          </p:cNvSpPr>
          <p:nvPr/>
        </p:nvSpPr>
        <p:spPr bwMode="auto">
          <a:xfrm rot="-10009842">
            <a:off x="2154238" y="3271838"/>
            <a:ext cx="1671637" cy="242887"/>
          </a:xfrm>
          <a:prstGeom prst="rightArrow">
            <a:avLst>
              <a:gd name="adj1" fmla="val 50000"/>
              <a:gd name="adj2" fmla="val 50056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Факторы,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влияющие на развитие зародыша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76400"/>
            <a:ext cx="8215312" cy="4724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Результат выполнения.</a:t>
            </a:r>
          </a:p>
        </p:txBody>
      </p:sp>
      <p:pic>
        <p:nvPicPr>
          <p:cNvPr id="37892" name="Picture 26" descr="i?id=7709629&amp;to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134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95288" y="2781300"/>
            <a:ext cx="1706562" cy="79216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ru-RU" sz="1800" b="1" i="1" dirty="0">
                <a:latin typeface="Times New Roman" pitchFamily="18" charset="0"/>
              </a:rPr>
              <a:t>Физические</a:t>
            </a:r>
          </a:p>
          <a:p>
            <a:pPr algn="ctr">
              <a:defRPr/>
            </a:pPr>
            <a:r>
              <a:rPr lang="ru-RU" sz="1800" b="1" i="1" dirty="0">
                <a:latin typeface="Times New Roman" pitchFamily="18" charset="0"/>
              </a:rPr>
              <a:t>воздействия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23850" y="4292600"/>
            <a:ext cx="1871663" cy="79216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ru-RU" sz="1600" b="1" i="1" dirty="0">
                <a:latin typeface="Arial" charset="0"/>
              </a:rPr>
              <a:t>Наследственные</a:t>
            </a:r>
          </a:p>
          <a:p>
            <a:pPr algn="ctr">
              <a:defRPr/>
            </a:pPr>
            <a:r>
              <a:rPr lang="ru-RU" sz="1600" b="1" i="1" dirty="0">
                <a:latin typeface="Arial" charset="0"/>
              </a:rPr>
              <a:t> факторы</a:t>
            </a:r>
            <a:r>
              <a:rPr lang="ru-RU" b="1" i="1" dirty="0">
                <a:latin typeface="Arial" charset="0"/>
              </a:rPr>
              <a:t>	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843213" y="2205038"/>
            <a:ext cx="1368425" cy="719137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ru-RU" sz="1400" b="1" i="1" dirty="0">
                <a:latin typeface="Arial" charset="0"/>
              </a:rPr>
              <a:t>Химические </a:t>
            </a:r>
          </a:p>
          <a:p>
            <a:pPr>
              <a:defRPr/>
            </a:pPr>
            <a:r>
              <a:rPr lang="ru-RU" sz="1400" b="1" i="1" dirty="0">
                <a:latin typeface="Arial" charset="0"/>
              </a:rPr>
              <a:t>воздействия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148263" y="2205038"/>
            <a:ext cx="1439862" cy="719137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ru-RU" sz="1800" b="1" i="1" dirty="0">
                <a:latin typeface="Arial" charset="0"/>
              </a:rPr>
              <a:t>Курение</a:t>
            </a: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588125" y="3213100"/>
            <a:ext cx="2160588" cy="8636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ru-RU" sz="1800" b="1" i="1" dirty="0">
                <a:latin typeface="Arial" charset="0"/>
              </a:rPr>
              <a:t>Наркотические</a:t>
            </a:r>
          </a:p>
          <a:p>
            <a:pPr algn="ctr">
              <a:defRPr/>
            </a:pPr>
            <a:r>
              <a:rPr lang="ru-RU" sz="1800" b="1" i="1" dirty="0">
                <a:latin typeface="Arial" charset="0"/>
              </a:rPr>
              <a:t> вещества</a:t>
            </a: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875463" y="4581525"/>
            <a:ext cx="1512887" cy="792163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ru-RU" sz="1800" b="1" i="1" dirty="0">
                <a:latin typeface="Arial" charset="0"/>
              </a:rPr>
              <a:t>Алкоголь</a:t>
            </a: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692275" y="5589588"/>
            <a:ext cx="2447925" cy="8636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ru-RU" sz="1600" b="1" i="1" dirty="0">
                <a:latin typeface="Arial" charset="0"/>
              </a:rPr>
              <a:t>Вирусные и</a:t>
            </a:r>
          </a:p>
          <a:p>
            <a:pPr algn="ctr">
              <a:defRPr/>
            </a:pPr>
            <a:r>
              <a:rPr lang="ru-RU" sz="1600" b="1" i="1" dirty="0">
                <a:latin typeface="Arial" charset="0"/>
              </a:rPr>
              <a:t> бактериальные </a:t>
            </a:r>
          </a:p>
          <a:p>
            <a:pPr algn="ctr">
              <a:defRPr/>
            </a:pPr>
            <a:r>
              <a:rPr lang="ru-RU" sz="1600" b="1" i="1" dirty="0">
                <a:latin typeface="Arial" charset="0"/>
              </a:rPr>
              <a:t>инфекции	</a:t>
            </a:r>
            <a:endParaRPr lang="ru-RU" sz="1600" i="1" dirty="0"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219700" y="5589588"/>
            <a:ext cx="1944688" cy="79216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ru-RU" sz="1800" b="1" i="1" dirty="0">
                <a:latin typeface="Arial" charset="0"/>
              </a:rPr>
              <a:t>Стрессы</a:t>
            </a: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901" name="Стрелка вправо 15"/>
          <p:cNvSpPr>
            <a:spLocks noChangeArrowheads="1"/>
          </p:cNvSpPr>
          <p:nvPr/>
        </p:nvSpPr>
        <p:spPr bwMode="auto">
          <a:xfrm rot="-7967760">
            <a:off x="3915569" y="3051969"/>
            <a:ext cx="481013" cy="206375"/>
          </a:xfrm>
          <a:prstGeom prst="rightArrow">
            <a:avLst>
              <a:gd name="adj1" fmla="val 50000"/>
              <a:gd name="adj2" fmla="val 50252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7902" name="Стрелка вправо 16"/>
          <p:cNvSpPr>
            <a:spLocks noChangeArrowheads="1"/>
          </p:cNvSpPr>
          <p:nvPr/>
        </p:nvSpPr>
        <p:spPr bwMode="auto">
          <a:xfrm rot="-3140369">
            <a:off x="4849019" y="3002756"/>
            <a:ext cx="517525" cy="214313"/>
          </a:xfrm>
          <a:prstGeom prst="rightArrow">
            <a:avLst>
              <a:gd name="adj1" fmla="val 50000"/>
              <a:gd name="adj2" fmla="val 50163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7903" name="Стрелка вправо 17"/>
          <p:cNvSpPr>
            <a:spLocks noChangeArrowheads="1"/>
          </p:cNvSpPr>
          <p:nvPr/>
        </p:nvSpPr>
        <p:spPr bwMode="auto">
          <a:xfrm rot="350010">
            <a:off x="5208588" y="3500438"/>
            <a:ext cx="1584325" cy="269875"/>
          </a:xfrm>
          <a:prstGeom prst="rightArrow">
            <a:avLst>
              <a:gd name="adj1" fmla="val 50000"/>
              <a:gd name="adj2" fmla="val 49764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7904" name="Стрелка вправо 18"/>
          <p:cNvSpPr>
            <a:spLocks noChangeArrowheads="1"/>
          </p:cNvSpPr>
          <p:nvPr/>
        </p:nvSpPr>
        <p:spPr bwMode="auto">
          <a:xfrm rot="1098739">
            <a:off x="5173663" y="4491038"/>
            <a:ext cx="1684337" cy="158750"/>
          </a:xfrm>
          <a:prstGeom prst="rightArrow">
            <a:avLst>
              <a:gd name="adj1" fmla="val 50000"/>
              <a:gd name="adj2" fmla="val 5020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7905" name="Стрелка вправо 19"/>
          <p:cNvSpPr>
            <a:spLocks noChangeArrowheads="1"/>
          </p:cNvSpPr>
          <p:nvPr/>
        </p:nvSpPr>
        <p:spPr bwMode="auto">
          <a:xfrm rot="1776654">
            <a:off x="5110163" y="4970463"/>
            <a:ext cx="1652587" cy="280987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7906" name="Стрелка вправо 21"/>
          <p:cNvSpPr>
            <a:spLocks noChangeArrowheads="1"/>
          </p:cNvSpPr>
          <p:nvPr/>
        </p:nvSpPr>
        <p:spPr bwMode="auto">
          <a:xfrm rot="8471355">
            <a:off x="2698750" y="5106988"/>
            <a:ext cx="1360488" cy="230187"/>
          </a:xfrm>
          <a:prstGeom prst="rightArrow">
            <a:avLst>
              <a:gd name="adj1" fmla="val 50000"/>
              <a:gd name="adj2" fmla="val 5021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7907" name="Стрелка вправо 22"/>
          <p:cNvSpPr>
            <a:spLocks noChangeArrowheads="1"/>
          </p:cNvSpPr>
          <p:nvPr/>
        </p:nvSpPr>
        <p:spPr bwMode="auto">
          <a:xfrm rot="9837896">
            <a:off x="2211388" y="4425950"/>
            <a:ext cx="1649412" cy="169863"/>
          </a:xfrm>
          <a:prstGeom prst="rightArrow">
            <a:avLst>
              <a:gd name="adj1" fmla="val 50000"/>
              <a:gd name="adj2" fmla="val 499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7908" name="Стрелка вправо 23"/>
          <p:cNvSpPr>
            <a:spLocks noChangeArrowheads="1"/>
          </p:cNvSpPr>
          <p:nvPr/>
        </p:nvSpPr>
        <p:spPr bwMode="auto">
          <a:xfrm rot="-10009842">
            <a:off x="2135188" y="3340100"/>
            <a:ext cx="1671637" cy="274638"/>
          </a:xfrm>
          <a:prstGeom prst="rightArrow">
            <a:avLst>
              <a:gd name="adj1" fmla="val 50000"/>
              <a:gd name="adj2" fmla="val 5013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31832"/>
          </a:xfrm>
        </p:spPr>
        <p:txBody>
          <a:bodyPr>
            <a:normAutofit fontScale="90000"/>
          </a:bodyPr>
          <a:lstStyle/>
          <a:p>
            <a:r>
              <a:rPr lang="ru-RU" dirty="0"/>
              <a:t>Сегодня на уроке: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мы </a:t>
            </a:r>
            <a:r>
              <a:rPr lang="ru-RU" dirty="0" smtClean="0"/>
              <a:t>узнали, </a:t>
            </a:r>
            <a:r>
              <a:rPr lang="ru-RU" dirty="0"/>
              <a:t>как из одной клетки – зиготы образуется все многообразие клеток многоклеточного </a:t>
            </a:r>
            <a:r>
              <a:rPr lang="ru-RU" dirty="0" smtClean="0"/>
              <a:t>организма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изучили </a:t>
            </a:r>
            <a:r>
              <a:rPr lang="ru-RU" dirty="0"/>
              <a:t>основные этапы онтогенеза;</a:t>
            </a:r>
          </a:p>
          <a:p>
            <a:r>
              <a:rPr lang="ru-RU" dirty="0"/>
              <a:t>- </a:t>
            </a:r>
            <a:r>
              <a:rPr lang="ru-RU" dirty="0" smtClean="0"/>
              <a:t>увидели </a:t>
            </a:r>
            <a:r>
              <a:rPr lang="ru-RU" dirty="0"/>
              <a:t>этапы эмбрионального развития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- узнали о факторах, влияющих на эмбриональное развитие  зародыша человека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3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сегодня я узнал… </a:t>
            </a:r>
          </a:p>
          <a:p>
            <a:r>
              <a:rPr lang="ru-RU" dirty="0"/>
              <a:t>было интересно…</a:t>
            </a:r>
          </a:p>
          <a:p>
            <a:r>
              <a:rPr lang="ru-RU" dirty="0"/>
              <a:t>было трудно… </a:t>
            </a:r>
          </a:p>
          <a:p>
            <a:r>
              <a:rPr lang="ru-RU" dirty="0"/>
              <a:t>я выполнял задания…</a:t>
            </a:r>
          </a:p>
          <a:p>
            <a:r>
              <a:rPr lang="ru-RU" dirty="0"/>
              <a:t>я понял, что… </a:t>
            </a:r>
          </a:p>
          <a:p>
            <a:r>
              <a:rPr lang="ru-RU" dirty="0"/>
              <a:t>теперь я могу…</a:t>
            </a:r>
          </a:p>
          <a:p>
            <a:r>
              <a:rPr lang="ru-RU" dirty="0"/>
              <a:t>я почувствовал, что… </a:t>
            </a:r>
          </a:p>
          <a:p>
            <a:r>
              <a:rPr lang="ru-RU" dirty="0"/>
              <a:t>я приобрел…</a:t>
            </a:r>
          </a:p>
          <a:p>
            <a:r>
              <a:rPr lang="ru-RU" dirty="0"/>
              <a:t>я научился… </a:t>
            </a:r>
          </a:p>
          <a:p>
            <a:r>
              <a:rPr lang="ru-RU" dirty="0"/>
              <a:t>у меня получилось …</a:t>
            </a:r>
          </a:p>
          <a:p>
            <a:r>
              <a:rPr lang="ru-RU" dirty="0"/>
              <a:t>я смог… </a:t>
            </a:r>
          </a:p>
          <a:p>
            <a:r>
              <a:rPr lang="ru-RU" dirty="0"/>
              <a:t>я попробую…</a:t>
            </a:r>
          </a:p>
          <a:p>
            <a:r>
              <a:rPr lang="ru-RU" dirty="0"/>
              <a:t>меня удивило… </a:t>
            </a:r>
          </a:p>
          <a:p>
            <a:r>
              <a:rPr lang="ru-RU" dirty="0"/>
              <a:t>урок дал мне для жизни…</a:t>
            </a:r>
          </a:p>
          <a:p>
            <a:r>
              <a:rPr lang="ru-RU" dirty="0"/>
              <a:t>мне захотелось…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53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онтогенеза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/>
                <a:ea typeface="Calibri"/>
                <a:cs typeface="Times New Roman"/>
              </a:rPr>
              <a:t>Зигота            </a:t>
            </a:r>
            <a:r>
              <a:rPr lang="ru-RU" sz="5100" dirty="0" smtClean="0"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sz="5100" dirty="0">
                <a:latin typeface="Times New Roman"/>
                <a:ea typeface="Calibri"/>
                <a:cs typeface="Times New Roman"/>
              </a:rPr>
              <a:t>рождение     </a:t>
            </a:r>
            <a:r>
              <a:rPr lang="ru-RU" sz="5100" dirty="0" smtClean="0">
                <a:latin typeface="Times New Roman"/>
                <a:ea typeface="Calibri"/>
                <a:cs typeface="Times New Roman"/>
              </a:rPr>
              <a:t>                             </a:t>
            </a:r>
            <a:r>
              <a:rPr lang="ru-RU" sz="5100" dirty="0">
                <a:latin typeface="Times New Roman"/>
                <a:ea typeface="Calibri"/>
                <a:cs typeface="Times New Roman"/>
              </a:rPr>
              <a:t>смерть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/>
                <a:ea typeface="Calibri"/>
                <a:cs typeface="Times New Roman"/>
              </a:rPr>
              <a:t> 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 smtClean="0">
                <a:latin typeface="Times New Roman"/>
                <a:ea typeface="Calibri"/>
                <a:cs typeface="Times New Roman"/>
              </a:rPr>
              <a:t>.-------------------------------!------------------------------------------.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/>
                <a:ea typeface="Calibri"/>
                <a:cs typeface="Times New Roman"/>
              </a:rPr>
              <a:t> </a:t>
            </a:r>
            <a:endParaRPr lang="ru-RU" sz="3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 smtClean="0">
                <a:latin typeface="Times New Roman"/>
                <a:ea typeface="Calibri"/>
                <a:cs typeface="Times New Roman"/>
              </a:rPr>
              <a:t>Эмбриональный период   		постэмбриональный</a:t>
            </a:r>
            <a:endParaRPr lang="ru-RU" sz="3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92896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2636912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581128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4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онтогенеза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/>
                <a:ea typeface="Calibri"/>
                <a:cs typeface="Times New Roman"/>
              </a:rPr>
              <a:t>Зигота            </a:t>
            </a:r>
            <a:r>
              <a:rPr lang="ru-RU" sz="5100" dirty="0" smtClean="0"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sz="5100" dirty="0">
                <a:latin typeface="Times New Roman"/>
                <a:ea typeface="Calibri"/>
                <a:cs typeface="Times New Roman"/>
              </a:rPr>
              <a:t>рождение     </a:t>
            </a:r>
            <a:r>
              <a:rPr lang="ru-RU" sz="5100" dirty="0" smtClean="0">
                <a:latin typeface="Times New Roman"/>
                <a:ea typeface="Calibri"/>
                <a:cs typeface="Times New Roman"/>
              </a:rPr>
              <a:t>                             </a:t>
            </a:r>
            <a:r>
              <a:rPr lang="ru-RU" sz="5100" dirty="0">
                <a:latin typeface="Times New Roman"/>
                <a:ea typeface="Calibri"/>
                <a:cs typeface="Times New Roman"/>
              </a:rPr>
              <a:t>смерть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/>
                <a:ea typeface="Calibri"/>
                <a:cs typeface="Times New Roman"/>
              </a:rPr>
              <a:t> 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 smtClean="0">
                <a:latin typeface="Times New Roman"/>
                <a:ea typeface="Calibri"/>
                <a:cs typeface="Times New Roman"/>
              </a:rPr>
              <a:t>.-------------------------------!------------------------------------------.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/>
                <a:ea typeface="Calibri"/>
                <a:cs typeface="Times New Roman"/>
              </a:rPr>
              <a:t> </a:t>
            </a:r>
            <a:endParaRPr lang="ru-RU" sz="3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 smtClean="0">
                <a:latin typeface="Times New Roman"/>
                <a:ea typeface="Calibri"/>
                <a:cs typeface="Times New Roman"/>
              </a:rPr>
              <a:t>Эмбриональный период   		постэмбриональный</a:t>
            </a:r>
            <a:endParaRPr lang="ru-RU" sz="3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9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эмбрионального развития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56327"/>
              </p:ext>
            </p:extLst>
          </p:nvPr>
        </p:nvGraphicFramePr>
        <p:xfrm>
          <a:off x="539552" y="980727"/>
          <a:ext cx="8229600" cy="55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5256584"/>
                <a:gridCol w="1316832"/>
              </a:tblGrid>
              <a:tr h="109421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этапа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Схематичный</a:t>
                      </a:r>
                      <a:r>
                        <a:rPr lang="ru-RU" baseline="0" dirty="0" smtClean="0"/>
                        <a:t> рисунок</a:t>
                      </a:r>
                      <a:endParaRPr lang="ru-RU" dirty="0"/>
                    </a:p>
                  </a:txBody>
                  <a:tcPr/>
                </a:tc>
              </a:tr>
              <a:tr h="70449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зиготы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21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бластулы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27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гаструлы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21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Гисто</a:t>
                      </a:r>
                      <a:r>
                        <a:rPr lang="ru-RU" dirty="0" smtClean="0"/>
                        <a:t> – и органогенез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6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эмбрионального развития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42704"/>
              </p:ext>
            </p:extLst>
          </p:nvPr>
        </p:nvGraphicFramePr>
        <p:xfrm>
          <a:off x="539552" y="980727"/>
          <a:ext cx="8229600" cy="55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5256584"/>
                <a:gridCol w="1316832"/>
              </a:tblGrid>
              <a:tr h="109421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этапа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Схематичный</a:t>
                      </a:r>
                      <a:r>
                        <a:rPr lang="ru-RU" baseline="0" dirty="0" smtClean="0"/>
                        <a:t> рисунок</a:t>
                      </a:r>
                      <a:endParaRPr lang="ru-RU" dirty="0"/>
                    </a:p>
                  </a:txBody>
                  <a:tcPr/>
                </a:tc>
              </a:tr>
              <a:tr h="70449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зиготы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Образуется при слиянии половых клеток – яйцеклетки и сперматозоида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421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бластулы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Дробление зиготы. Деление клеток, которое не сопровождается делением. В результате образуется однослойный зародыш - бластула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227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гаструлы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Перемещение части</a:t>
                      </a:r>
                      <a:r>
                        <a:rPr lang="ru-RU" baseline="0" dirty="0" smtClean="0"/>
                        <a:t> клеточного материала бластулы внутрь. Образование двух зародышевых листов – эктодермы, энтодермы. После завершения образуется третий зародышевый лист - мезодерма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421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Гисто</a:t>
                      </a:r>
                      <a:r>
                        <a:rPr lang="ru-RU" dirty="0" smtClean="0"/>
                        <a:t> – и органогенез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 формирования </a:t>
                      </a:r>
                    </a:p>
                    <a:p>
                      <a:r>
                        <a:rPr lang="ru-RU" dirty="0" smtClean="0"/>
                        <a:t>тканей</a:t>
                      </a:r>
                      <a:r>
                        <a:rPr lang="ru-RU" baseline="0" dirty="0" smtClean="0"/>
                        <a:t> и </a:t>
                      </a:r>
                    </a:p>
                    <a:p>
                      <a:r>
                        <a:rPr lang="ru-RU" baseline="0" dirty="0" smtClean="0"/>
                        <a:t>закладка органов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86" descr="Картинка 8 из 60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60848"/>
            <a:ext cx="11521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 descr="i?id=21003699&amp;tov=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2936"/>
            <a:ext cx="17281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3" descr="i?id=152647304&amp;tov=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56" y="3933056"/>
            <a:ext cx="15929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4" descr="0ZXV7CAQ9MYV7CAFO0LSPCABUDUECCA2U6RRDCAJP7SRUCAP0DDI8CAN4TSBFCAVCC7Z9CAE7PM31CAS1Y5RYCATDW5O1CA2HQ6AHCA83GS23CAYHQISSCA3SICI3CA35H1PKCAMD8IQHCAK96KBLCAQZRAY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45224"/>
            <a:ext cx="374441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4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036467"/>
              </p:ext>
            </p:extLst>
          </p:nvPr>
        </p:nvGraphicFramePr>
        <p:xfrm>
          <a:off x="467544" y="548680"/>
          <a:ext cx="8424936" cy="593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252"/>
                <a:gridCol w="5623684"/>
              </a:tblGrid>
              <a:tr h="8353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Зародышевый лист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Органы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591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mic Sans MS"/>
                        </a:rPr>
                        <a:t>эктодерма</a:t>
                      </a:r>
                      <a:endParaRPr lang="ru-RU" sz="2400" dirty="0" smtClean="0">
                        <a:latin typeface="Arial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Tahoma"/>
                        </a:rPr>
                        <a:t>Нервная система, органы чувств, эпителий кожи, эмаль зубов</a:t>
                      </a:r>
                      <a:endParaRPr lang="ru-RU" sz="2400" dirty="0" smtClean="0">
                        <a:latin typeface="Arial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591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mic Sans MS"/>
                        </a:rPr>
                        <a:t>энтодерма</a:t>
                      </a:r>
                      <a:endParaRPr lang="ru-RU" sz="2400" dirty="0" smtClean="0">
                        <a:latin typeface="Arial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Tahoma"/>
                        </a:rPr>
                        <a:t>Мышечная ткань, соединительная ткань, кровеносная система, почки, половые железы</a:t>
                      </a:r>
                      <a:endParaRPr lang="ru-RU" sz="2400" dirty="0"/>
                    </a:p>
                  </a:txBody>
                  <a:tcPr/>
                </a:tc>
              </a:tr>
              <a:tr h="1909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Comic Sans MS"/>
                        </a:rPr>
                        <a:t>мезодерма</a:t>
                      </a:r>
                      <a:endParaRPr lang="ru-RU" sz="2400" dirty="0" smtClean="0">
                        <a:latin typeface="Arial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0066"/>
                          </a:solidFill>
                          <a:latin typeface="Tahoma"/>
                        </a:rPr>
                        <a:t>Эпителий средней кишки, пищеварительные железы - печень и поджелудочная железа, эпителий жабр и легких</a:t>
                      </a:r>
                      <a:endParaRPr lang="ru-RU" sz="2400" dirty="0" smtClean="0">
                        <a:latin typeface="Arial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Сперматозоид в маточной трубе движется к яйцеклетке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12776"/>
            <a:ext cx="8820025" cy="531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328</TotalTime>
  <Words>524</Words>
  <Application>Microsoft Office PowerPoint</Application>
  <PresentationFormat>Экран (4:3)</PresentationFormat>
  <Paragraphs>119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Литейная</vt:lpstr>
      <vt:lpstr>Урок биологии</vt:lpstr>
      <vt:lpstr>Сегодня на уроке:  </vt:lpstr>
      <vt:lpstr>Онтогенез  (индивидуальное развитие )- это </vt:lpstr>
      <vt:lpstr>Схема онтогенеза</vt:lpstr>
      <vt:lpstr>Схема онтогенеза</vt:lpstr>
      <vt:lpstr>Этапы эмбрионального развития</vt:lpstr>
      <vt:lpstr>Этапы эмбрионального развития</vt:lpstr>
      <vt:lpstr>Презентация PowerPoint</vt:lpstr>
      <vt:lpstr>Сперматозоид в маточной трубе движется к яйцеклетке </vt:lpstr>
      <vt:lpstr>Яйцеклетка </vt:lpstr>
      <vt:lpstr>Решающая встреча</vt:lpstr>
      <vt:lpstr>Один из 200млн. сперматозоидов прорвался сквозь оболочку яйцеклетки</vt:lpstr>
      <vt:lpstr>Сперматозоид в разрезе. В головке содержится весь генетический материал</vt:lpstr>
      <vt:lpstr>Неделю спустя. Зародыш продвигается вниз по фаллопиевой трубе к матке</vt:lpstr>
      <vt:lpstr>Ещё через неделю эмбрион прикрепляется к слизистой матки</vt:lpstr>
      <vt:lpstr>22 день жизни и развития  эмбриона. Серое вещество – это будущий головной мозг</vt:lpstr>
      <vt:lpstr> 28 день после оплодотворения</vt:lpstr>
      <vt:lpstr>5 недель, длина зародыша 9мм,  уже угадывается лицо</vt:lpstr>
      <vt:lpstr>40 дней. Наружные клетки зародыша срослись с рыхлой поверхностью матки и образуют плаценту</vt:lpstr>
      <vt:lpstr>7 недель</vt:lpstr>
      <vt:lpstr>8 недель</vt:lpstr>
      <vt:lpstr>10 недель. Веки уже полуоткрыты.  В течение ещё нескольких дней они сформируются полностью</vt:lpstr>
      <vt:lpstr>10 недель. Малыш уже изучает окрестности ручками</vt:lpstr>
      <vt:lpstr>16 недель</vt:lpstr>
      <vt:lpstr>Сквозь тончайшую коже видна сеть кровеносных сосудов</vt:lpstr>
      <vt:lpstr>18 недель. Зародыш способен уже воспринимать звуки из внешнего мира</vt:lpstr>
      <vt:lpstr>19 недель</vt:lpstr>
      <vt:lpstr>20 недель. Рост около 20 см</vt:lpstr>
      <vt:lpstr>24 недели</vt:lpstr>
      <vt:lpstr>6 месяцев</vt:lpstr>
      <vt:lpstr>36 недель. Примерно через месяц малыш появится на свет и познакомится со своими родителями</vt:lpstr>
      <vt:lpstr>Факторы, влияющие на развитие зародыша</vt:lpstr>
      <vt:lpstr>Факторы, влияющие на развитие зародыша</vt:lpstr>
      <vt:lpstr>Сегодня на уроке: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2013-12-22T11:47:57Z</dcterms:created>
  <dcterms:modified xsi:type="dcterms:W3CDTF">2013-12-22T17:16:53Z</dcterms:modified>
</cp:coreProperties>
</file>