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9" r:id="rId3"/>
    <p:sldId id="260" r:id="rId4"/>
    <p:sldId id="277" r:id="rId5"/>
    <p:sldId id="269" r:id="rId6"/>
    <p:sldId id="278" r:id="rId7"/>
    <p:sldId id="272" r:id="rId8"/>
    <p:sldId id="279" r:id="rId9"/>
    <p:sldId id="274" r:id="rId10"/>
    <p:sldId id="275" r:id="rId11"/>
    <p:sldId id="276" r:id="rId12"/>
  </p:sldIdLst>
  <p:sldSz cx="9144000" cy="6858000" type="screen4x3"/>
  <p:notesSz cx="6858000" cy="97107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99"/>
    <a:srgbClr val="CC0000"/>
    <a:srgbClr val="99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C7694-3B9C-4EEE-A99D-D2DE44884EB7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149DC-CF84-4E1B-BDAE-455D71FBF3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4C2F1-9C16-4A3E-97E3-0ECFDD427586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A3888-FB0C-4B1E-8383-EC1F566A2D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72CFF-8630-4B00-8722-CFF27E29031B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8D69A-53EE-48F7-8917-9C4446D7B5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867E4-0724-4D24-938A-8FE9D4F01086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D60B6-12FB-4AE1-8FD2-A3762EBF49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45CD3-7871-4789-B46A-14BAB552135A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ABFF1-9B20-4161-ADA3-D208777C371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467C3-A4C9-4ED0-B12F-3CCAA19E2FA3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3A0D9-9803-40F0-95BD-AF2B035A3E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0797-7410-4BD3-B16C-435F283C737C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A8EF0-119B-41B0-9A5A-401EFB0B5C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674D6-186F-4111-8C0D-8C5104C257A9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875CB-0D40-4E53-ACC9-310E33795C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137FC-7A98-485C-B39F-B54291C80731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3A0E2-DD36-4BC6-98B3-E0CEEAE086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AB8ED-51C0-43DE-BDA5-924EB6C9BABC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BA206-8424-486C-B434-C376B47213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7AC0C-8B8D-43CB-BBA1-D9CDEC841E31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0572B-B448-4517-A59A-F049D9CA67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85C4EF-4EA2-419C-9E2B-4CD174523BF5}" type="datetimeFigureOut">
              <a:rPr lang="ru-RU"/>
              <a:pPr>
                <a:defRPr/>
              </a:pPr>
              <a:t>21.01.2013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C8AD3E-C6B0-4E92-9A78-440BADD576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Y01_fr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571604" y="2285992"/>
            <a:ext cx="3019425" cy="3810000"/>
          </a:xfrm>
        </p:spPr>
      </p:pic>
      <p:pic>
        <p:nvPicPr>
          <p:cNvPr id="10" name="Содержимое 9" descr="tam-chudesa-tam-leshiy-brodit.-Rusalka-na-vetvyah-sidit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3438" y="1643050"/>
            <a:ext cx="4344923" cy="3673196"/>
          </a:xfrm>
        </p:spPr>
      </p:pic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4643438" y="1643050"/>
            <a:ext cx="4071966" cy="2786082"/>
          </a:xfrm>
          <a:prstGeom prst="cloudCallout">
            <a:avLst>
              <a:gd name="adj1" fmla="val -81824"/>
              <a:gd name="adj2" fmla="val 4172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Там чудеса: там леший бродит, русалка на ветвях сидит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25 -0.01942 -0.00208 -0.03885 -0.01041 -0.05573 C -0.01441 -0.07239 -0.02309 -0.0858 -0.03125 -0.09944 C -0.03576 -0.10708 -0.03385 -0.10962 -0.04027 -0.11517 C -0.04218 -0.1191 -0.04357 -0.12373 -0.04618 -0.1272 C -0.04774 -0.12928 -0.0493 -0.1309 -0.05069 -0.13321 C -0.05295 -0.13691 -0.05364 -0.14223 -0.05659 -0.145 C -0.06562 -0.15333 -0.07343 -0.16397 -0.08194 -0.17299 C -0.08958 -0.18108 -0.09461 -0.19172 -0.10434 -0.19473 C -0.11805 -0.20745 -0.10347 -0.19542 -0.14027 -0.20074 C -0.14705 -0.20166 -0.16336 -0.20953 -0.17014 -0.21276 C -0.21736 -0.20999 -0.26458 -0.20791 -0.3118 -0.20467 C -0.3342 -0.20536 -0.35659 -0.20583 -0.37899 -0.20675 C -0.40364 -0.20768 -0.42864 -0.20976 -0.45069 -0.22456 C -0.4559 -0.22803 -0.46284 -0.22942 -0.46718 -0.2345 " pathEditMode="relative" ptsTypes="ffffffffffffffA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-0.00225 -0.01942 -0.00208 -0.03885 -0.01041 -0.05573 C -0.01441 -0.07239 -0.02309 -0.0858 -0.03125 -0.09944 C -0.03576 -0.10708 -0.03385 -0.10962 -0.04027 -0.11517 C -0.04218 -0.1191 -0.04357 -0.12373 -0.04618 -0.1272 C -0.04774 -0.12928 -0.0493 -0.1309 -0.05069 -0.13321 C -0.05295 -0.13691 -0.05364 -0.14223 -0.05659 -0.145 C -0.06562 -0.15333 -0.07343 -0.16397 -0.08194 -0.17299 C -0.08958 -0.18108 -0.09461 -0.19172 -0.10434 -0.19473 C -0.11805 -0.20745 -0.10347 -0.19542 -0.14027 -0.20074 C -0.14705 -0.20166 -0.16336 -0.20953 -0.17014 -0.21276 C -0.21736 -0.20999 -0.26458 -0.20791 -0.3118 -0.20467 C -0.3342 -0.20536 -0.35659 -0.20583 -0.37899 -0.20675 C -0.40364 -0.20768 -0.42864 -0.20976 -0.45069 -0.22456 C -0.4559 -0.22803 -0.46284 -0.22942 -0.46718 -0.2345 " pathEditMode="relative" ptsTypes="ffffffffffffffA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56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24" dur="25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25" dur="25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700"/>
                            </p:stCondLst>
                            <p:childTnLst>
                              <p:par>
                                <p:cTn id="30" presetID="51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385" accel="100000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385" accel="100000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33" dur="615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34" dur="615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35" dur="385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36" dur="615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37" dur="385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700"/>
                            </p:stCondLst>
                            <p:childTnLst>
                              <p:par>
                                <p:cTn id="40" presetID="5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385" accel="100000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385" accel="100000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43" dur="615" decel="100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44" dur="615" decel="100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45" dur="385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46" dur="615" decel="100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47" dur="385">
                                          <p:stCondLst>
                                            <p:cond delay="615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700"/>
                            </p:stCondLst>
                            <p:childTnLst>
                              <p:par>
                                <p:cTn id="5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700"/>
                            </p:stCondLst>
                            <p:childTnLst>
                              <p:par>
                                <p:cTn id="5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5" grpId="1" build="allAtOnce" animBg="1"/>
      <p:bldP spid="5" grpId="2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27058"/>
          </a:xfrm>
        </p:spPr>
        <p:txBody>
          <a:bodyPr/>
          <a:lstStyle/>
          <a:p>
            <a:r>
              <a:rPr lang="ru-RU" sz="4400" b="1" dirty="0" smtClean="0"/>
              <a:t>Проверка.</a:t>
            </a:r>
            <a:endParaRPr lang="ru-RU" sz="4400" dirty="0"/>
          </a:p>
        </p:txBody>
      </p:sp>
      <p:pic>
        <p:nvPicPr>
          <p:cNvPr id="6" name="Содержимое 5" descr="sk-ruslan-1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86192" y="214290"/>
            <a:ext cx="4875644" cy="6500858"/>
          </a:xfrm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214282" y="1214422"/>
            <a:ext cx="4686304" cy="3071834"/>
          </a:xfrm>
        </p:spPr>
        <p:txBody>
          <a:bodyPr/>
          <a:lstStyle/>
          <a:p>
            <a:r>
              <a:rPr lang="ru-RU" sz="2400" b="1" dirty="0" smtClean="0"/>
              <a:t>Вдруг холм, безоблачной луною</a:t>
            </a:r>
            <a:endParaRPr lang="ru-RU" sz="2400" dirty="0" smtClean="0"/>
          </a:p>
          <a:p>
            <a:r>
              <a:rPr lang="ru-RU" sz="2400" b="1" dirty="0" smtClean="0"/>
              <a:t>В тумане бледно озаряясь,</a:t>
            </a:r>
            <a:endParaRPr lang="ru-RU" sz="2400" dirty="0" smtClean="0"/>
          </a:p>
          <a:p>
            <a:r>
              <a:rPr lang="ru-RU" sz="2400" b="1" dirty="0" smtClean="0"/>
              <a:t>Яснеет; смотрит храбрый князь -</a:t>
            </a:r>
            <a:endParaRPr lang="ru-RU" sz="2400" dirty="0" smtClean="0"/>
          </a:p>
          <a:p>
            <a:r>
              <a:rPr lang="ru-RU" sz="2400" b="1" dirty="0" smtClean="0"/>
              <a:t>И чудо видит пред собою.</a:t>
            </a:r>
            <a:endParaRPr lang="ru-RU" sz="2400" dirty="0" smtClean="0"/>
          </a:p>
          <a:p>
            <a:r>
              <a:rPr lang="ru-RU" sz="2400" b="1" dirty="0" smtClean="0"/>
              <a:t>Найду ли краски и слова?</a:t>
            </a:r>
            <a:endParaRPr lang="ru-RU" sz="2400" dirty="0" smtClean="0"/>
          </a:p>
          <a:p>
            <a:r>
              <a:rPr lang="ru-RU" sz="2400" b="1" dirty="0" smtClean="0"/>
              <a:t>Пред ним живая голова.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49" presetClass="exit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9" name="Подзаголовок 2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9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5"/>
          <p:cNvSpPr txBox="1">
            <a:spLocks noChangeArrowheads="1"/>
          </p:cNvSpPr>
          <p:nvPr/>
        </p:nvSpPr>
        <p:spPr bwMode="auto">
          <a:xfrm>
            <a:off x="2285984" y="2143116"/>
            <a:ext cx="5500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3200" b="1" i="1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14290"/>
            <a:ext cx="8026236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Урок русского языка в 5-м классе по теме: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00232" y="1142984"/>
            <a:ext cx="62151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Строение текста. Абзац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000232" y="1714488"/>
            <a:ext cx="6286544" cy="4929222"/>
          </a:xfrm>
        </p:spPr>
        <p:txBody>
          <a:bodyPr/>
          <a:lstStyle/>
          <a:p>
            <a:pPr algn="l"/>
            <a:r>
              <a:rPr lang="ru-RU" sz="2400" b="1" dirty="0" smtClean="0"/>
              <a:t>Цели урока:</a:t>
            </a:r>
            <a:br>
              <a:rPr lang="ru-RU" sz="2400" b="1" dirty="0" smtClean="0"/>
            </a:br>
            <a:r>
              <a:rPr lang="ru-RU" sz="2400" b="1" dirty="0" smtClean="0"/>
              <a:t>1) Воспитание любви к родной земле через поэзию А.С.Пушкина;</a:t>
            </a:r>
            <a:br>
              <a:rPr lang="ru-RU" sz="2400" b="1" dirty="0" smtClean="0"/>
            </a:br>
            <a:r>
              <a:rPr lang="ru-RU" sz="2400" b="1" dirty="0" smtClean="0"/>
              <a:t>2) обобщение и углубление знаний учащихся о строении текста и абзаца, роли абзаца в тексте, логике выделения абзацев; повторение изобразительных средств поэтической речи: эпитет, сравнение, олицетворение, метафора.</a:t>
            </a:r>
            <a:br>
              <a:rPr lang="ru-RU" sz="2400" b="1" dirty="0" smtClean="0"/>
            </a:br>
            <a:r>
              <a:rPr lang="ru-RU" sz="2400" b="1" dirty="0" smtClean="0"/>
              <a:t>3) совершенствование умений речеведческого анализа текста, выделения в тексте абзацев, определение их микротем; развитие монологической речи учащихся.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0721" grpId="0"/>
      <p:bldP spid="30721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428860" y="214290"/>
            <a:ext cx="5357850" cy="107157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Что такое текст?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714480" y="2071678"/>
            <a:ext cx="7072362" cy="3286148"/>
          </a:xfrm>
        </p:spPr>
        <p:txBody>
          <a:bodyPr/>
          <a:lstStyle/>
          <a:p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Текст – это два или несколько предложений, связанных по смыслу и грамматически.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9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5"/>
          <p:cNvSpPr txBox="1">
            <a:spLocks noChangeArrowheads="1"/>
          </p:cNvSpPr>
          <p:nvPr/>
        </p:nvSpPr>
        <p:spPr bwMode="auto">
          <a:xfrm>
            <a:off x="2357422" y="1357298"/>
            <a:ext cx="5500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3200" b="1" i="1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142852"/>
            <a:ext cx="7519367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такое тема текста ?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000232" y="1643050"/>
            <a:ext cx="6286544" cy="4929222"/>
          </a:xfrm>
        </p:spPr>
        <p:txBody>
          <a:bodyPr/>
          <a:lstStyle/>
          <a:p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Тема текста – это то, </a:t>
            </a:r>
            <a:b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 чём в тексте идёт речь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80"/>
                            </p:stCondLst>
                            <p:childTnLst>
                              <p:par>
                                <p:cTn id="23" presetID="27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857224" y="500042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Как вы понимаете</a:t>
            </a:r>
            <a:b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выражение </a:t>
            </a:r>
            <a:b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«основная мысль текста»? 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9" name="Подзаголовок 28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/>
          <a:lstStyle/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основная мысль текста – это то, ради чего написан текст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9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5"/>
          <p:cNvSpPr txBox="1">
            <a:spLocks noChangeArrowheads="1"/>
          </p:cNvSpPr>
          <p:nvPr/>
        </p:nvSpPr>
        <p:spPr bwMode="auto">
          <a:xfrm>
            <a:off x="2357422" y="1357298"/>
            <a:ext cx="5500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3200" b="1" i="1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0"/>
            <a:ext cx="7858181" cy="120032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Прочитайте предложения, </a:t>
            </a:r>
          </a:p>
          <a:p>
            <a:pPr algn="ctr">
              <a:defRPr/>
            </a:pP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определите, являются ли они текстом. </a:t>
            </a:r>
          </a:p>
          <a:p>
            <a:pPr algn="ctr">
              <a:defRPr/>
            </a:pP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Если это текст, определите основную мысль.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000232" y="1214422"/>
            <a:ext cx="6429420" cy="5429288"/>
          </a:xfrm>
        </p:spPr>
        <p:txBody>
          <a:bodyPr/>
          <a:lstStyle/>
          <a:p>
            <a:pPr algn="l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А.С.Пушкин написал не только сказки, но и сказочную поэму. Поэма – большое стихотворное произведение с историко- героическим, мифологическим или сказочным сюжетом, обычно состоящее из нескольких частей. Так, в поэме «Руслан и Людмила», с которой вы познакомились, шесть частей - шесть песен.</a:t>
            </a: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2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785786" y="928670"/>
            <a:ext cx="7772400" cy="1470025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Ученье в счастье украшает, а в несчастье утешает.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9" name="Подзаголовок 28"/>
          <p:cNvSpPr>
            <a:spLocks noGrp="1"/>
          </p:cNvSpPr>
          <p:nvPr>
            <p:ph type="subTitle" idx="1"/>
          </p:nvPr>
        </p:nvSpPr>
        <p:spPr>
          <a:xfrm>
            <a:off x="1857356" y="2786058"/>
            <a:ext cx="6400800" cy="271464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Не на пользу книги читать, если вершки глотать.</a:t>
            </a:r>
          </a:p>
          <a:p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9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5"/>
          <p:cNvSpPr txBox="1">
            <a:spLocks noChangeArrowheads="1"/>
          </p:cNvSpPr>
          <p:nvPr/>
        </p:nvSpPr>
        <p:spPr bwMode="auto">
          <a:xfrm>
            <a:off x="2357422" y="1357298"/>
            <a:ext cx="5500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3200" b="1" i="1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1) Абзац – это отступ в начале строки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000232" y="1643051"/>
            <a:ext cx="6357982" cy="3571900"/>
          </a:xfrm>
        </p:spPr>
        <p:txBody>
          <a:bodyPr/>
          <a:lstStyle/>
          <a:p>
            <a:pPr algn="l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2)	Абзац – это 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</a:b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	часть текста 	между двумя 	отступами 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88889E-6 -3.22849E-6 C -0.03941 0.00787 -0.07969 0.01064 -0.11945 0.01596 C -0.12587 0.01689 -0.1323 0.01735 -0.13872 0.01804 C -0.15209 0.01943 -0.179 0.02197 -0.179 0.02197 C -0.19584 0.02614 -0.21302 0.03146 -0.22986 0.03377 C -0.24809 0.03886 -0.2665 0.0421 -0.28507 0.04371 C -0.29254 0.04626 -0.30018 0.04672 -0.30747 0.04973 C -0.31632 0.05736 -0.32726 0.05528 -0.33733 0.05967 C -0.3474 0.06407 -0.35608 0.06938 -0.36563 0.07563 C -0.3698 0.0828 -0.37309 0.08557 -0.37761 0.09159 C -0.37934 0.0939 -0.38073 0.09667 -0.38212 0.09945 C -0.38316 0.1013 -0.38386 0.10384 -0.38507 0.10546 C -0.39601 0.12026 -0.38646 0.10199 -0.39549 0.11934 C -0.40191 0.1316 -0.40382 0.14547 -0.41042 0.15704 C -0.41198 0.1649 -0.41285 0.17022 -0.41632 0.17692 C -0.4198 0.19496 -0.41459 0.17369 -0.42535 0.19496 C -0.42657 0.19728 -0.42605 0.20028 -0.42691 0.20283 C -0.429 0.20838 -0.43212 0.21323 -0.43438 0.21878 C -0.43611 0.22827 -0.43768 0.2396 -0.44028 0.24862 C -0.44098 0.25093 -0.44254 0.25255 -0.44323 0.25463 C -0.4474 0.26689 -0.44844 0.27336 -0.4507 0.28631 C -0.45226 0.29556 -0.45521 0.3143 -0.45521 0.3143 C -0.45677 0.37049 -0.47587 0.48058 -0.4507 0.51296 C -0.44445 0.534 -0.43004 0.5569 -0.41789 0.57262 C -0.41198 0.58049 -0.40695 0.58997 -0.40139 0.59852 C -0.39445 0.60916 -0.37743 0.62558 -0.36719 0.63044 C -0.3625 0.63645 -0.35851 0.639 -0.35226 0.64223 C -0.34549 0.65518 -0.33473 0.6605 -0.32379 0.6642 C -0.31268 0.67415 -0.30348 0.68756 -0.29254 0.69797 C -0.28212 0.70791 -0.26927 0.71508 -0.25816 0.72387 C -0.25452 0.73104 -0.25139 0.73081 -0.24618 0.73567 C -0.23351 0.74769 -0.2198 0.75139 -0.20452 0.7537 C -0.1948 0.75995 -0.17257 0.76804 -0.16111 0.76943 C -0.14514 0.77128 -0.11337 0.77359 -0.11337 0.77359 C -0.09566 0.77799 -0.07934 0.79117 -0.06111 0.79325 C -0.04375 0.79533 -0.00886 0.79741 -0.00886 0.79741 C 0.00659 0.80227 -0.01268 0.79672 0.021 0.80135 C 0.03003 0.80273 0.03906 0.81013 0.04774 0.81314 C 0.0625 0.81823 0.05573 0.81638 0.06875 0.81915 C 0.08038 0.82517 0.09079 0.8291 0.10295 0.83303 C 0.11198 0.83604 0.12986 0.84297 0.12986 0.84297 C 0.18507 0.84228 0.24027 0.84297 0.29548 0.84112 C 0.29843 0.84112 0.30625 0.83303 0.30902 0.83118 C 0.3184 0.82494 0.3276 0.81846 0.33732 0.81314 C 0.34774 0.79973 0.3342 0.81545 0.35225 0.8032 C 0.36441 0.7951 0.37569 0.77822 0.38368 0.76365 C 0.38611 0.75301 0.39253 0.73543 0.39861 0.7278 C 0.39913 0.72503 0.39913 0.72225 0.4 0.71971 C 0.40069 0.71763 0.40225 0.71601 0.40295 0.71393 C 0.40868 0.69381 0.40034 0.71231 0.40746 0.69797 C 0.4085 0.69196 0.40972 0.68594 0.41041 0.67993 C 0.41163 0.66952 0.41354 0.64825 0.41354 0.64825 C 0.41475 0.61217 0.421 0.56846 0.41041 0.53493 C 0.40816 0.51827 0.40677 0.52036 0.4 0.50717 C 0.39652 0.48705 0.40139 0.5081 0.39548 0.49515 C 0.39461 0.4933 0.39461 0.49122 0.39409 0.48913 C 0.39323 0.4859 0.39253 0.4822 0.39114 0.47919 C 0.38142 0.45861 0.39132 0.48867 0.38368 0.46531 C 0.37951 0.45283 0.37552 0.43109 0.36718 0.42346 C 0.36198 0.41328 0.35642 0.41143 0.34774 0.40565 C 0.34461 0.40357 0.34184 0.40033 0.33889 0.39778 C 0.33229 0.392 0.32083 0.392 0.31354 0.38969 C 0.29878 0.38506 0.28385 0.38067 0.26875 0.3779 C 0.25225 0.37859 0.23576 0.3779 0.21944 0.37975 C 0.21684 0.37998 0.21458 0.38298 0.2118 0.38391 C 0.19878 0.38923 0.18507 0.39362 0.1717 0.39778 C 0.16597 0.39963 0.16093 0.40357 0.1552 0.40565 C 0.14739 0.41282 0.1526 0.40889 0.13889 0.41351 C 0.1368 0.4142 0.13281 0.41559 0.13281 0.41559 C 0.12031 0.42692 0.09757 0.42415 0.0835 0.42554 C 0.06527 0.42484 0.04687 0.42531 0.02847 0.42346 C 0.02465 0.42299 0.02257 0.41652 0.01944 0.41351 C 0.01649 0.41074 0.01041 0.40565 0.01041 0.40565 C 0.00659 0.39825 0.00156 0.39385 -0.00296 0.38784 C -0.00591 0.37651 -0.00348 0.38345 -0.01337 0.3698 L -0.01337 0.3698 C -0.01789 0.35824 -0.0198 0.34506 -0.02691 0.33604 C -0.02917 0.31962 -0.03195 0.29603 -0.03872 0.28238 C -0.03872 0.27938 -0.04549 0.213 -0.03125 0.19496 C -0.02969 0.1797 -0.02934 0.17022 -0.01945 0.1612 C -0.01233 0.14709 -0.00486 0.13275 0.00607 0.12327 C 0.01059 0.11494 0.01562 0.10662 0.021 0.09945 C 0.0243 0.08557 0.01996 0.10153 0.02534 0.08765 C 0.02916 0.07771 0.0309 0.06707 0.03593 0.05782 C 0.03732 0.04996 0.03802 0.0451 0.03281 0.03978 C 0.03003 0.03701 0.02395 0.03192 0.02395 0.03192 C 0.02204 0.02845 0.01961 0.02568 0.01788 0.02197 C 0.01701 0.02012 0.01736 0.01781 0.01649 0.01596 C 0.01354 0.01018 0.00885 0.0037 0.00451 -3.22849E-6 C 0.00503 0.00278 0.00607 0.0081 0.00607 0.0081 " pathEditMode="relative" ptsTypes="ffffffffffffffffffffffffffffffffffffffffffffffffffffffffffffffffffffffffffFffffffffffffff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4286279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9" name="Подзаголовок 28"/>
          <p:cNvSpPr>
            <a:spLocks noGrp="1"/>
          </p:cNvSpPr>
          <p:nvPr>
            <p:ph type="subTitle" idx="1"/>
          </p:nvPr>
        </p:nvSpPr>
        <p:spPr>
          <a:xfrm>
            <a:off x="1571604" y="5572140"/>
            <a:ext cx="6400800" cy="285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57166"/>
            <a:ext cx="9144000" cy="332398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Уж 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побл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?.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днел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?.кат  румяный</a:t>
            </a:r>
            <a:b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Над  усыплённою 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?.млёй</a:t>
            </a:r>
            <a:b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Дымят ?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ся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синие  туманы, </a:t>
            </a:r>
            <a:b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всход?т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мес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?.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  <a:r>
              <a:rPr lang="ru-RU" sz="4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</a:t>
            </a: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.?л.?той;</a:t>
            </a:r>
            <a:b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Померкла степь.</a:t>
            </a:r>
            <a:endParaRPr lang="ru-RU" sz="4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218</Words>
  <Application>Microsoft Office PowerPoint</Application>
  <PresentationFormat>Экран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Цели урока: 1) Воспитание любви к родной земле через поэзию А.С.Пушкина; 2) обобщение и углубление знаний учащихся о строении текста и абзаца, роли абзаца в тексте, логике выделения абзацев; повторение изобразительных средств поэтической речи: эпитет, сравнение, олицетворение, метафора. 3) совершенствование умений речеведческого анализа текста, выделения в тексте абзацев, определение их микротем; развитие монологической речи учащихся. </vt:lpstr>
      <vt:lpstr>Что такое текст?</vt:lpstr>
      <vt:lpstr>Тема текста – это то,  о чём в тексте идёт речь</vt:lpstr>
      <vt:lpstr>Как вы понимаете  выражение  «основная мысль текста»? </vt:lpstr>
      <vt:lpstr>А.С.Пушкин написал не только сказки, но и сказочную поэму. Поэма – большое стихотворное произведение с историко- героическим, мифологическим или сказочным сюжетом, обычно состоящее из нескольких частей. Так, в поэме «Руслан и Людмила», с которой вы познакомились, шесть частей - шесть песен. </vt:lpstr>
      <vt:lpstr>Ученье в счастье украшает, а в несчастье утешает.</vt:lpstr>
      <vt:lpstr>2) Абзац – это   часть текста  между двумя  отступами </vt:lpstr>
      <vt:lpstr> </vt:lpstr>
      <vt:lpstr>Проверка.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Танк</cp:lastModifiedBy>
  <cp:revision>102</cp:revision>
  <dcterms:modified xsi:type="dcterms:W3CDTF">2013-01-21T10:03:00Z</dcterms:modified>
</cp:coreProperties>
</file>