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8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76" r:id="rId14"/>
    <p:sldId id="267" r:id="rId15"/>
    <p:sldId id="269" r:id="rId16"/>
    <p:sldId id="270" r:id="rId17"/>
    <p:sldId id="271" r:id="rId18"/>
    <p:sldId id="272" r:id="rId19"/>
    <p:sldId id="273" r:id="rId20"/>
    <p:sldId id="274" r:id="rId21"/>
    <p:sldId id="275" r:id="rId2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183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DA9ACA-E72A-473E-99BF-5C73B3329017}" type="datetimeFigureOut">
              <a:rPr lang="ru-RU" smtClean="0"/>
              <a:t>30.01.2014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B280D8-28B1-49E6-B570-42560BB12522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DA9ACA-E72A-473E-99BF-5C73B3329017}" type="datetimeFigureOut">
              <a:rPr lang="ru-RU" smtClean="0"/>
              <a:t>30.01.2014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B280D8-28B1-49E6-B570-42560BB1252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DA9ACA-E72A-473E-99BF-5C73B3329017}" type="datetimeFigureOut">
              <a:rPr lang="ru-RU" smtClean="0"/>
              <a:t>30.01.2014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B280D8-28B1-49E6-B570-42560BB1252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DA9ACA-E72A-473E-99BF-5C73B3329017}" type="datetimeFigureOut">
              <a:rPr lang="ru-RU" smtClean="0"/>
              <a:t>30.01.2014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B280D8-28B1-49E6-B570-42560BB12522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DA9ACA-E72A-473E-99BF-5C73B3329017}" type="datetimeFigureOut">
              <a:rPr lang="ru-RU" smtClean="0"/>
              <a:t>30.01.2014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B280D8-28B1-49E6-B570-42560BB1252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DA9ACA-E72A-473E-99BF-5C73B3329017}" type="datetimeFigureOut">
              <a:rPr lang="ru-RU" smtClean="0"/>
              <a:t>30.01.2014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B280D8-28B1-49E6-B570-42560BB12522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DA9ACA-E72A-473E-99BF-5C73B3329017}" type="datetimeFigureOut">
              <a:rPr lang="ru-RU" smtClean="0"/>
              <a:t>30.01.2014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B280D8-28B1-49E6-B570-42560BB12522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DA9ACA-E72A-473E-99BF-5C73B3329017}" type="datetimeFigureOut">
              <a:rPr lang="ru-RU" smtClean="0"/>
              <a:t>30.01.2014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B280D8-28B1-49E6-B570-42560BB1252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DA9ACA-E72A-473E-99BF-5C73B3329017}" type="datetimeFigureOut">
              <a:rPr lang="ru-RU" smtClean="0"/>
              <a:t>30.01.2014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B280D8-28B1-49E6-B570-42560BB1252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DA9ACA-E72A-473E-99BF-5C73B3329017}" type="datetimeFigureOut">
              <a:rPr lang="ru-RU" smtClean="0"/>
              <a:t>30.01.2014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B280D8-28B1-49E6-B570-42560BB1252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DA9ACA-E72A-473E-99BF-5C73B3329017}" type="datetimeFigureOut">
              <a:rPr lang="ru-RU" smtClean="0"/>
              <a:t>30.01.2014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B280D8-28B1-49E6-B570-42560BB12522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4FDA9ACA-E72A-473E-99BF-5C73B3329017}" type="datetimeFigureOut">
              <a:rPr lang="ru-RU" smtClean="0"/>
              <a:t>30.01.2014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93B280D8-28B1-49E6-B570-42560BB12522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9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79512" y="260649"/>
            <a:ext cx="8712967" cy="648072"/>
          </a:xfrm>
        </p:spPr>
        <p:txBody>
          <a:bodyPr>
            <a:normAutofit lnSpcReduction="10000"/>
          </a:bodyPr>
          <a:lstStyle/>
          <a:p>
            <a:pPr algn="ctr"/>
            <a:r>
              <a:rPr lang="ru-RU" sz="3600" b="1" dirty="0" smtClean="0"/>
              <a:t>101-794-236</a:t>
            </a:r>
            <a:r>
              <a:rPr lang="ru-RU" sz="3600" b="1" dirty="0"/>
              <a:t> </a:t>
            </a:r>
            <a:endParaRPr lang="ru-RU" sz="3600" dirty="0"/>
          </a:p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79512" y="1340768"/>
            <a:ext cx="8784976" cy="4680520"/>
          </a:xfrm>
        </p:spPr>
        <p:txBody>
          <a:bodyPr/>
          <a:lstStyle/>
          <a:p>
            <a:pPr marL="182880" indent="0" algn="ctr">
              <a:buNone/>
            </a:pPr>
            <a:r>
              <a:rPr lang="ru-RU">
                <a:effectLst/>
              </a:rPr>
              <a:t/>
            </a:r>
            <a:br>
              <a:rPr lang="ru-RU">
                <a:effectLst/>
              </a:rPr>
            </a:br>
            <a:r>
              <a:rPr lang="ru-RU" smtClean="0">
                <a:solidFill>
                  <a:schemeClr val="accent6">
                    <a:lumMod val="75000"/>
                  </a:schemeClr>
                </a:solidFill>
                <a:effectLst/>
                <a:latin typeface="Arial Black" pitchFamily="34" charset="0"/>
              </a:rPr>
              <a:t>П</a:t>
            </a:r>
            <a:r>
              <a:rPr lang="ru-RU" smtClean="0">
                <a:solidFill>
                  <a:schemeClr val="accent6">
                    <a:lumMod val="75000"/>
                  </a:schemeClr>
                </a:solidFill>
                <a:effectLst/>
                <a:latin typeface="Arial Black" pitchFamily="34" charset="0"/>
              </a:rPr>
              <a:t>резентация: </a:t>
            </a:r>
            <a:br>
              <a:rPr lang="ru-RU" smtClean="0">
                <a:solidFill>
                  <a:schemeClr val="accent6">
                    <a:lumMod val="75000"/>
                  </a:schemeClr>
                </a:solidFill>
                <a:effectLst/>
                <a:latin typeface="Arial Black" pitchFamily="34" charset="0"/>
              </a:rPr>
            </a:br>
            <a:r>
              <a:rPr lang="ru-RU" smtClean="0">
                <a:solidFill>
                  <a:schemeClr val="accent6">
                    <a:lumMod val="75000"/>
                  </a:schemeClr>
                </a:solidFill>
                <a:effectLst/>
                <a:latin typeface="Arial Black" pitchFamily="34" charset="0"/>
              </a:rPr>
              <a:t>« </a:t>
            </a:r>
            <a:r>
              <a:rPr lang="ru-RU" dirty="0" smtClean="0">
                <a:solidFill>
                  <a:schemeClr val="accent6">
                    <a:lumMod val="75000"/>
                  </a:schemeClr>
                </a:solidFill>
                <a:effectLst/>
                <a:latin typeface="Arial Black" pitchFamily="34" charset="0"/>
              </a:rPr>
              <a:t>Оформление кабинета математики»</a:t>
            </a:r>
            <a:r>
              <a:rPr lang="ru-RU" dirty="0">
                <a:effectLst/>
              </a:rPr>
              <a:t/>
            </a:r>
            <a:br>
              <a:rPr lang="ru-RU" dirty="0">
                <a:effectLst/>
              </a:rPr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918992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260648"/>
            <a:ext cx="8712968" cy="1143000"/>
          </a:xfrm>
        </p:spPr>
        <p:txBody>
          <a:bodyPr/>
          <a:lstStyle/>
          <a:p>
            <a:pPr marL="0" indent="0" algn="l">
              <a:buNone/>
            </a:pPr>
            <a:r>
              <a:rPr lang="ru-RU" sz="2800" dirty="0" smtClean="0">
                <a:solidFill>
                  <a:schemeClr val="accent1">
                    <a:lumMod val="75000"/>
                  </a:schemeClr>
                </a:solidFill>
                <a:latin typeface="Arial Black" pitchFamily="34" charset="0"/>
              </a:rPr>
              <a:t>В нижних отсеках шкафов хранятся журналы и газеты «Математика», стереометрические ящики, шаблоны графиков и многое другое…</a:t>
            </a:r>
            <a:endParaRPr lang="ru-RU" sz="2800" dirty="0">
              <a:solidFill>
                <a:schemeClr val="accent1">
                  <a:lumMod val="75000"/>
                </a:schemeClr>
              </a:solidFill>
              <a:latin typeface="Arial Black" pitchFamily="34" charset="0"/>
            </a:endParaRPr>
          </a:p>
        </p:txBody>
      </p:sp>
      <p:pic>
        <p:nvPicPr>
          <p:cNvPr id="5122" name="Picture 2" descr="C:\Users\Ирина Анатольевна\Desktop\кабинет-М\DSCN3751.JP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636912"/>
            <a:ext cx="4032448" cy="40324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C:\Users\Ирина Анатольевна\Desktop\кабинет-М\DSCN3748.JPG"/>
          <p:cNvPicPr>
            <a:picLocks noGrp="1" noChangeAspect="1" noChangeArrowheads="1"/>
          </p:cNvPicPr>
          <p:nvPr>
            <p:ph sz="quarter" idx="1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3438" y="2636912"/>
            <a:ext cx="4249042" cy="40324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628174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188640"/>
            <a:ext cx="8784976" cy="1143000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Творческие работы учащихся</a:t>
            </a:r>
            <a:endParaRPr lang="ru-RU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6146" name="Picture 2" descr="C:\Users\Ирина Анатольевна\Desktop\кабинет-М\DSCN3745.JP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1988840"/>
            <a:ext cx="3888432" cy="40940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 descr="C:\Users\Ирина Анатольевна\Desktop\кабинет-М\DSCN3749.JPG"/>
          <p:cNvPicPr>
            <a:picLocks noGrp="1" noChangeAspect="1" noChangeArrowheads="1"/>
          </p:cNvPicPr>
          <p:nvPr>
            <p:ph sz="quarter" idx="1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988840"/>
            <a:ext cx="4104456" cy="40952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575042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51920" y="260648"/>
            <a:ext cx="5112568" cy="2880320"/>
          </a:xfrm>
        </p:spPr>
        <p:txBody>
          <a:bodyPr/>
          <a:lstStyle/>
          <a:p>
            <a:pPr marL="0" indent="0" algn="l">
              <a:buNone/>
            </a:pPr>
            <a:r>
              <a:rPr lang="ru-RU" sz="2800" dirty="0" smtClean="0">
                <a:solidFill>
                  <a:schemeClr val="accent6">
                    <a:lumMod val="50000"/>
                  </a:schemeClr>
                </a:solidFill>
                <a:latin typeface="Arial Black" pitchFamily="34" charset="0"/>
              </a:rPr>
              <a:t>В </a:t>
            </a:r>
            <a:r>
              <a:rPr lang="ru-RU" sz="2800" dirty="0">
                <a:solidFill>
                  <a:schemeClr val="accent6">
                    <a:lumMod val="50000"/>
                  </a:schemeClr>
                </a:solidFill>
                <a:latin typeface="Arial Black" pitchFamily="34" charset="0"/>
              </a:rPr>
              <a:t>кабинете математики систематизирован дидактический материал по темам, по классам, по </a:t>
            </a:r>
            <a:r>
              <a:rPr lang="ru-RU" sz="2800" dirty="0" smtClean="0">
                <a:solidFill>
                  <a:schemeClr val="accent6">
                    <a:lumMod val="50000"/>
                  </a:schemeClr>
                </a:solidFill>
                <a:latin typeface="Arial Black" pitchFamily="34" charset="0"/>
              </a:rPr>
              <a:t>предметам и разложен по коробам и папкам.</a:t>
            </a:r>
            <a:r>
              <a:rPr lang="ru-RU" sz="1800" dirty="0" smtClean="0">
                <a:solidFill>
                  <a:schemeClr val="accent1">
                    <a:lumMod val="75000"/>
                  </a:schemeClr>
                </a:solidFill>
                <a:latin typeface="Arial Black" pitchFamily="34" charset="0"/>
              </a:rPr>
              <a:t/>
            </a:r>
            <a:br>
              <a:rPr lang="ru-RU" sz="1800" dirty="0" smtClean="0">
                <a:solidFill>
                  <a:schemeClr val="accent1">
                    <a:lumMod val="75000"/>
                  </a:schemeClr>
                </a:solidFill>
                <a:latin typeface="Arial Black" pitchFamily="34" charset="0"/>
              </a:rPr>
            </a:br>
            <a:endParaRPr lang="ru-RU" sz="1800" dirty="0">
              <a:solidFill>
                <a:schemeClr val="accent1">
                  <a:lumMod val="75000"/>
                </a:schemeClr>
              </a:solidFill>
              <a:latin typeface="Arial Black" pitchFamily="34" charset="0"/>
            </a:endParaRPr>
          </a:p>
        </p:txBody>
      </p:sp>
      <p:pic>
        <p:nvPicPr>
          <p:cNvPr id="7170" name="Picture 2" descr="C:\Users\Ирина Анатольевна\Desktop\кабинет-М\DSCN3757.JP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3356992"/>
            <a:ext cx="3672408" cy="32224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1" name="Picture 3" descr="C:\Users\Ирина Анатольевна\Desktop\кабинет-М\DSCN3756.JPG"/>
          <p:cNvPicPr>
            <a:picLocks noGrp="1" noChangeAspect="1" noChangeArrowheads="1"/>
          </p:cNvPicPr>
          <p:nvPr>
            <p:ph sz="quarter" idx="1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88640"/>
            <a:ext cx="3672408" cy="3024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C:\Users\Ирина Анатольевна\Desktop\кабинет-М\DSCN378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95150" y="3356992"/>
            <a:ext cx="5040560" cy="32449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07499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59632" y="404664"/>
            <a:ext cx="6512511" cy="1143000"/>
          </a:xfrm>
        </p:spPr>
        <p:txBody>
          <a:bodyPr/>
          <a:lstStyle/>
          <a:p>
            <a:pPr marL="0" indent="0" algn="ctr">
              <a:buNone/>
            </a:pPr>
            <a:r>
              <a:rPr lang="ru-RU" sz="3200" dirty="0" smtClean="0">
                <a:solidFill>
                  <a:schemeClr val="accent6">
                    <a:lumMod val="50000"/>
                  </a:schemeClr>
                </a:solidFill>
                <a:latin typeface="Arial Black" pitchFamily="34" charset="0"/>
              </a:rPr>
              <a:t>ЭОР и ЦОР для преподавания математики постоянно пополняется</a:t>
            </a:r>
            <a:endParaRPr lang="ru-RU" sz="3200" dirty="0">
              <a:solidFill>
                <a:schemeClr val="accent6">
                  <a:lumMod val="50000"/>
                </a:schemeClr>
              </a:solidFill>
              <a:latin typeface="Arial Black" pitchFamily="34" charset="0"/>
            </a:endParaRPr>
          </a:p>
        </p:txBody>
      </p:sp>
      <p:pic>
        <p:nvPicPr>
          <p:cNvPr id="15362" name="Picture 2" descr="C:\Users\Ирина Анатольевна\Desktop\кабинет-М\DSCN3774.JPG"/>
          <p:cNvPicPr>
            <a:picLocks noGrp="1" noChangeAspect="1" noChangeArrowheads="1"/>
          </p:cNvPicPr>
          <p:nvPr>
            <p:ph sz="quarter" idx="14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2276872"/>
            <a:ext cx="4066481" cy="42166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3" name="Picture 3" descr="C:\Users\Ирина Анатольевна\Desktop\кабинет-М\DSCN3760.JP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276872"/>
            <a:ext cx="4464496" cy="42484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823531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3212976"/>
            <a:ext cx="8784976" cy="3528392"/>
          </a:xfrm>
        </p:spPr>
        <p:txBody>
          <a:bodyPr/>
          <a:lstStyle/>
          <a:p>
            <a:pPr marL="0" indent="0">
              <a:buNone/>
            </a:pPr>
            <a:r>
              <a:rPr lang="ru-RU" sz="4800" dirty="0">
                <a:latin typeface="Arial Black" pitchFamily="34" charset="0"/>
              </a:rPr>
              <a:t> </a:t>
            </a:r>
            <a:r>
              <a:rPr lang="ru-RU" sz="2600" dirty="0">
                <a:solidFill>
                  <a:schemeClr val="accent6">
                    <a:lumMod val="50000"/>
                  </a:schemeClr>
                </a:solidFill>
                <a:latin typeface="Arial Black" pitchFamily="34" charset="0"/>
              </a:rPr>
              <a:t>В</a:t>
            </a:r>
            <a:r>
              <a:rPr lang="ru-RU" sz="2600" dirty="0" smtClean="0">
                <a:solidFill>
                  <a:schemeClr val="accent6">
                    <a:lumMod val="50000"/>
                  </a:schemeClr>
                </a:solidFill>
                <a:latin typeface="Arial Black" pitchFamily="34" charset="0"/>
              </a:rPr>
              <a:t>ысокие </a:t>
            </a:r>
            <a:r>
              <a:rPr lang="ru-RU" sz="2600" dirty="0">
                <a:solidFill>
                  <a:schemeClr val="accent6">
                    <a:lumMod val="50000"/>
                  </a:schemeClr>
                </a:solidFill>
                <a:latin typeface="Arial Black" pitchFamily="34" charset="0"/>
              </a:rPr>
              <a:t>результаты обучения математики достигаются, если в школе оборудован кабинет математики, в котором все до последней мелочи содействует повышению эффективности труда учителя и учащихся, совершенствованию учебно – воспитательной работы по предмету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13"/>
          </p:nvPr>
        </p:nvSpPr>
        <p:spPr>
          <a:xfrm>
            <a:off x="395536" y="260648"/>
            <a:ext cx="8128992" cy="3214072"/>
          </a:xfrm>
        </p:spPr>
        <p:txBody>
          <a:bodyPr>
            <a:normAutofit fontScale="92500"/>
          </a:bodyPr>
          <a:lstStyle/>
          <a:p>
            <a:pPr marL="45720" indent="0">
              <a:buNone/>
            </a:pPr>
            <a:r>
              <a:rPr lang="ru-RU" sz="2400" b="1" i="1" dirty="0">
                <a:solidFill>
                  <a:schemeClr val="accent6">
                    <a:lumMod val="50000"/>
                  </a:schemeClr>
                </a:solidFill>
                <a:latin typeface="Arial Black" pitchFamily="34" charset="0"/>
              </a:rPr>
              <a:t>Здесь все сделано  для удобства и комфорта учеников, </a:t>
            </a:r>
            <a:r>
              <a:rPr lang="ru-RU" sz="2400" b="1" i="1" dirty="0" smtClean="0">
                <a:solidFill>
                  <a:schemeClr val="accent6">
                    <a:lumMod val="50000"/>
                  </a:schemeClr>
                </a:solidFill>
                <a:latin typeface="Arial Black" pitchFamily="34" charset="0"/>
              </a:rPr>
              <a:t>все </a:t>
            </a:r>
            <a:r>
              <a:rPr lang="ru-RU" sz="2400" b="1" i="1" dirty="0">
                <a:solidFill>
                  <a:schemeClr val="accent6">
                    <a:lumMod val="50000"/>
                  </a:schemeClr>
                </a:solidFill>
                <a:latin typeface="Arial Black" pitchFamily="34" charset="0"/>
              </a:rPr>
              <a:t>продуманно до мелочей</a:t>
            </a:r>
            <a:r>
              <a:rPr lang="ru-RU" sz="2400" dirty="0">
                <a:solidFill>
                  <a:schemeClr val="accent6">
                    <a:lumMod val="50000"/>
                  </a:schemeClr>
                </a:solidFill>
                <a:latin typeface="Arial Black" pitchFamily="34" charset="0"/>
              </a:rPr>
              <a:t> </a:t>
            </a:r>
            <a:r>
              <a:rPr lang="ru-RU" dirty="0">
                <a:solidFill>
                  <a:srgbClr val="0000CC"/>
                </a:solidFill>
              </a:rPr>
              <a:t/>
            </a:r>
            <a:br>
              <a:rPr lang="ru-RU" dirty="0">
                <a:solidFill>
                  <a:srgbClr val="0000CC"/>
                </a:solidFill>
              </a:rPr>
            </a:br>
            <a:r>
              <a:rPr lang="ru-RU" sz="2000" dirty="0">
                <a:solidFill>
                  <a:schemeClr val="accent1">
                    <a:lumMod val="50000"/>
                  </a:schemeClr>
                </a:solidFill>
                <a:latin typeface="Arial Black" pitchFamily="34" charset="0"/>
              </a:rPr>
              <a:t>- качественный ремонт</a:t>
            </a:r>
            <a:br>
              <a:rPr lang="ru-RU" sz="2000" dirty="0">
                <a:solidFill>
                  <a:schemeClr val="accent1">
                    <a:lumMod val="50000"/>
                  </a:schemeClr>
                </a:solidFill>
                <a:latin typeface="Arial Black" pitchFamily="34" charset="0"/>
              </a:rPr>
            </a:br>
            <a:r>
              <a:rPr lang="ru-RU" sz="2000" dirty="0">
                <a:solidFill>
                  <a:schemeClr val="accent1">
                    <a:lumMod val="50000"/>
                  </a:schemeClr>
                </a:solidFill>
                <a:latin typeface="Arial Black" pitchFamily="34" charset="0"/>
              </a:rPr>
              <a:t>- современная удобная </a:t>
            </a:r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  <a:latin typeface="Arial Black" pitchFamily="34" charset="0"/>
              </a:rPr>
              <a:t>мебель</a:t>
            </a:r>
            <a:r>
              <a:rPr lang="ru-RU" sz="2000" dirty="0">
                <a:solidFill>
                  <a:schemeClr val="accent1">
                    <a:lumMod val="50000"/>
                  </a:schemeClr>
                </a:solidFill>
                <a:latin typeface="Arial Black" pitchFamily="34" charset="0"/>
              </a:rPr>
              <a:t/>
            </a:r>
            <a:br>
              <a:rPr lang="ru-RU" sz="2000" dirty="0">
                <a:solidFill>
                  <a:schemeClr val="accent1">
                    <a:lumMod val="50000"/>
                  </a:schemeClr>
                </a:solidFill>
                <a:latin typeface="Arial Black" pitchFamily="34" charset="0"/>
              </a:rPr>
            </a:br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  <a:latin typeface="Arial Black" pitchFamily="34" charset="0"/>
              </a:rPr>
              <a:t>-стенды, плакаты с формулами по математике</a:t>
            </a:r>
            <a:r>
              <a:rPr lang="ru-RU" sz="2000" dirty="0">
                <a:solidFill>
                  <a:schemeClr val="accent1">
                    <a:lumMod val="50000"/>
                  </a:schemeClr>
                </a:solidFill>
                <a:latin typeface="Arial Black" pitchFamily="34" charset="0"/>
              </a:rPr>
              <a:t/>
            </a:r>
            <a:br>
              <a:rPr lang="ru-RU" sz="2000" dirty="0">
                <a:solidFill>
                  <a:schemeClr val="accent1">
                    <a:lumMod val="50000"/>
                  </a:schemeClr>
                </a:solidFill>
                <a:latin typeface="Arial Black" pitchFamily="34" charset="0"/>
              </a:rPr>
            </a:br>
            <a:r>
              <a:rPr lang="ru-RU" sz="2000" dirty="0">
                <a:solidFill>
                  <a:schemeClr val="accent1">
                    <a:lumMod val="50000"/>
                  </a:schemeClr>
                </a:solidFill>
                <a:latin typeface="Arial Black" pitchFamily="34" charset="0"/>
              </a:rPr>
              <a:t>- </a:t>
            </a:r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  <a:latin typeface="Arial Black" pitchFamily="34" charset="0"/>
              </a:rPr>
              <a:t>часы, демонстрационный термометр</a:t>
            </a:r>
            <a:r>
              <a:rPr lang="ru-RU" sz="2000" dirty="0">
                <a:solidFill>
                  <a:schemeClr val="accent1">
                    <a:lumMod val="50000"/>
                  </a:schemeClr>
                </a:solidFill>
                <a:latin typeface="Arial Black" pitchFamily="34" charset="0"/>
              </a:rPr>
              <a:t/>
            </a:r>
            <a:br>
              <a:rPr lang="ru-RU" sz="2000" dirty="0">
                <a:solidFill>
                  <a:schemeClr val="accent1">
                    <a:lumMod val="50000"/>
                  </a:schemeClr>
                </a:solidFill>
                <a:latin typeface="Arial Black" pitchFamily="34" charset="0"/>
              </a:rPr>
            </a:br>
            <a:r>
              <a:rPr lang="ru-RU" sz="2000" dirty="0">
                <a:solidFill>
                  <a:schemeClr val="accent1">
                    <a:lumMod val="50000"/>
                  </a:schemeClr>
                </a:solidFill>
                <a:latin typeface="Arial Black" pitchFamily="34" charset="0"/>
              </a:rPr>
              <a:t>- различные приспособления (держатели  для  таблиц,  магниты, папки, контейнеры для хранения материалов) </a:t>
            </a:r>
            <a:endParaRPr lang="ru-RU" sz="2000" dirty="0" smtClean="0">
              <a:solidFill>
                <a:schemeClr val="accent1">
                  <a:lumMod val="50000"/>
                </a:schemeClr>
              </a:solidFill>
              <a:latin typeface="Arial Black" pitchFamily="34" charset="0"/>
            </a:endParaRPr>
          </a:p>
          <a:p>
            <a:pPr marL="45720" indent="0">
              <a:buNone/>
            </a:pPr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  <a:latin typeface="Arial Black" pitchFamily="34" charset="0"/>
              </a:rPr>
              <a:t>-классный уголок, стенды для объявлений и поздравлений</a:t>
            </a:r>
            <a:endParaRPr lang="ru-RU" sz="2000" dirty="0">
              <a:solidFill>
                <a:schemeClr val="accent1">
                  <a:lumMod val="50000"/>
                </a:schemeClr>
              </a:solidFill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6357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251520" y="332656"/>
            <a:ext cx="8640960" cy="1224136"/>
          </a:xfrm>
        </p:spPr>
        <p:txBody>
          <a:bodyPr/>
          <a:lstStyle/>
          <a:p>
            <a:pPr marL="0" indent="0" algn="ctr">
              <a:buNone/>
            </a:pPr>
            <a:r>
              <a:rPr lang="ru-RU" sz="2400" dirty="0" smtClean="0">
                <a:solidFill>
                  <a:schemeClr val="accent6">
                    <a:lumMod val="50000"/>
                  </a:schemeClr>
                </a:solidFill>
                <a:latin typeface="Arial Black" pitchFamily="34" charset="0"/>
              </a:rPr>
              <a:t>Мои </a:t>
            </a:r>
            <a:r>
              <a:rPr lang="ru-RU" sz="2400" dirty="0">
                <a:solidFill>
                  <a:schemeClr val="accent6">
                    <a:lumMod val="50000"/>
                  </a:schemeClr>
                </a:solidFill>
                <a:latin typeface="Arial Black" pitchFamily="34" charset="0"/>
              </a:rPr>
              <a:t>ученики ежегодно принимают участие  в </a:t>
            </a:r>
            <a:r>
              <a:rPr lang="ru-RU" sz="2400" dirty="0" smtClean="0">
                <a:solidFill>
                  <a:schemeClr val="accent6">
                    <a:lumMod val="50000"/>
                  </a:schemeClr>
                </a:solidFill>
                <a:latin typeface="Arial Black" pitchFamily="34" charset="0"/>
              </a:rPr>
              <a:t>олимпиадах по математике </a:t>
            </a:r>
            <a:r>
              <a:rPr lang="ru-RU" sz="2400" dirty="0">
                <a:solidFill>
                  <a:schemeClr val="accent6">
                    <a:lumMod val="50000"/>
                  </a:schemeClr>
                </a:solidFill>
                <a:latin typeface="Arial Black" pitchFamily="34" charset="0"/>
              </a:rPr>
              <a:t>различного уровня  заочно, дистанционно и очно.</a:t>
            </a:r>
          </a:p>
        </p:txBody>
      </p:sp>
      <p:pic>
        <p:nvPicPr>
          <p:cNvPr id="8194" name="Picture 2" descr="C:\Users\Ирина Анатольевна\Desktop\кабинет-М\DSCN3654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11561" y="1700808"/>
            <a:ext cx="7920880" cy="47525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Текст 6"/>
          <p:cNvSpPr>
            <a:spLocks noGrp="1"/>
          </p:cNvSpPr>
          <p:nvPr>
            <p:ph type="body" sz="half" idx="2"/>
          </p:nvPr>
        </p:nvSpPr>
        <p:spPr>
          <a:xfrm>
            <a:off x="395536" y="6021288"/>
            <a:ext cx="8352928" cy="504056"/>
          </a:xfrm>
        </p:spPr>
        <p:txBody>
          <a:bodyPr>
            <a:normAutofit/>
          </a:bodyPr>
          <a:lstStyle/>
          <a:p>
            <a:r>
              <a:rPr lang="ru-RU" dirty="0" smtClean="0"/>
              <a:t>     </a:t>
            </a:r>
            <a:r>
              <a:rPr lang="ru-RU" dirty="0" smtClean="0">
                <a:solidFill>
                  <a:schemeClr val="accent2">
                    <a:lumMod val="75000"/>
                  </a:schemeClr>
                </a:solidFill>
                <a:latin typeface="Arial Black" pitchFamily="34" charset="0"/>
              </a:rPr>
              <a:t>школьный тур олимпиады по математике                               25.10.2013 год</a:t>
            </a:r>
            <a:endParaRPr lang="ru-RU" dirty="0">
              <a:solidFill>
                <a:schemeClr val="accent2">
                  <a:lumMod val="75000"/>
                </a:schemeClr>
              </a:solidFill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373029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idx="1"/>
          </p:nvPr>
        </p:nvSpPr>
        <p:spPr>
          <a:xfrm>
            <a:off x="179512" y="5661248"/>
            <a:ext cx="4210800" cy="639762"/>
          </a:xfrm>
        </p:spPr>
        <p:txBody>
          <a:bodyPr/>
          <a:lstStyle/>
          <a:p>
            <a:r>
              <a:rPr lang="ru-RU" dirty="0" smtClean="0">
                <a:solidFill>
                  <a:schemeClr val="accent6">
                    <a:lumMod val="50000"/>
                  </a:schemeClr>
                </a:solidFill>
                <a:latin typeface="Arial Black" pitchFamily="34" charset="0"/>
              </a:rPr>
              <a:t>Учащиеся 7 класса</a:t>
            </a:r>
            <a:endParaRPr lang="ru-RU" dirty="0">
              <a:solidFill>
                <a:schemeClr val="accent6">
                  <a:lumMod val="50000"/>
                </a:schemeClr>
              </a:solidFill>
              <a:latin typeface="Arial Black" pitchFamily="34" charset="0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3"/>
          </p:nvPr>
        </p:nvSpPr>
        <p:spPr>
          <a:xfrm>
            <a:off x="4572000" y="5733256"/>
            <a:ext cx="4248472" cy="639762"/>
          </a:xfrm>
        </p:spPr>
        <p:txBody>
          <a:bodyPr/>
          <a:lstStyle/>
          <a:p>
            <a:r>
              <a:rPr lang="ru-RU" dirty="0" smtClean="0">
                <a:solidFill>
                  <a:schemeClr val="accent6">
                    <a:lumMod val="50000"/>
                  </a:schemeClr>
                </a:solidFill>
                <a:latin typeface="Arial Black" pitchFamily="34" charset="0"/>
              </a:rPr>
              <a:t>Учащиеся 6 класса</a:t>
            </a:r>
            <a:endParaRPr lang="ru-RU" dirty="0">
              <a:solidFill>
                <a:schemeClr val="accent6">
                  <a:lumMod val="50000"/>
                </a:schemeClr>
              </a:solidFill>
              <a:latin typeface="Arial Black" pitchFamily="34" charset="0"/>
            </a:endParaRPr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467544" y="116632"/>
            <a:ext cx="8136904" cy="1872208"/>
          </a:xfrm>
        </p:spPr>
        <p:txBody>
          <a:bodyPr/>
          <a:lstStyle/>
          <a:p>
            <a:pPr marL="0" indent="0" algn="ctr">
              <a:buNone/>
            </a:pPr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  <a:latin typeface="Arial Black" pitchFamily="34" charset="0"/>
              </a:rPr>
              <a:t>Результаты учащихся на</a:t>
            </a:r>
            <a:r>
              <a:rPr lang="en-US" sz="2000" dirty="0" smtClean="0">
                <a:solidFill>
                  <a:schemeClr val="accent1">
                    <a:lumMod val="50000"/>
                  </a:schemeClr>
                </a:solidFill>
                <a:latin typeface="Arial Black" pitchFamily="34" charset="0"/>
              </a:rPr>
              <a:t> II </a:t>
            </a:r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  <a:latin typeface="Arial Black" pitchFamily="34" charset="0"/>
              </a:rPr>
              <a:t>Всероссийской олимпиаде по предметам от «Центра поддержки талантливой молодежи» в 2011-2012 учебном году. </a:t>
            </a:r>
            <a:r>
              <a:rPr lang="ru-RU" sz="2000" dirty="0" smtClean="0">
                <a:solidFill>
                  <a:schemeClr val="accent6">
                    <a:lumMod val="50000"/>
                  </a:schemeClr>
                </a:solidFill>
                <a:latin typeface="Arial Black" pitchFamily="34" charset="0"/>
              </a:rPr>
              <a:t>Принимали участие 42 ученика </a:t>
            </a:r>
            <a:r>
              <a:rPr lang="ru-RU" sz="2000" dirty="0">
                <a:solidFill>
                  <a:schemeClr val="accent6">
                    <a:lumMod val="50000"/>
                  </a:schemeClr>
                </a:solidFill>
                <a:latin typeface="Arial Black" pitchFamily="34" charset="0"/>
              </a:rPr>
              <a:t>5-11 классов</a:t>
            </a:r>
            <a:r>
              <a:rPr lang="ru-RU" sz="2000" dirty="0" smtClean="0">
                <a:solidFill>
                  <a:schemeClr val="accent6">
                    <a:lumMod val="50000"/>
                  </a:schemeClr>
                </a:solidFill>
                <a:latin typeface="Arial Black" pitchFamily="34" charset="0"/>
              </a:rPr>
              <a:t> школы. </a:t>
            </a:r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  <a:latin typeface="Arial Black" pitchFamily="34" charset="0"/>
              </a:rPr>
              <a:t>Все получили </a:t>
            </a:r>
            <a:r>
              <a:rPr lang="ru-RU" sz="2000" dirty="0" smtClean="0">
                <a:solidFill>
                  <a:schemeClr val="accent6">
                    <a:lumMod val="50000"/>
                  </a:schemeClr>
                </a:solidFill>
                <a:latin typeface="Arial Black" pitchFamily="34" charset="0"/>
              </a:rPr>
              <a:t>сертификаты участников </a:t>
            </a:r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  <a:latin typeface="Arial Black" pitchFamily="34" charset="0"/>
              </a:rPr>
              <a:t>олимпиады</a:t>
            </a:r>
            <a:endParaRPr lang="ru-RU" sz="2000" dirty="0">
              <a:solidFill>
                <a:schemeClr val="accent1">
                  <a:lumMod val="50000"/>
                </a:schemeClr>
              </a:solidFill>
              <a:latin typeface="Arial Black" pitchFamily="34" charset="0"/>
            </a:endParaRPr>
          </a:p>
        </p:txBody>
      </p:sp>
      <p:pic>
        <p:nvPicPr>
          <p:cNvPr id="9218" name="Picture 2" descr="C:\Users\Ирина Анатольевна\Desktop\кабинет-М\DSCN3071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2348880"/>
            <a:ext cx="4176464" cy="32678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9" name="Picture 3" descr="C:\Users\Ирина Анатольевна\Desktop\кабинет-М\DSCN3067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2348880"/>
            <a:ext cx="4248472" cy="3240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7692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251520" y="332656"/>
            <a:ext cx="8712968" cy="1944216"/>
          </a:xfrm>
        </p:spPr>
        <p:txBody>
          <a:bodyPr/>
          <a:lstStyle/>
          <a:p>
            <a:pPr marL="0" indent="0" algn="ctr">
              <a:buNone/>
            </a:pPr>
            <a:r>
              <a:rPr lang="ru-RU" sz="2000" dirty="0" smtClean="0">
                <a:solidFill>
                  <a:schemeClr val="accent6">
                    <a:lumMod val="50000"/>
                  </a:schemeClr>
                </a:solidFill>
                <a:latin typeface="Arial Black" pitchFamily="34" charset="0"/>
              </a:rPr>
              <a:t>2012-2013 учебный год.</a:t>
            </a:r>
            <a:br>
              <a:rPr lang="ru-RU" sz="2000" dirty="0" smtClean="0">
                <a:solidFill>
                  <a:schemeClr val="accent6">
                    <a:lumMod val="50000"/>
                  </a:schemeClr>
                </a:solidFill>
                <a:latin typeface="Arial Black" pitchFamily="34" charset="0"/>
              </a:rPr>
            </a:br>
            <a:r>
              <a:rPr lang="ru-RU" sz="2000" dirty="0" smtClean="0">
                <a:solidFill>
                  <a:schemeClr val="accent6">
                    <a:lumMod val="50000"/>
                  </a:schemeClr>
                </a:solidFill>
                <a:latin typeface="Arial Black" pitchFamily="34" charset="0"/>
              </a:rPr>
              <a:t>13 </a:t>
            </a:r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  <a:latin typeface="Arial Black" pitchFamily="34" charset="0"/>
              </a:rPr>
              <a:t>учеников приняли участие в</a:t>
            </a:r>
            <a:r>
              <a:rPr lang="en-US" sz="2000" dirty="0" smtClean="0">
                <a:solidFill>
                  <a:schemeClr val="accent1">
                    <a:lumMod val="50000"/>
                  </a:schemeClr>
                </a:solidFill>
                <a:latin typeface="Arial Black" pitchFamily="34" charset="0"/>
              </a:rPr>
              <a:t> </a:t>
            </a:r>
            <a:r>
              <a:rPr lang="en-US" sz="2000" dirty="0" smtClean="0">
                <a:solidFill>
                  <a:schemeClr val="accent6">
                    <a:lumMod val="50000"/>
                  </a:schemeClr>
                </a:solidFill>
                <a:latin typeface="Arial Black" pitchFamily="34" charset="0"/>
              </a:rPr>
              <a:t>III</a:t>
            </a:r>
            <a:r>
              <a:rPr lang="ru-RU" sz="2000" dirty="0" smtClean="0">
                <a:solidFill>
                  <a:schemeClr val="accent6">
                    <a:lumMod val="50000"/>
                  </a:schemeClr>
                </a:solidFill>
                <a:latin typeface="Arial Black" pitchFamily="34" charset="0"/>
              </a:rPr>
              <a:t> Всероссийской </a:t>
            </a:r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  <a:latin typeface="Arial Black" pitchFamily="34" charset="0"/>
              </a:rPr>
              <a:t>олимпиаде по математике,</a:t>
            </a:r>
            <a:r>
              <a:rPr lang="ru-RU" sz="2000" dirty="0" smtClean="0">
                <a:solidFill>
                  <a:schemeClr val="accent6">
                    <a:lumMod val="50000"/>
                  </a:schemeClr>
                </a:solidFill>
                <a:latin typeface="Arial Black" pitchFamily="34" charset="0"/>
              </a:rPr>
              <a:t> 7</a:t>
            </a:r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  <a:latin typeface="Arial Black" pitchFamily="34" charset="0"/>
              </a:rPr>
              <a:t> учеников- во </a:t>
            </a:r>
            <a:r>
              <a:rPr lang="en-US" sz="2000" dirty="0" smtClean="0">
                <a:solidFill>
                  <a:schemeClr val="accent1">
                    <a:lumMod val="50000"/>
                  </a:schemeClr>
                </a:solidFill>
                <a:latin typeface="Arial Black" pitchFamily="34" charset="0"/>
              </a:rPr>
              <a:t>II</a:t>
            </a:r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  <a:latin typeface="Arial Black" pitchFamily="34" charset="0"/>
              </a:rPr>
              <a:t> </a:t>
            </a:r>
            <a:r>
              <a:rPr lang="ru-RU" sz="2000" dirty="0" smtClean="0">
                <a:solidFill>
                  <a:schemeClr val="accent6">
                    <a:lumMod val="50000"/>
                  </a:schemeClr>
                </a:solidFill>
                <a:latin typeface="Arial Black" pitchFamily="34" charset="0"/>
              </a:rPr>
              <a:t>Всероссийском </a:t>
            </a:r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  <a:latin typeface="Arial Black" pitchFamily="34" charset="0"/>
              </a:rPr>
              <a:t>конкурсе. Все получили </a:t>
            </a:r>
            <a:r>
              <a:rPr lang="ru-RU" sz="2000" dirty="0" smtClean="0">
                <a:solidFill>
                  <a:schemeClr val="accent6">
                    <a:lumMod val="50000"/>
                  </a:schemeClr>
                </a:solidFill>
                <a:latin typeface="Arial Black" pitchFamily="34" charset="0"/>
              </a:rPr>
              <a:t>сертификаты </a:t>
            </a:r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  <a:latin typeface="Arial Black" pitchFamily="34" charset="0"/>
              </a:rPr>
              <a:t>участников олимпиады.</a:t>
            </a:r>
            <a:r>
              <a:rPr lang="en-US" sz="2000" dirty="0" smtClean="0">
                <a:solidFill>
                  <a:schemeClr val="accent1">
                    <a:lumMod val="50000"/>
                  </a:schemeClr>
                </a:solidFill>
                <a:latin typeface="Arial Black" pitchFamily="34" charset="0"/>
              </a:rPr>
              <a:t> </a:t>
            </a:r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  <a:latin typeface="Arial Black" pitchFamily="34" charset="0"/>
              </a:rPr>
              <a:t> Ученики участвуют в Фестивале творческих и исследовательских работ </a:t>
            </a:r>
            <a:r>
              <a:rPr lang="ru-RU" sz="2000" dirty="0" smtClean="0">
                <a:solidFill>
                  <a:schemeClr val="accent6">
                    <a:lumMod val="50000"/>
                  </a:schemeClr>
                </a:solidFill>
                <a:latin typeface="Arial Black" pitchFamily="34" charset="0"/>
              </a:rPr>
              <a:t>«Портфолио»</a:t>
            </a:r>
            <a:endParaRPr lang="ru-RU" sz="2000" dirty="0">
              <a:solidFill>
                <a:schemeClr val="accent6">
                  <a:lumMod val="50000"/>
                </a:schemeClr>
              </a:solidFill>
              <a:latin typeface="Arial Black" pitchFamily="34" charset="0"/>
            </a:endParaRPr>
          </a:p>
        </p:txBody>
      </p:sp>
      <p:pic>
        <p:nvPicPr>
          <p:cNvPr id="10242" name="Picture 2" descr="C:\Users\Ирина Анатольевна\Desktop\кабинет-М\DSCN3772.JP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2492375"/>
            <a:ext cx="8064895" cy="42497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38875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79512" y="188640"/>
            <a:ext cx="8784976" cy="2664296"/>
          </a:xfrm>
        </p:spPr>
        <p:txBody>
          <a:bodyPr/>
          <a:lstStyle/>
          <a:p>
            <a:pPr marL="0" indent="0" algn="ctr">
              <a:buNone/>
            </a:pPr>
            <a:r>
              <a:rPr lang="ru-RU" sz="2000" dirty="0" smtClean="0">
                <a:solidFill>
                  <a:schemeClr val="accent6">
                    <a:lumMod val="50000"/>
                  </a:schemeClr>
                </a:solidFill>
                <a:latin typeface="Arial Black" pitchFamily="34" charset="0"/>
              </a:rPr>
              <a:t>Мне нравится учиться, участвовать в конкурсах, экспериментировать, внедрять в свою работу инновации. С 2005 года сотрудничаю с издательским домом «Первое сентября»: ежегодно повышаю квалификацию на дистанционных курсах «Педагогического университета», принимаю участие во Всероссийском педагогическом фестивале «Открытый урок», мои ученики участвуют В Фестивале «Портфолио» и многое другое…</a:t>
            </a:r>
            <a:endParaRPr lang="ru-RU" sz="2000" dirty="0">
              <a:solidFill>
                <a:schemeClr val="accent6">
                  <a:lumMod val="50000"/>
                </a:schemeClr>
              </a:solidFill>
              <a:latin typeface="Arial Black" pitchFamily="34" charset="0"/>
            </a:endParaRPr>
          </a:p>
        </p:txBody>
      </p:sp>
      <p:pic>
        <p:nvPicPr>
          <p:cNvPr id="11266" name="Picture 2" descr="C:\Users\Ирина Анатольевна\Desktop\кабинет-М\DSCN3764.JP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51520" y="2996952"/>
            <a:ext cx="4176464" cy="360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7" name="Picture 3" descr="C:\Users\Ирина Анатольевна\Desktop\кабинет-М\DSCN3771.JPG"/>
          <p:cNvPicPr>
            <a:picLocks noGrp="1" noChangeAspect="1" noChangeArrowheads="1"/>
          </p:cNvPicPr>
          <p:nvPr>
            <p:ph sz="quarter" idx="1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2996952"/>
            <a:ext cx="3887787" cy="360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442164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idx="4294967295"/>
          </p:nvPr>
        </p:nvSpPr>
        <p:spPr>
          <a:xfrm>
            <a:off x="179512" y="188640"/>
            <a:ext cx="8713787" cy="6264424"/>
          </a:xfrm>
        </p:spPr>
        <p:txBody>
          <a:bodyPr/>
          <a:lstStyle/>
          <a:p>
            <a:pPr marL="0" indent="0" algn="l">
              <a:buNone/>
            </a:pPr>
            <a:r>
              <a:rPr lang="ru-RU" sz="4000" i="1" dirty="0">
                <a:solidFill>
                  <a:schemeClr val="accent6">
                    <a:lumMod val="50000"/>
                  </a:schemeClr>
                </a:solidFill>
                <a:latin typeface="Arial Black" pitchFamily="34" charset="0"/>
              </a:rPr>
              <a:t>После уроков здесь проводятся</a:t>
            </a:r>
            <a:r>
              <a:rPr lang="ru-RU" sz="2400" dirty="0">
                <a:latin typeface="Arial Black" pitchFamily="34" charset="0"/>
              </a:rPr>
              <a:t/>
            </a:r>
            <a:br>
              <a:rPr lang="ru-RU" sz="2400" dirty="0">
                <a:latin typeface="Arial Black" pitchFamily="34" charset="0"/>
              </a:rPr>
            </a:br>
            <a:r>
              <a:rPr lang="ru-RU" sz="2400" dirty="0">
                <a:solidFill>
                  <a:schemeClr val="accent1">
                    <a:lumMod val="50000"/>
                  </a:schemeClr>
                </a:solidFill>
                <a:latin typeface="Arial Black" pitchFamily="34" charset="0"/>
              </a:rPr>
              <a:t>- </a:t>
            </a:r>
            <a:r>
              <a:rPr lang="ru-RU" sz="3200" dirty="0">
                <a:solidFill>
                  <a:schemeClr val="accent1">
                    <a:lumMod val="50000"/>
                  </a:schemeClr>
                </a:solidFill>
                <a:latin typeface="Arial Black" pitchFamily="34" charset="0"/>
              </a:rPr>
              <a:t>дополнительные занятия</a:t>
            </a:r>
            <a:br>
              <a:rPr lang="ru-RU" sz="3200" dirty="0">
                <a:solidFill>
                  <a:schemeClr val="accent1">
                    <a:lumMod val="50000"/>
                  </a:schemeClr>
                </a:solidFill>
                <a:latin typeface="Arial Black" pitchFamily="34" charset="0"/>
              </a:rPr>
            </a:br>
            <a:r>
              <a:rPr lang="ru-RU" sz="3200" dirty="0">
                <a:solidFill>
                  <a:schemeClr val="accent1">
                    <a:lumMod val="50000"/>
                  </a:schemeClr>
                </a:solidFill>
                <a:latin typeface="Arial Black" pitchFamily="34" charset="0"/>
              </a:rPr>
              <a:t>- консультации</a:t>
            </a:r>
            <a:br>
              <a:rPr lang="ru-RU" sz="3200" dirty="0">
                <a:solidFill>
                  <a:schemeClr val="accent1">
                    <a:lumMod val="50000"/>
                  </a:schemeClr>
                </a:solidFill>
                <a:latin typeface="Arial Black" pitchFamily="34" charset="0"/>
              </a:rPr>
            </a:br>
            <a:r>
              <a:rPr lang="ru-RU" sz="3200" dirty="0">
                <a:solidFill>
                  <a:schemeClr val="accent1">
                    <a:lumMod val="50000"/>
                  </a:schemeClr>
                </a:solidFill>
                <a:latin typeface="Arial Black" pitchFamily="34" charset="0"/>
              </a:rPr>
              <a:t>- работа с одаренными детьми</a:t>
            </a:r>
            <a:br>
              <a:rPr lang="ru-RU" sz="3200" dirty="0">
                <a:solidFill>
                  <a:schemeClr val="accent1">
                    <a:lumMod val="50000"/>
                  </a:schemeClr>
                </a:solidFill>
                <a:latin typeface="Arial Black" pitchFamily="34" charset="0"/>
              </a:rPr>
            </a:br>
            <a:r>
              <a:rPr lang="ru-RU" sz="3200" dirty="0">
                <a:solidFill>
                  <a:schemeClr val="accent1">
                    <a:lumMod val="50000"/>
                  </a:schemeClr>
                </a:solidFill>
                <a:latin typeface="Arial Black" pitchFamily="34" charset="0"/>
              </a:rPr>
              <a:t>- кружок «</a:t>
            </a:r>
            <a:r>
              <a:rPr lang="ru-RU" sz="3200" dirty="0" smtClean="0">
                <a:solidFill>
                  <a:schemeClr val="accent1">
                    <a:lumMod val="50000"/>
                  </a:schemeClr>
                </a:solidFill>
                <a:latin typeface="Arial Black" pitchFamily="34" charset="0"/>
              </a:rPr>
              <a:t>Креативная математика»</a:t>
            </a:r>
            <a:r>
              <a:rPr lang="ru-RU" sz="3200" dirty="0">
                <a:solidFill>
                  <a:schemeClr val="accent1">
                    <a:lumMod val="50000"/>
                  </a:schemeClr>
                </a:solidFill>
                <a:latin typeface="Arial Black" pitchFamily="34" charset="0"/>
              </a:rPr>
              <a:t/>
            </a:r>
            <a:br>
              <a:rPr lang="ru-RU" sz="3200" dirty="0">
                <a:solidFill>
                  <a:schemeClr val="accent1">
                    <a:lumMod val="50000"/>
                  </a:schemeClr>
                </a:solidFill>
                <a:latin typeface="Arial Black" pitchFamily="34" charset="0"/>
              </a:rPr>
            </a:br>
            <a:r>
              <a:rPr lang="ru-RU" sz="3200" dirty="0" smtClean="0">
                <a:solidFill>
                  <a:schemeClr val="accent1">
                    <a:lumMod val="50000"/>
                  </a:schemeClr>
                </a:solidFill>
                <a:latin typeface="Arial Black" pitchFamily="34" charset="0"/>
              </a:rPr>
              <a:t>-работа со слабыми детьми»</a:t>
            </a:r>
            <a:r>
              <a:rPr lang="ru-RU" sz="3200" dirty="0">
                <a:solidFill>
                  <a:schemeClr val="accent1">
                    <a:lumMod val="50000"/>
                  </a:schemeClr>
                </a:solidFill>
                <a:latin typeface="Arial Black" pitchFamily="34" charset="0"/>
              </a:rPr>
              <a:t/>
            </a:r>
            <a:br>
              <a:rPr lang="ru-RU" sz="3200" dirty="0">
                <a:solidFill>
                  <a:schemeClr val="accent1">
                    <a:lumMod val="50000"/>
                  </a:schemeClr>
                </a:solidFill>
                <a:latin typeface="Arial Black" pitchFamily="34" charset="0"/>
              </a:rPr>
            </a:br>
            <a:r>
              <a:rPr lang="ru-RU" sz="3200" dirty="0">
                <a:solidFill>
                  <a:schemeClr val="accent1">
                    <a:lumMod val="50000"/>
                  </a:schemeClr>
                </a:solidFill>
                <a:latin typeface="Arial Black" pitchFamily="34" charset="0"/>
              </a:rPr>
              <a:t>- подготовка к конкурсам, фестивалям, олимпиадам, конференциям</a:t>
            </a:r>
            <a:br>
              <a:rPr lang="ru-RU" sz="3200" dirty="0">
                <a:solidFill>
                  <a:schemeClr val="accent1">
                    <a:lumMod val="50000"/>
                  </a:schemeClr>
                </a:solidFill>
                <a:latin typeface="Arial Black" pitchFamily="34" charset="0"/>
              </a:rPr>
            </a:br>
            <a:r>
              <a:rPr lang="ru-RU" sz="3200" dirty="0">
                <a:solidFill>
                  <a:schemeClr val="accent1">
                    <a:lumMod val="50000"/>
                  </a:schemeClr>
                </a:solidFill>
                <a:latin typeface="Arial Black" pitchFamily="34" charset="0"/>
              </a:rPr>
              <a:t>- предметные декады и смотры знаний</a:t>
            </a:r>
          </a:p>
        </p:txBody>
      </p:sp>
    </p:spTree>
    <p:extLst>
      <p:ext uri="{BB962C8B-B14F-4D97-AF65-F5344CB8AC3E}">
        <p14:creationId xmlns:p14="http://schemas.microsoft.com/office/powerpoint/2010/main" val="1856596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332656"/>
            <a:ext cx="8640960" cy="1143000"/>
          </a:xfrm>
        </p:spPr>
        <p:txBody>
          <a:bodyPr/>
          <a:lstStyle/>
          <a:p>
            <a:pPr marL="0" indent="0" algn="ctr">
              <a:buNone/>
            </a:pPr>
            <a:r>
              <a:rPr lang="ru-RU" sz="3600" dirty="0" smtClean="0">
                <a:solidFill>
                  <a:schemeClr val="accent6">
                    <a:lumMod val="50000"/>
                  </a:schemeClr>
                </a:solidFill>
                <a:latin typeface="Arial Black" pitchFamily="34" charset="0"/>
              </a:rPr>
              <a:t>МОБУ «Ново- </a:t>
            </a:r>
            <a:r>
              <a:rPr lang="ru-RU" sz="3600" dirty="0" err="1" smtClean="0">
                <a:solidFill>
                  <a:schemeClr val="accent6">
                    <a:lumMod val="50000"/>
                  </a:schemeClr>
                </a:solidFill>
                <a:latin typeface="Arial Black" pitchFamily="34" charset="0"/>
              </a:rPr>
              <a:t>Сережкинская</a:t>
            </a:r>
            <a:r>
              <a:rPr lang="ru-RU" sz="3600" dirty="0" smtClean="0">
                <a:solidFill>
                  <a:schemeClr val="accent6">
                    <a:lumMod val="50000"/>
                  </a:schemeClr>
                </a:solidFill>
                <a:latin typeface="Arial Black" pitchFamily="34" charset="0"/>
              </a:rPr>
              <a:t> СОШ» ЛМР РТ</a:t>
            </a:r>
            <a:endParaRPr lang="ru-RU" sz="3600" dirty="0">
              <a:solidFill>
                <a:schemeClr val="accent6">
                  <a:lumMod val="50000"/>
                </a:schemeClr>
              </a:solidFill>
              <a:latin typeface="Arial Black" pitchFamily="34" charset="0"/>
            </a:endParaRPr>
          </a:p>
        </p:txBody>
      </p:sp>
      <p:pic>
        <p:nvPicPr>
          <p:cNvPr id="1026" name="Picture 2" descr="C:\Users\Ирина Анатольевна\Desktop\кабинет-М\DSCN3587.JP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7" y="1700213"/>
            <a:ext cx="7488832" cy="49691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94552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23528" y="116632"/>
            <a:ext cx="3672408" cy="576064"/>
          </a:xfrm>
        </p:spPr>
        <p:txBody>
          <a:bodyPr/>
          <a:lstStyle/>
          <a:p>
            <a:r>
              <a:rPr lang="ru-RU" sz="2800" dirty="0" smtClean="0">
                <a:solidFill>
                  <a:schemeClr val="accent6">
                    <a:lumMod val="50000"/>
                  </a:schemeClr>
                </a:solidFill>
                <a:latin typeface="Arial Black" pitchFamily="34" charset="0"/>
              </a:rPr>
              <a:t>Фотосессия</a:t>
            </a:r>
            <a:endParaRPr lang="ru-RU" sz="2800" dirty="0">
              <a:solidFill>
                <a:schemeClr val="accent6">
                  <a:lumMod val="50000"/>
                </a:schemeClr>
              </a:solidFill>
              <a:latin typeface="Arial Black" pitchFamily="34" charset="0"/>
            </a:endParaRPr>
          </a:p>
        </p:txBody>
      </p:sp>
      <p:sp>
        <p:nvSpPr>
          <p:cNvPr id="8" name="Текст 7"/>
          <p:cNvSpPr>
            <a:spLocks noGrp="1"/>
          </p:cNvSpPr>
          <p:nvPr>
            <p:ph type="body" sz="quarter" idx="3"/>
          </p:nvPr>
        </p:nvSpPr>
        <p:spPr>
          <a:xfrm>
            <a:off x="4644008" y="116632"/>
            <a:ext cx="3960440" cy="639762"/>
          </a:xfrm>
        </p:spPr>
        <p:txBody>
          <a:bodyPr/>
          <a:lstStyle/>
          <a:p>
            <a:r>
              <a:rPr lang="ru-RU" sz="2800" dirty="0" smtClean="0">
                <a:solidFill>
                  <a:schemeClr val="accent6">
                    <a:lumMod val="50000"/>
                  </a:schemeClr>
                </a:solidFill>
                <a:latin typeface="Arial Black" pitchFamily="34" charset="0"/>
              </a:rPr>
              <a:t>Осенний бал</a:t>
            </a:r>
            <a:endParaRPr lang="ru-RU" sz="2800" dirty="0">
              <a:solidFill>
                <a:schemeClr val="accent6">
                  <a:lumMod val="50000"/>
                </a:schemeClr>
              </a:solidFill>
              <a:latin typeface="Arial Black" pitchFamily="34" charset="0"/>
            </a:endParaRPr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323528" y="3861048"/>
            <a:ext cx="8496943" cy="2808312"/>
          </a:xfrm>
        </p:spPr>
        <p:txBody>
          <a:bodyPr/>
          <a:lstStyle/>
          <a:p>
            <a:pPr marL="0" indent="0" algn="l">
              <a:buNone/>
            </a:pPr>
            <a:r>
              <a:rPr lang="ru-RU" sz="2400" i="1" dirty="0">
                <a:solidFill>
                  <a:schemeClr val="accent6">
                    <a:lumMod val="50000"/>
                  </a:schemeClr>
                </a:solidFill>
                <a:latin typeface="Arial Black" pitchFamily="34" charset="0"/>
              </a:rPr>
              <a:t>Наш кабинет – второй дом, </a:t>
            </a:r>
            <a:r>
              <a:rPr lang="ru-RU" sz="2000" i="1" dirty="0" smtClean="0">
                <a:solidFill>
                  <a:schemeClr val="accent6">
                    <a:lumMod val="50000"/>
                  </a:schemeClr>
                </a:solidFill>
                <a:latin typeface="Arial Black" pitchFamily="34" charset="0"/>
              </a:rPr>
              <a:t/>
            </a:r>
            <a:br>
              <a:rPr lang="ru-RU" sz="2000" i="1" dirty="0" smtClean="0">
                <a:solidFill>
                  <a:schemeClr val="accent6">
                    <a:lumMod val="50000"/>
                  </a:schemeClr>
                </a:solidFill>
                <a:latin typeface="Arial Black" pitchFamily="34" charset="0"/>
              </a:rPr>
            </a:br>
            <a:r>
              <a:rPr lang="ru-RU" sz="2000" i="1" dirty="0" smtClean="0">
                <a:solidFill>
                  <a:schemeClr val="accent1">
                    <a:lumMod val="50000"/>
                  </a:schemeClr>
                </a:solidFill>
                <a:latin typeface="Arial Black" pitchFamily="34" charset="0"/>
              </a:rPr>
              <a:t>здесь </a:t>
            </a:r>
            <a:r>
              <a:rPr lang="ru-RU" sz="2000" i="1" dirty="0">
                <a:solidFill>
                  <a:schemeClr val="accent1">
                    <a:lumMod val="50000"/>
                  </a:schemeClr>
                </a:solidFill>
                <a:latin typeface="Arial Black" pitchFamily="34" charset="0"/>
              </a:rPr>
              <a:t>проходят</a:t>
            </a:r>
            <a:r>
              <a:rPr lang="ru-RU" sz="2000" dirty="0">
                <a:solidFill>
                  <a:schemeClr val="accent1">
                    <a:lumMod val="50000"/>
                  </a:schemeClr>
                </a:solidFill>
                <a:latin typeface="Arial Black" pitchFamily="34" charset="0"/>
              </a:rPr>
              <a:t> </a:t>
            </a:r>
            <a:br>
              <a:rPr lang="ru-RU" sz="2000" dirty="0">
                <a:solidFill>
                  <a:schemeClr val="accent1">
                    <a:lumMod val="50000"/>
                  </a:schemeClr>
                </a:solidFill>
                <a:latin typeface="Arial Black" pitchFamily="34" charset="0"/>
              </a:rPr>
            </a:br>
            <a:r>
              <a:rPr lang="ru-RU" sz="2000" dirty="0">
                <a:solidFill>
                  <a:schemeClr val="accent1">
                    <a:lumMod val="50000"/>
                  </a:schemeClr>
                </a:solidFill>
                <a:latin typeface="Arial Black" pitchFamily="34" charset="0"/>
              </a:rPr>
              <a:t>- классные часы и интересные  </a:t>
            </a:r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  <a:latin typeface="Arial Black" pitchFamily="34" charset="0"/>
              </a:rPr>
              <a:t>мероприятия</a:t>
            </a:r>
            <a:r>
              <a:rPr lang="ru-RU" sz="2000" dirty="0">
                <a:solidFill>
                  <a:schemeClr val="accent1">
                    <a:lumMod val="50000"/>
                  </a:schemeClr>
                </a:solidFill>
                <a:latin typeface="Arial Black" pitchFamily="34" charset="0"/>
              </a:rPr>
              <a:t/>
            </a:r>
            <a:br>
              <a:rPr lang="ru-RU" sz="2000" dirty="0">
                <a:solidFill>
                  <a:schemeClr val="accent1">
                    <a:lumMod val="50000"/>
                  </a:schemeClr>
                </a:solidFill>
                <a:latin typeface="Arial Black" pitchFamily="34" charset="0"/>
              </a:rPr>
            </a:br>
            <a:r>
              <a:rPr lang="ru-RU" sz="2000" dirty="0">
                <a:solidFill>
                  <a:schemeClr val="accent1">
                    <a:lumMod val="50000"/>
                  </a:schemeClr>
                </a:solidFill>
                <a:latin typeface="Arial Black" pitchFamily="34" charset="0"/>
              </a:rPr>
              <a:t>- подготовка к интеллектуальным играм и КВН</a:t>
            </a:r>
            <a:br>
              <a:rPr lang="ru-RU" sz="2000" dirty="0">
                <a:solidFill>
                  <a:schemeClr val="accent1">
                    <a:lumMod val="50000"/>
                  </a:schemeClr>
                </a:solidFill>
                <a:latin typeface="Arial Black" pitchFamily="34" charset="0"/>
              </a:rPr>
            </a:br>
            <a:r>
              <a:rPr lang="ru-RU" sz="2000" dirty="0">
                <a:solidFill>
                  <a:schemeClr val="accent1">
                    <a:lumMod val="50000"/>
                  </a:schemeClr>
                </a:solidFill>
                <a:latin typeface="Arial Black" pitchFamily="34" charset="0"/>
              </a:rPr>
              <a:t>- оформляются стенгазеты и стенды</a:t>
            </a:r>
            <a:br>
              <a:rPr lang="ru-RU" sz="2000" dirty="0">
                <a:solidFill>
                  <a:schemeClr val="accent1">
                    <a:lumMod val="50000"/>
                  </a:schemeClr>
                </a:solidFill>
                <a:latin typeface="Arial Black" pitchFamily="34" charset="0"/>
              </a:rPr>
            </a:br>
            <a:r>
              <a:rPr lang="ru-RU" sz="2000" dirty="0">
                <a:solidFill>
                  <a:schemeClr val="accent1">
                    <a:lumMod val="50000"/>
                  </a:schemeClr>
                </a:solidFill>
                <a:latin typeface="Arial Black" pitchFamily="34" charset="0"/>
              </a:rPr>
              <a:t>- проводятся родительские собрания</a:t>
            </a:r>
            <a:br>
              <a:rPr lang="ru-RU" sz="2000" dirty="0">
                <a:solidFill>
                  <a:schemeClr val="accent1">
                    <a:lumMod val="50000"/>
                  </a:schemeClr>
                </a:solidFill>
                <a:latin typeface="Arial Black" pitchFamily="34" charset="0"/>
              </a:rPr>
            </a:br>
            <a:r>
              <a:rPr lang="ru-RU" sz="2000" dirty="0">
                <a:solidFill>
                  <a:schemeClr val="accent1">
                    <a:lumMod val="50000"/>
                  </a:schemeClr>
                </a:solidFill>
                <a:latin typeface="Arial Black" pitchFamily="34" charset="0"/>
              </a:rPr>
              <a:t>-проводятся классные собрания и часы </a:t>
            </a:r>
            <a:r>
              <a:rPr lang="ru-RU" sz="2400" dirty="0">
                <a:solidFill>
                  <a:schemeClr val="accent1">
                    <a:lumMod val="50000"/>
                  </a:schemeClr>
                </a:solidFill>
                <a:latin typeface="Arial Black" pitchFamily="34" charset="0"/>
              </a:rPr>
              <a:t/>
            </a:r>
            <a:br>
              <a:rPr lang="ru-RU" sz="2400" dirty="0">
                <a:solidFill>
                  <a:schemeClr val="accent1">
                    <a:lumMod val="50000"/>
                  </a:schemeClr>
                </a:solidFill>
                <a:latin typeface="Arial Black" pitchFamily="34" charset="0"/>
              </a:rPr>
            </a:br>
            <a:endParaRPr lang="ru-RU" sz="2400" dirty="0"/>
          </a:p>
        </p:txBody>
      </p:sp>
      <p:pic>
        <p:nvPicPr>
          <p:cNvPr id="12290" name="Picture 2" descr="C:\Users\Ирина Анатольевна\Desktop\кабинет-М\DSCN3657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764704"/>
            <a:ext cx="3922514" cy="30243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1" name="Picture 3" descr="C:\Users\Ирина Анатольевна\Desktop\кабинет-М\DSCN3061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692696"/>
            <a:ext cx="3960440" cy="3096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495812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Текст 4"/>
          <p:cNvSpPr>
            <a:spLocks noGrp="1"/>
          </p:cNvSpPr>
          <p:nvPr>
            <p:ph type="body" idx="1"/>
          </p:nvPr>
        </p:nvSpPr>
        <p:spPr>
          <a:xfrm>
            <a:off x="179512" y="5805264"/>
            <a:ext cx="3816424" cy="927794"/>
          </a:xfrm>
        </p:spPr>
        <p:txBody>
          <a:bodyPr/>
          <a:lstStyle/>
          <a:p>
            <a:r>
              <a:rPr lang="ru-RU" sz="1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 Black" pitchFamily="34" charset="0"/>
              </a:rPr>
              <a:t>423291, Республика Татарстан, </a:t>
            </a:r>
            <a:r>
              <a:rPr lang="ru-RU" sz="14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 Black" pitchFamily="34" charset="0"/>
              </a:rPr>
              <a:t>Лениногорский</a:t>
            </a:r>
            <a:r>
              <a:rPr lang="ru-RU" sz="1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 Black" pitchFamily="34" charset="0"/>
              </a:rPr>
              <a:t> район, С. Новое Сережкино, ул. Центральная, д. 15</a:t>
            </a:r>
            <a:endParaRPr lang="ru-RU" sz="1400" dirty="0">
              <a:solidFill>
                <a:schemeClr val="tx1">
                  <a:lumMod val="95000"/>
                  <a:lumOff val="5000"/>
                </a:schemeClr>
              </a:solidFill>
              <a:latin typeface="Arial Black" pitchFamily="34" charset="0"/>
            </a:endParaRPr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3"/>
          </p:nvPr>
        </p:nvSpPr>
        <p:spPr>
          <a:xfrm>
            <a:off x="4860032" y="6093296"/>
            <a:ext cx="3778752" cy="639762"/>
          </a:xfrm>
        </p:spPr>
        <p:txBody>
          <a:bodyPr/>
          <a:lstStyle/>
          <a:p>
            <a:r>
              <a:rPr lang="en-US" sz="1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 Black" pitchFamily="34" charset="0"/>
              </a:rPr>
              <a:t>E-mail:</a:t>
            </a:r>
            <a:r>
              <a:rPr lang="ru-RU" sz="1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 Black" pitchFamily="34" charset="0"/>
              </a:rPr>
              <a:t> </a:t>
            </a:r>
            <a:r>
              <a:rPr lang="en-US" sz="1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 Black" pitchFamily="34" charset="0"/>
              </a:rPr>
              <a:t>sch48759@yandex.ru</a:t>
            </a:r>
            <a:r>
              <a:rPr lang="ru-RU" sz="1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 Black" pitchFamily="34" charset="0"/>
              </a:rPr>
              <a:t> телефон: 8(85595) 3-73-38</a:t>
            </a:r>
            <a:endParaRPr lang="en-US" sz="1400" dirty="0" smtClean="0">
              <a:solidFill>
                <a:schemeClr val="tx1">
                  <a:lumMod val="95000"/>
                  <a:lumOff val="5000"/>
                </a:schemeClr>
              </a:solidFill>
              <a:latin typeface="Arial Black" pitchFamily="34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188640"/>
            <a:ext cx="8640960" cy="2448272"/>
          </a:xfrm>
        </p:spPr>
        <p:txBody>
          <a:bodyPr/>
          <a:lstStyle/>
          <a:p>
            <a:pPr marL="0" indent="0" algn="l">
              <a:lnSpc>
                <a:spcPct val="90000"/>
              </a:lnSpc>
              <a:buNone/>
            </a:pPr>
            <a:r>
              <a:rPr lang="ru-RU" sz="2400" dirty="0">
                <a:solidFill>
                  <a:schemeClr val="accent6">
                    <a:lumMod val="50000"/>
                  </a:schemeClr>
                </a:solidFill>
                <a:latin typeface="Arial Black" pitchFamily="34" charset="0"/>
              </a:rPr>
              <a:t>ПОДВЕДЕНИЕ ИТОГОВ</a:t>
            </a:r>
            <a:br>
              <a:rPr lang="ru-RU" sz="2400" dirty="0">
                <a:solidFill>
                  <a:schemeClr val="accent6">
                    <a:lumMod val="50000"/>
                  </a:schemeClr>
                </a:solidFill>
                <a:latin typeface="Arial Black" pitchFamily="34" charset="0"/>
              </a:rPr>
            </a:br>
            <a:r>
              <a:rPr lang="ru-RU" sz="1800" dirty="0">
                <a:solidFill>
                  <a:schemeClr val="accent1">
                    <a:lumMod val="50000"/>
                  </a:schemeClr>
                </a:solidFill>
                <a:latin typeface="Arial Black" pitchFamily="34" charset="0"/>
              </a:rPr>
              <a:t>- Кабинет </a:t>
            </a:r>
            <a:r>
              <a:rPr lang="ru-RU" sz="1800" dirty="0" smtClean="0">
                <a:solidFill>
                  <a:schemeClr val="accent1">
                    <a:lumMod val="50000"/>
                  </a:schemeClr>
                </a:solidFill>
                <a:latin typeface="Arial Black" pitchFamily="34" charset="0"/>
              </a:rPr>
              <a:t>математики Ново-</a:t>
            </a:r>
            <a:r>
              <a:rPr lang="ru-RU" sz="1800" dirty="0" err="1" smtClean="0">
                <a:solidFill>
                  <a:schemeClr val="accent1">
                    <a:lumMod val="50000"/>
                  </a:schemeClr>
                </a:solidFill>
                <a:latin typeface="Arial Black" pitchFamily="34" charset="0"/>
              </a:rPr>
              <a:t>Сережкинской</a:t>
            </a:r>
            <a:r>
              <a:rPr lang="ru-RU" sz="1800" dirty="0" smtClean="0">
                <a:solidFill>
                  <a:schemeClr val="accent1">
                    <a:lumMod val="50000"/>
                  </a:schemeClr>
                </a:solidFill>
                <a:latin typeface="Arial Black" pitchFamily="34" charset="0"/>
              </a:rPr>
              <a:t> СОШ– </a:t>
            </a:r>
            <a:r>
              <a:rPr lang="ru-RU" sz="1800" dirty="0">
                <a:solidFill>
                  <a:schemeClr val="accent1">
                    <a:lumMod val="50000"/>
                  </a:schemeClr>
                </a:solidFill>
                <a:latin typeface="Arial Black" pitchFamily="34" charset="0"/>
              </a:rPr>
              <a:t>обычный </a:t>
            </a:r>
            <a:r>
              <a:rPr lang="ru-RU" sz="1800" dirty="0" smtClean="0">
                <a:solidFill>
                  <a:schemeClr val="accent1">
                    <a:lumMod val="50000"/>
                  </a:schemeClr>
                </a:solidFill>
                <a:latin typeface="Arial Black" pitchFamily="34" charset="0"/>
              </a:rPr>
              <a:t>и уникальный</a:t>
            </a:r>
            <a:r>
              <a:rPr lang="ru-RU" sz="1800" dirty="0">
                <a:solidFill>
                  <a:schemeClr val="accent1">
                    <a:lumMod val="50000"/>
                  </a:schemeClr>
                </a:solidFill>
                <a:latin typeface="Arial Black" pitchFamily="34" charset="0"/>
              </a:rPr>
              <a:t>, похожий на другие кабинеты и неповторимый</a:t>
            </a:r>
            <a:br>
              <a:rPr lang="ru-RU" sz="1800" dirty="0">
                <a:solidFill>
                  <a:schemeClr val="accent1">
                    <a:lumMod val="50000"/>
                  </a:schemeClr>
                </a:solidFill>
                <a:latin typeface="Arial Black" pitchFamily="34" charset="0"/>
              </a:rPr>
            </a:br>
            <a:r>
              <a:rPr lang="ru-RU" sz="1800" dirty="0">
                <a:solidFill>
                  <a:srgbClr val="0070C0"/>
                </a:solidFill>
                <a:latin typeface="Arial Black" pitchFamily="34" charset="0"/>
              </a:rPr>
              <a:t>- Уроки и внеклассные мероприятия по</a:t>
            </a:r>
            <a:br>
              <a:rPr lang="ru-RU" sz="1800" dirty="0">
                <a:solidFill>
                  <a:srgbClr val="0070C0"/>
                </a:solidFill>
                <a:latin typeface="Arial Black" pitchFamily="34" charset="0"/>
              </a:rPr>
            </a:br>
            <a:r>
              <a:rPr lang="ru-RU" sz="1800" dirty="0">
                <a:solidFill>
                  <a:srgbClr val="0070C0"/>
                </a:solidFill>
                <a:latin typeface="Arial Black" pitchFamily="34" charset="0"/>
              </a:rPr>
              <a:t>предмету ежедневно обогащают</a:t>
            </a:r>
            <a:br>
              <a:rPr lang="ru-RU" sz="1800" dirty="0">
                <a:solidFill>
                  <a:srgbClr val="0070C0"/>
                </a:solidFill>
                <a:latin typeface="Arial Black" pitchFamily="34" charset="0"/>
              </a:rPr>
            </a:br>
            <a:r>
              <a:rPr lang="ru-RU" sz="1800" dirty="0">
                <a:solidFill>
                  <a:srgbClr val="0070C0"/>
                </a:solidFill>
                <a:latin typeface="Arial Black" pitchFamily="34" charset="0"/>
              </a:rPr>
              <a:t>память и развивают </a:t>
            </a:r>
            <a:r>
              <a:rPr lang="ru-RU" sz="1800" dirty="0" smtClean="0">
                <a:solidFill>
                  <a:srgbClr val="0070C0"/>
                </a:solidFill>
                <a:latin typeface="Arial Black" pitchFamily="34" charset="0"/>
              </a:rPr>
              <a:t>интеллект </a:t>
            </a:r>
            <a:r>
              <a:rPr lang="ru-RU" sz="1800" dirty="0">
                <a:solidFill>
                  <a:srgbClr val="0070C0"/>
                </a:solidFill>
                <a:latin typeface="Arial Black" pitchFamily="34" charset="0"/>
              </a:rPr>
              <a:t>детей</a:t>
            </a:r>
            <a:r>
              <a:rPr lang="ru-RU" sz="1800" dirty="0">
                <a:solidFill>
                  <a:schemeClr val="accent1">
                    <a:lumMod val="50000"/>
                  </a:schemeClr>
                </a:solidFill>
                <a:latin typeface="Arial Black" pitchFamily="34" charset="0"/>
              </a:rPr>
              <a:t/>
            </a:r>
            <a:br>
              <a:rPr lang="ru-RU" sz="1800" dirty="0">
                <a:solidFill>
                  <a:schemeClr val="accent1">
                    <a:lumMod val="50000"/>
                  </a:schemeClr>
                </a:solidFill>
                <a:latin typeface="Arial Black" pitchFamily="34" charset="0"/>
              </a:rPr>
            </a:br>
            <a:r>
              <a:rPr lang="ru-RU" sz="1800" dirty="0">
                <a:solidFill>
                  <a:schemeClr val="accent1">
                    <a:lumMod val="50000"/>
                  </a:schemeClr>
                </a:solidFill>
                <a:latin typeface="Arial Black" pitchFamily="34" charset="0"/>
              </a:rPr>
              <a:t>- Обучение в современном и комфортном</a:t>
            </a:r>
            <a:br>
              <a:rPr lang="ru-RU" sz="1800" dirty="0">
                <a:solidFill>
                  <a:schemeClr val="accent1">
                    <a:lumMod val="50000"/>
                  </a:schemeClr>
                </a:solidFill>
                <a:latin typeface="Arial Black" pitchFamily="34" charset="0"/>
              </a:rPr>
            </a:br>
            <a:r>
              <a:rPr lang="ru-RU" sz="1800" dirty="0">
                <a:solidFill>
                  <a:schemeClr val="accent1">
                    <a:lumMod val="50000"/>
                  </a:schemeClr>
                </a:solidFill>
                <a:latin typeface="Arial Black" pitchFamily="34" charset="0"/>
              </a:rPr>
              <a:t>кабинете позволяет учащимся повышать свой</a:t>
            </a:r>
            <a:br>
              <a:rPr lang="ru-RU" sz="1800" dirty="0">
                <a:solidFill>
                  <a:schemeClr val="accent1">
                    <a:lumMod val="50000"/>
                  </a:schemeClr>
                </a:solidFill>
                <a:latin typeface="Arial Black" pitchFamily="34" charset="0"/>
              </a:rPr>
            </a:br>
            <a:r>
              <a:rPr lang="ru-RU" sz="1800" dirty="0">
                <a:solidFill>
                  <a:schemeClr val="accent1">
                    <a:lumMod val="50000"/>
                  </a:schemeClr>
                </a:solidFill>
                <a:latin typeface="Arial Black" pitchFamily="34" charset="0"/>
              </a:rPr>
              <a:t>образовательный и культурный уровень</a:t>
            </a:r>
            <a:r>
              <a:rPr lang="ru-RU" sz="2000" dirty="0"/>
              <a:t/>
            </a:r>
            <a:br>
              <a:rPr lang="ru-RU" sz="2000" dirty="0"/>
            </a:br>
            <a:endParaRPr lang="ru-RU" sz="2000" dirty="0">
              <a:solidFill>
                <a:schemeClr val="accent6">
                  <a:lumMod val="50000"/>
                </a:schemeClr>
              </a:solidFill>
              <a:latin typeface="Arial Black" pitchFamily="34" charset="0"/>
            </a:endParaRPr>
          </a:p>
        </p:txBody>
      </p:sp>
      <p:pic>
        <p:nvPicPr>
          <p:cNvPr id="14338" name="Picture 2" descr="C:\Users\Ирина Анатольевна\Desktop\кабинет-М\DSCN3588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780928"/>
            <a:ext cx="3706490" cy="30138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39" name="Picture 3" descr="C:\Users\Ирина Анатольевна\Desktop\кабинет-М\DSCN3073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2852936"/>
            <a:ext cx="3960440" cy="30138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80595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323528" y="332657"/>
            <a:ext cx="8496944" cy="576063"/>
          </a:xfrm>
        </p:spPr>
        <p:txBody>
          <a:bodyPr/>
          <a:lstStyle/>
          <a:p>
            <a:pPr marL="0" indent="0" algn="ctr">
              <a:buNone/>
            </a:pPr>
            <a:r>
              <a:rPr lang="ru-RU" sz="3200" dirty="0" smtClean="0">
                <a:solidFill>
                  <a:schemeClr val="accent6">
                    <a:lumMod val="50000"/>
                  </a:schemeClr>
                </a:solidFill>
                <a:latin typeface="Arial Black" pitchFamily="34" charset="0"/>
              </a:rPr>
              <a:t>Презентация кабинета математики</a:t>
            </a:r>
            <a:endParaRPr lang="ru-RU" sz="3200" dirty="0">
              <a:solidFill>
                <a:schemeClr val="accent6">
                  <a:lumMod val="50000"/>
                </a:schemeClr>
              </a:solidFill>
              <a:latin typeface="Arial Black" pitchFamily="34" charset="0"/>
            </a:endParaRPr>
          </a:p>
        </p:txBody>
      </p:sp>
      <p:sp>
        <p:nvSpPr>
          <p:cNvPr id="6" name="Текст 5"/>
          <p:cNvSpPr>
            <a:spLocks noGrp="1"/>
          </p:cNvSpPr>
          <p:nvPr>
            <p:ph type="body" sz="half" idx="2"/>
          </p:nvPr>
        </p:nvSpPr>
        <p:spPr>
          <a:xfrm>
            <a:off x="179512" y="1052736"/>
            <a:ext cx="3096344" cy="5328592"/>
          </a:xfrm>
        </p:spPr>
        <p:txBody>
          <a:bodyPr>
            <a:normAutofit lnSpcReduction="10000"/>
          </a:bodyPr>
          <a:lstStyle/>
          <a:p>
            <a:r>
              <a:rPr lang="ru-RU" sz="2400" dirty="0" smtClean="0">
                <a:solidFill>
                  <a:srgbClr val="002060"/>
                </a:solidFill>
                <a:latin typeface="Arial Black" pitchFamily="34" charset="0"/>
              </a:rPr>
              <a:t>Автор проекта: </a:t>
            </a:r>
          </a:p>
          <a:p>
            <a:r>
              <a:rPr lang="ru-RU" sz="2400" dirty="0" smtClean="0">
                <a:solidFill>
                  <a:schemeClr val="accent6">
                    <a:lumMod val="50000"/>
                  </a:schemeClr>
                </a:solidFill>
                <a:latin typeface="Arial Black" pitchFamily="34" charset="0"/>
              </a:rPr>
              <a:t>Кириллова Ирина Анатольевна </a:t>
            </a:r>
            <a:r>
              <a:rPr lang="ru-RU" sz="2400" dirty="0" smtClean="0">
                <a:solidFill>
                  <a:srgbClr val="002060"/>
                </a:solidFill>
                <a:latin typeface="Arial Black" pitchFamily="34" charset="0"/>
              </a:rPr>
              <a:t>– учитель  </a:t>
            </a:r>
            <a:r>
              <a:rPr lang="en-US" sz="2400" dirty="0" smtClean="0">
                <a:solidFill>
                  <a:srgbClr val="002060"/>
                </a:solidFill>
                <a:latin typeface="Arial Black" pitchFamily="34" charset="0"/>
              </a:rPr>
              <a:t>I </a:t>
            </a:r>
            <a:r>
              <a:rPr lang="ru-RU" sz="2400" dirty="0" err="1" smtClean="0">
                <a:solidFill>
                  <a:srgbClr val="002060"/>
                </a:solidFill>
                <a:latin typeface="Arial Black" pitchFamily="34" charset="0"/>
              </a:rPr>
              <a:t>квалифика-ционной</a:t>
            </a:r>
            <a:r>
              <a:rPr lang="ru-RU" sz="2400" dirty="0" smtClean="0">
                <a:solidFill>
                  <a:srgbClr val="002060"/>
                </a:solidFill>
                <a:latin typeface="Arial Black" pitchFamily="34" charset="0"/>
              </a:rPr>
              <a:t> категории, победитель гранта «Наш лучший учитель</a:t>
            </a:r>
            <a:r>
              <a:rPr lang="ru-RU" sz="2400" smtClean="0">
                <a:solidFill>
                  <a:srgbClr val="002060"/>
                </a:solidFill>
                <a:latin typeface="Arial Black" pitchFamily="34" charset="0"/>
              </a:rPr>
              <a:t>» 2011 года</a:t>
            </a:r>
            <a:r>
              <a:rPr lang="ru-RU" sz="2400" dirty="0" smtClean="0">
                <a:solidFill>
                  <a:srgbClr val="002060"/>
                </a:solidFill>
                <a:latin typeface="Arial Black" pitchFamily="34" charset="0"/>
              </a:rPr>
              <a:t>, ответственный за кабинет.</a:t>
            </a:r>
            <a:endParaRPr lang="ru-RU" sz="2400" dirty="0">
              <a:solidFill>
                <a:srgbClr val="002060"/>
              </a:solidFill>
              <a:latin typeface="Arial Black" pitchFamily="34" charset="0"/>
            </a:endParaRPr>
          </a:p>
        </p:txBody>
      </p:sp>
      <p:pic>
        <p:nvPicPr>
          <p:cNvPr id="2050" name="Picture 2" descr="C:\Users\Ирина Анатольевна\Desktop\кабинет-М\DSCN3785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1196752"/>
            <a:ext cx="5760640" cy="49685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079516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323528" y="188640"/>
            <a:ext cx="8568952" cy="1584176"/>
          </a:xfrm>
        </p:spPr>
        <p:txBody>
          <a:bodyPr/>
          <a:lstStyle/>
          <a:p>
            <a:pPr marL="0" indent="0" algn="ctr">
              <a:buNone/>
            </a:pPr>
            <a:r>
              <a:rPr lang="ru-RU" dirty="0" smtClean="0">
                <a:solidFill>
                  <a:schemeClr val="accent6">
                    <a:lumMod val="50000"/>
                  </a:schemeClr>
                </a:solidFill>
                <a:latin typeface="Arial Black" pitchFamily="34" charset="0"/>
              </a:rPr>
              <a:t>Девиз: «Мой кабинет- моя крепость»</a:t>
            </a:r>
            <a:endParaRPr lang="ru-RU" dirty="0">
              <a:solidFill>
                <a:schemeClr val="accent6">
                  <a:lumMod val="50000"/>
                </a:schemeClr>
              </a:solidFill>
              <a:latin typeface="Arial Black" pitchFamily="34" charset="0"/>
            </a:endParaRPr>
          </a:p>
        </p:txBody>
      </p:sp>
      <p:pic>
        <p:nvPicPr>
          <p:cNvPr id="3074" name="Picture 2" descr="C:\Users\Ирина Анатольевна\Desktop\кабинет-М\DSCN3783.JP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79512" y="2276872"/>
            <a:ext cx="4176464" cy="41666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Ирина Анатольевна\Desktop\кабинет-М\DSCN3759.JPG"/>
          <p:cNvPicPr>
            <a:picLocks noGrp="1" noChangeAspect="1" noChangeArrowheads="1"/>
          </p:cNvPicPr>
          <p:nvPr>
            <p:ph sz="quarter" idx="1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572000" y="2276872"/>
            <a:ext cx="4320480" cy="41764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413740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764704"/>
            <a:ext cx="3528392" cy="5904656"/>
          </a:xfrm>
        </p:spPr>
        <p:txBody>
          <a:bodyPr/>
          <a:lstStyle/>
          <a:p>
            <a:pPr marL="0" indent="0" algn="l">
              <a:buNone/>
            </a:pPr>
            <a:r>
              <a:rPr lang="ru-RU" sz="2800" dirty="0">
                <a:solidFill>
                  <a:schemeClr val="accent6">
                    <a:lumMod val="50000"/>
                  </a:schemeClr>
                </a:solidFill>
                <a:latin typeface="Arial Black" pitchFamily="34" charset="0"/>
              </a:rPr>
              <a:t>В кабинете математики накоплена библиотека методической и дидактической учебной литературы, которая помогает учителю в его педагогической  деятельности.</a:t>
            </a:r>
            <a:r>
              <a:rPr lang="ru-RU" sz="2000" dirty="0">
                <a:solidFill>
                  <a:srgbClr val="FF6600"/>
                </a:solidFill>
              </a:rPr>
              <a:t/>
            </a:r>
            <a:br>
              <a:rPr lang="ru-RU" sz="2000" dirty="0">
                <a:solidFill>
                  <a:srgbClr val="FF6600"/>
                </a:solidFill>
              </a:rPr>
            </a:br>
            <a:endParaRPr lang="ru-RU" sz="2000" dirty="0"/>
          </a:p>
        </p:txBody>
      </p:sp>
      <p:pic>
        <p:nvPicPr>
          <p:cNvPr id="4" name="Picture 3" descr="C:\Users\Ирина Анатольевна\Desktop\кабинет-М\DSCN3746.JP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80" y="980728"/>
            <a:ext cx="5328592" cy="53285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1307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08104" y="476672"/>
            <a:ext cx="3312368" cy="5976664"/>
          </a:xfrm>
        </p:spPr>
        <p:txBody>
          <a:bodyPr/>
          <a:lstStyle/>
          <a:p>
            <a:pPr marL="0" indent="0" algn="l">
              <a:buNone/>
            </a:pPr>
            <a:r>
              <a:rPr lang="ru-RU" sz="2600" i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Наличие книжных шкафов позволяет хранить в кабинете большое количество методической и дидактической литературы, необходимой на уроках и для подготовки к экзаменам </a:t>
            </a:r>
            <a:r>
              <a:rPr lang="ru-RU" sz="6600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/>
            </a:r>
            <a:br>
              <a:rPr lang="ru-RU" sz="6600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</a:br>
            <a:endParaRPr lang="ru-RU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1029" name="Picture 5" descr="C:\Users\Ирина Анатольевна\Desktop\кабинет-М\DSCN3750.JP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79512" y="476672"/>
            <a:ext cx="5184576" cy="59766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614536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260648"/>
            <a:ext cx="8600743" cy="1512168"/>
          </a:xfrm>
        </p:spPr>
        <p:txBody>
          <a:bodyPr/>
          <a:lstStyle/>
          <a:p>
            <a:pPr marL="0" indent="0" algn="ctr">
              <a:buNone/>
            </a:pPr>
            <a:r>
              <a:rPr lang="ru-RU" sz="3200" i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Кабинет оснащен современными  ТСО, что позволяет делать уроки более интересными и познавательными </a:t>
            </a:r>
            <a:r>
              <a:rPr lang="ru-RU" sz="4800" i="1" dirty="0">
                <a:solidFill>
                  <a:srgbClr val="1151D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/>
            </a:r>
            <a:br>
              <a:rPr lang="ru-RU" sz="4800" i="1" dirty="0">
                <a:solidFill>
                  <a:srgbClr val="1151D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</a:br>
            <a:endParaRPr lang="ru-RU" dirty="0"/>
          </a:p>
        </p:txBody>
      </p:sp>
      <p:pic>
        <p:nvPicPr>
          <p:cNvPr id="2050" name="Picture 2" descr="C:\Users\Ирина Анатольевна\Desktop\кабинет-М\DSCN3778.JP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492896"/>
            <a:ext cx="4752527" cy="3960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Ирина Анатольевна\Desktop\кабинет-М\DSCN3782.JPG"/>
          <p:cNvPicPr>
            <a:picLocks noGrp="1" noChangeAspect="1" noChangeArrowheads="1"/>
          </p:cNvPicPr>
          <p:nvPr>
            <p:ph sz="quarter" idx="1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2492896"/>
            <a:ext cx="3816225" cy="3960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748449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188640"/>
            <a:ext cx="8712968" cy="2160240"/>
          </a:xfrm>
        </p:spPr>
        <p:txBody>
          <a:bodyPr/>
          <a:lstStyle/>
          <a:p>
            <a:pPr marL="0" indent="0" algn="ctr">
              <a:buNone/>
            </a:pPr>
            <a:r>
              <a:rPr lang="ru-RU" sz="2900" i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Но не забываем мы и про традиционные математические инструменты – линейка, треугольник, циркуль, </a:t>
            </a:r>
            <a:r>
              <a:rPr lang="ru-RU" sz="2900" i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транспортир. Трудно представить урок без мела и доски.</a:t>
            </a:r>
            <a:r>
              <a:rPr lang="ru-RU" sz="2900" i="1" dirty="0">
                <a:solidFill>
                  <a:srgbClr val="C1350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/>
            </a:r>
            <a:br>
              <a:rPr lang="ru-RU" sz="2900" i="1" dirty="0">
                <a:solidFill>
                  <a:srgbClr val="C1350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</a:br>
            <a:endParaRPr lang="ru-RU" sz="2900" dirty="0"/>
          </a:p>
        </p:txBody>
      </p:sp>
      <p:pic>
        <p:nvPicPr>
          <p:cNvPr id="3074" name="Picture 2" descr="C:\Users\Ирина Анатольевна\Desktop\кабинет-М\DSCN3791.JPG"/>
          <p:cNvPicPr>
            <a:picLocks noGrp="1" noChangeAspect="1" noChangeArrowheads="1"/>
          </p:cNvPicPr>
          <p:nvPr>
            <p:ph sz="quarter" idx="14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2420888"/>
            <a:ext cx="4176464" cy="38791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Ирина Анатольевна\Desktop\кабинет-М\DSCN3770.JP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420888"/>
            <a:ext cx="4176464" cy="38884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34439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260648"/>
            <a:ext cx="8640960" cy="1143000"/>
          </a:xfrm>
        </p:spPr>
        <p:txBody>
          <a:bodyPr/>
          <a:lstStyle/>
          <a:p>
            <a:pPr marL="0" indent="0" algn="ctr">
              <a:buNone/>
            </a:pPr>
            <a:r>
              <a:rPr lang="ru-RU" sz="2400" i="1" dirty="0" smtClean="0">
                <a:solidFill>
                  <a:srgbClr val="1151D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В кабинете все стенды , планшеты сделаны силами учащихся и учителя математики. Кабинет полностью оформлен. Свободного пространства нет</a:t>
            </a:r>
            <a:r>
              <a:rPr lang="ru-RU" sz="2400" i="1" dirty="0">
                <a:solidFill>
                  <a:srgbClr val="1151D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/>
            </a:r>
            <a:br>
              <a:rPr lang="ru-RU" sz="2400" i="1" dirty="0">
                <a:solidFill>
                  <a:srgbClr val="1151D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</a:br>
            <a:endParaRPr lang="ru-RU" sz="2400" dirty="0"/>
          </a:p>
        </p:txBody>
      </p:sp>
      <p:pic>
        <p:nvPicPr>
          <p:cNvPr id="4098" name="Picture 2" descr="C:\Users\Ирина Анатольевна\Desktop\кабинет-М\DSCN3766.JP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1" y="1844824"/>
            <a:ext cx="4248472" cy="47525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Ирина Анатольевна\Desktop\кабинет-М\DSCN3752.JPG"/>
          <p:cNvPicPr>
            <a:picLocks noGrp="1" noChangeAspect="1" noChangeArrowheads="1"/>
          </p:cNvPicPr>
          <p:nvPr>
            <p:ph sz="quarter" idx="1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1844824"/>
            <a:ext cx="3973239" cy="47525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768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Классный час на тему</Template>
  <TotalTime>809</TotalTime>
  <Words>416</Words>
  <Application>Microsoft Office PowerPoint</Application>
  <PresentationFormat>Экран (4:3)</PresentationFormat>
  <Paragraphs>33</Paragraphs>
  <Slides>21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Воздушный поток</vt:lpstr>
      <vt:lpstr> Презентация:  « Оформление кабинета математики» </vt:lpstr>
      <vt:lpstr>МОБУ «Ново- Сережкинская СОШ» ЛМР РТ</vt:lpstr>
      <vt:lpstr>Презентация кабинета математики</vt:lpstr>
      <vt:lpstr>Девиз: «Мой кабинет- моя крепость»</vt:lpstr>
      <vt:lpstr>В кабинете математики накоплена библиотека методической и дидактической учебной литературы, которая помогает учителю в его педагогической  деятельности. </vt:lpstr>
      <vt:lpstr>Наличие книжных шкафов позволяет хранить в кабинете большое количество методической и дидактической литературы, необходимой на уроках и для подготовки к экзаменам  </vt:lpstr>
      <vt:lpstr>Кабинет оснащен современными  ТСО, что позволяет делать уроки более интересными и познавательными  </vt:lpstr>
      <vt:lpstr>Но не забываем мы и про традиционные математические инструменты – линейка, треугольник, циркуль, транспортир. Трудно представить урок без мела и доски. </vt:lpstr>
      <vt:lpstr>В кабинете все стенды , планшеты сделаны силами учащихся и учителя математики. Кабинет полностью оформлен. Свободного пространства нет </vt:lpstr>
      <vt:lpstr>В нижних отсеках шкафов хранятся журналы и газеты «Математика», стереометрические ящики, шаблоны графиков и многое другое…</vt:lpstr>
      <vt:lpstr>Творческие работы учащихся</vt:lpstr>
      <vt:lpstr>В кабинете математики систематизирован дидактический материал по темам, по классам, по предметам и разложен по коробам и папкам. </vt:lpstr>
      <vt:lpstr>ЭОР и ЦОР для преподавания математики постоянно пополняется</vt:lpstr>
      <vt:lpstr> Высокие результаты обучения математики достигаются, если в школе оборудован кабинет математики, в котором все до последней мелочи содействует повышению эффективности труда учителя и учащихся, совершенствованию учебно – воспитательной работы по предмету</vt:lpstr>
      <vt:lpstr>Мои ученики ежегодно принимают участие  в олимпиадах по математике различного уровня  заочно, дистанционно и очно.</vt:lpstr>
      <vt:lpstr>Результаты учащихся на II Всероссийской олимпиаде по предметам от «Центра поддержки талантливой молодежи» в 2011-2012 учебном году. Принимали участие 42 ученика 5-11 классов школы. Все получили сертификаты участников олимпиады</vt:lpstr>
      <vt:lpstr>2012-2013 учебный год. 13 учеников приняли участие в III Всероссийской олимпиаде по математике, 7 учеников- во II Всероссийском конкурсе. Все получили сертификаты участников олимпиады.  Ученики участвуют в Фестивале творческих и исследовательских работ «Портфолио»</vt:lpstr>
      <vt:lpstr>Мне нравится учиться, участвовать в конкурсах, экспериментировать, внедрять в свою работу инновации. С 2005 года сотрудничаю с издательским домом «Первое сентября»: ежегодно повышаю квалификацию на дистанционных курсах «Педагогического университета», принимаю участие во Всероссийском педагогическом фестивале «Открытый урок», мои ученики участвуют В Фестивале «Портфолио» и многое другое…</vt:lpstr>
      <vt:lpstr>После уроков здесь проводятся - дополнительные занятия - консультации - работа с одаренными детьми - кружок «Креативная математика» -работа со слабыми детьми» - подготовка к конкурсам, фестивалям, олимпиадам, конференциям - предметные декады и смотры знаний</vt:lpstr>
      <vt:lpstr>Наш кабинет – второй дом,  здесь проходят  - классные часы и интересные  мероприятия - подготовка к интеллектуальным играм и КВН - оформляются стенгазеты и стенды - проводятся родительские собрания -проводятся классные собрания и часы  </vt:lpstr>
      <vt:lpstr>ПОДВЕДЕНИЕ ИТОГОВ - Кабинет математики Ново-Сережкинской СОШ– обычный и уникальный, похожий на другие кабинеты и неповторимый - Уроки и внеклассные мероприятия по предмету ежедневно обогащают память и развивают интеллект детей - Обучение в современном и комфортном кабинете позволяет учащимся повышать свой образовательный и культурный уровень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Ирина Анатольевна</dc:creator>
  <cp:lastModifiedBy>Ирина Анатольевна</cp:lastModifiedBy>
  <cp:revision>49</cp:revision>
  <dcterms:created xsi:type="dcterms:W3CDTF">2013-11-21T02:17:19Z</dcterms:created>
  <dcterms:modified xsi:type="dcterms:W3CDTF">2014-01-30T17:56:20Z</dcterms:modified>
</cp:coreProperties>
</file>