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98" r:id="rId2"/>
    <p:sldId id="258" r:id="rId3"/>
    <p:sldId id="259" r:id="rId4"/>
    <p:sldId id="270" r:id="rId5"/>
    <p:sldId id="260" r:id="rId6"/>
    <p:sldId id="261" r:id="rId7"/>
    <p:sldId id="262" r:id="rId8"/>
    <p:sldId id="264" r:id="rId9"/>
    <p:sldId id="267" r:id="rId10"/>
    <p:sldId id="272" r:id="rId11"/>
    <p:sldId id="268" r:id="rId12"/>
    <p:sldId id="275" r:id="rId13"/>
    <p:sldId id="276" r:id="rId14"/>
    <p:sldId id="269" r:id="rId15"/>
    <p:sldId id="277" r:id="rId16"/>
    <p:sldId id="300" r:id="rId17"/>
    <p:sldId id="281" r:id="rId18"/>
    <p:sldId id="29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&#1059;&#1095;&#1080;&#1090;&#1077;&#1083;&#1100;\&#1056;&#1072;&#1073;&#1086;&#1095;&#1080;&#1081;%20&#1089;&#1090;&#1086;&#1083;\&#1082;%20&#1087;&#1088;&#1077;&#1079;&#1077;&#1085;&#1090;&#1072;&#1094;&#1080;&#1080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&#1059;&#1095;&#1080;&#1090;&#1077;&#1083;&#1100;\&#1056;&#1072;&#1073;&#1086;&#1095;&#1080;&#1081;%20&#1089;&#1090;&#1086;&#1083;\&#1082;%20&#1087;&#1088;&#1077;&#1079;&#1077;&#1085;&#1090;&#1072;&#1094;&#1080;&#1080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&#1059;&#1095;&#1080;&#1090;&#1077;&#1083;&#1100;\&#1056;&#1072;&#1073;&#1086;&#1095;&#1080;&#1081;%20&#1089;&#1090;&#1086;&#1083;\&#1082;%20&#1087;&#1088;&#1077;&#1079;&#1077;&#1085;&#1090;&#1072;&#1094;&#1080;&#1080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&#1059;&#1095;&#1080;&#1090;&#1077;&#1083;&#1100;\&#1056;&#1072;&#1073;&#1086;&#1095;&#1080;&#1081;%20&#1089;&#1090;&#1086;&#1083;\&#1082;%20&#1087;&#1088;&#1077;&#1079;&#1077;&#1085;&#1090;&#1072;&#1094;&#1080;&#1080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&#1059;&#1095;&#1080;&#1090;&#1077;&#1083;&#1100;\&#1056;&#1072;&#1073;&#1086;&#1095;&#1080;&#1081;%20&#1089;&#1090;&#1086;&#1083;\&#1082;%20&#1087;&#1088;&#1077;&#1079;&#1077;&#1085;&#1090;&#1072;&#1094;&#1080;&#1080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&#1059;&#1095;&#1080;&#1090;&#1077;&#1083;&#1100;\&#1056;&#1072;&#1073;&#1086;&#1095;&#1080;&#1081;%20&#1089;&#1090;&#1086;&#1083;\&#1082;%20&#1087;&#1088;&#1077;&#1079;&#1077;&#1085;&#1090;&#1072;&#1094;&#1080;&#1080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&#1059;&#1095;&#1080;&#1090;&#1077;&#1083;&#1100;\&#1056;&#1072;&#1073;&#1086;&#1095;&#1080;&#1081;%20&#1089;&#1090;&#1086;&#1083;\&#1082;%20&#1087;&#1088;&#1077;&#1079;&#1077;&#1085;&#1090;&#1072;&#1094;&#1080;&#108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Время</c:v>
                </c:pt>
              </c:strCache>
            </c:strRef>
          </c:tx>
          <c:cat>
            <c:strRef>
              <c:f>Лист1!$A$2:$A$10</c:f>
              <c:strCache>
                <c:ptCount val="9"/>
                <c:pt idx="0">
                  <c:v>Таня</c:v>
                </c:pt>
                <c:pt idx="1">
                  <c:v>Женя</c:v>
                </c:pt>
                <c:pt idx="2">
                  <c:v>Вася</c:v>
                </c:pt>
                <c:pt idx="3">
                  <c:v>Лена</c:v>
                </c:pt>
                <c:pt idx="4">
                  <c:v>Андрей</c:v>
                </c:pt>
                <c:pt idx="5">
                  <c:v>Яна</c:v>
                </c:pt>
                <c:pt idx="6">
                  <c:v>Света</c:v>
                </c:pt>
                <c:pt idx="7">
                  <c:v>Дима</c:v>
                </c:pt>
                <c:pt idx="8">
                  <c:v>Галя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18</c:v>
                </c:pt>
                <c:pt idx="1">
                  <c:v>2</c:v>
                </c:pt>
                <c:pt idx="2">
                  <c:v>4</c:v>
                </c:pt>
                <c:pt idx="3">
                  <c:v>3</c:v>
                </c:pt>
                <c:pt idx="4">
                  <c:v>15</c:v>
                </c:pt>
                <c:pt idx="5">
                  <c:v>25</c:v>
                </c:pt>
                <c:pt idx="6">
                  <c:v>11</c:v>
                </c:pt>
                <c:pt idx="7">
                  <c:v>12</c:v>
                </c:pt>
                <c:pt idx="8">
                  <c:v>13.5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Время</c:v>
                </c:pt>
              </c:strCache>
            </c:strRef>
          </c:tx>
          <c:invertIfNegative val="0"/>
          <c:cat>
            <c:strRef>
              <c:f>Лист1!$A$2:$A$10</c:f>
              <c:strCache>
                <c:ptCount val="9"/>
                <c:pt idx="0">
                  <c:v>Таня</c:v>
                </c:pt>
                <c:pt idx="1">
                  <c:v>Женя</c:v>
                </c:pt>
                <c:pt idx="2">
                  <c:v>Вася</c:v>
                </c:pt>
                <c:pt idx="3">
                  <c:v>Лена</c:v>
                </c:pt>
                <c:pt idx="4">
                  <c:v>Андрей</c:v>
                </c:pt>
                <c:pt idx="5">
                  <c:v>Яна</c:v>
                </c:pt>
                <c:pt idx="6">
                  <c:v>Света</c:v>
                </c:pt>
                <c:pt idx="7">
                  <c:v>Дима</c:v>
                </c:pt>
                <c:pt idx="8">
                  <c:v>Галя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18</c:v>
                </c:pt>
                <c:pt idx="1">
                  <c:v>2</c:v>
                </c:pt>
                <c:pt idx="2">
                  <c:v>4</c:v>
                </c:pt>
                <c:pt idx="3">
                  <c:v>3</c:v>
                </c:pt>
                <c:pt idx="4">
                  <c:v>15</c:v>
                </c:pt>
                <c:pt idx="5">
                  <c:v>25</c:v>
                </c:pt>
                <c:pt idx="6">
                  <c:v>11</c:v>
                </c:pt>
                <c:pt idx="7">
                  <c:v>12</c:v>
                </c:pt>
                <c:pt idx="8">
                  <c:v>13.5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077952"/>
        <c:axId val="142079488"/>
        <c:axId val="0"/>
      </c:bar3DChart>
      <c:catAx>
        <c:axId val="142077952"/>
        <c:scaling>
          <c:orientation val="minMax"/>
        </c:scaling>
        <c:delete val="0"/>
        <c:axPos val="b"/>
        <c:majorTickMark val="out"/>
        <c:minorTickMark val="none"/>
        <c:tickLblPos val="nextTo"/>
        <c:crossAx val="142079488"/>
        <c:crosses val="autoZero"/>
        <c:auto val="1"/>
        <c:lblAlgn val="ctr"/>
        <c:lblOffset val="100"/>
        <c:noMultiLvlLbl val="0"/>
      </c:catAx>
      <c:valAx>
        <c:axId val="1420794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20779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Время</c:v>
                </c:pt>
              </c:strCache>
            </c:strRef>
          </c:tx>
          <c:cat>
            <c:strRef>
              <c:f>Лист1!$A$2:$A$10</c:f>
              <c:strCache>
                <c:ptCount val="9"/>
                <c:pt idx="0">
                  <c:v>Таня</c:v>
                </c:pt>
                <c:pt idx="1">
                  <c:v>Женя</c:v>
                </c:pt>
                <c:pt idx="2">
                  <c:v>Вася</c:v>
                </c:pt>
                <c:pt idx="3">
                  <c:v>Лена</c:v>
                </c:pt>
                <c:pt idx="4">
                  <c:v>Андрей</c:v>
                </c:pt>
                <c:pt idx="5">
                  <c:v>Яна</c:v>
                </c:pt>
                <c:pt idx="6">
                  <c:v>Света</c:v>
                </c:pt>
                <c:pt idx="7">
                  <c:v>Дима</c:v>
                </c:pt>
                <c:pt idx="8">
                  <c:v>Галя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18</c:v>
                </c:pt>
                <c:pt idx="1">
                  <c:v>2</c:v>
                </c:pt>
                <c:pt idx="2">
                  <c:v>4</c:v>
                </c:pt>
                <c:pt idx="3">
                  <c:v>3</c:v>
                </c:pt>
                <c:pt idx="4">
                  <c:v>15</c:v>
                </c:pt>
                <c:pt idx="5">
                  <c:v>25</c:v>
                </c:pt>
                <c:pt idx="6">
                  <c:v>11</c:v>
                </c:pt>
                <c:pt idx="7">
                  <c:v>12</c:v>
                </c:pt>
                <c:pt idx="8">
                  <c:v>13.5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562816"/>
        <c:axId val="142564352"/>
      </c:lineChart>
      <c:catAx>
        <c:axId val="142562816"/>
        <c:scaling>
          <c:orientation val="minMax"/>
        </c:scaling>
        <c:delete val="0"/>
        <c:axPos val="b"/>
        <c:majorTickMark val="out"/>
        <c:minorTickMark val="none"/>
        <c:tickLblPos val="nextTo"/>
        <c:crossAx val="142564352"/>
        <c:crosses val="autoZero"/>
        <c:auto val="1"/>
        <c:lblAlgn val="ctr"/>
        <c:lblOffset val="100"/>
        <c:noMultiLvlLbl val="0"/>
      </c:catAx>
      <c:valAx>
        <c:axId val="1425643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25628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Время</c:v>
                </c:pt>
              </c:strCache>
            </c:strRef>
          </c:tx>
          <c:invertIfNegative val="0"/>
          <c:cat>
            <c:strRef>
              <c:f>Лист1!$A$2:$A$10</c:f>
              <c:strCache>
                <c:ptCount val="9"/>
                <c:pt idx="0">
                  <c:v>Таня</c:v>
                </c:pt>
                <c:pt idx="1">
                  <c:v>Женя</c:v>
                </c:pt>
                <c:pt idx="2">
                  <c:v>Вася</c:v>
                </c:pt>
                <c:pt idx="3">
                  <c:v>Лена</c:v>
                </c:pt>
                <c:pt idx="4">
                  <c:v>Андрей</c:v>
                </c:pt>
                <c:pt idx="5">
                  <c:v>Яна</c:v>
                </c:pt>
                <c:pt idx="6">
                  <c:v>Света</c:v>
                </c:pt>
                <c:pt idx="7">
                  <c:v>Дима</c:v>
                </c:pt>
                <c:pt idx="8">
                  <c:v>Галя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18</c:v>
                </c:pt>
                <c:pt idx="1">
                  <c:v>2</c:v>
                </c:pt>
                <c:pt idx="2">
                  <c:v>4</c:v>
                </c:pt>
                <c:pt idx="3">
                  <c:v>3</c:v>
                </c:pt>
                <c:pt idx="4">
                  <c:v>15</c:v>
                </c:pt>
                <c:pt idx="5">
                  <c:v>25</c:v>
                </c:pt>
                <c:pt idx="6">
                  <c:v>11</c:v>
                </c:pt>
                <c:pt idx="7">
                  <c:v>12</c:v>
                </c:pt>
                <c:pt idx="8">
                  <c:v>13.5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142594048"/>
        <c:axId val="142595584"/>
        <c:axId val="0"/>
      </c:bar3DChart>
      <c:catAx>
        <c:axId val="142594048"/>
        <c:scaling>
          <c:orientation val="minMax"/>
        </c:scaling>
        <c:delete val="0"/>
        <c:axPos val="b"/>
        <c:majorTickMark val="out"/>
        <c:minorTickMark val="none"/>
        <c:tickLblPos val="nextTo"/>
        <c:crossAx val="142595584"/>
        <c:crosses val="autoZero"/>
        <c:auto val="1"/>
        <c:lblAlgn val="ctr"/>
        <c:lblOffset val="100"/>
        <c:noMultiLvlLbl val="0"/>
      </c:catAx>
      <c:valAx>
        <c:axId val="1425955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25940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Время</c:v>
                </c:pt>
              </c:strCache>
            </c:strRef>
          </c:tx>
          <c:cat>
            <c:strRef>
              <c:f>Лист1!$A$2:$A$10</c:f>
              <c:strCache>
                <c:ptCount val="9"/>
                <c:pt idx="0">
                  <c:v>Таня</c:v>
                </c:pt>
                <c:pt idx="1">
                  <c:v>Женя</c:v>
                </c:pt>
                <c:pt idx="2">
                  <c:v>Вася</c:v>
                </c:pt>
                <c:pt idx="3">
                  <c:v>Лена</c:v>
                </c:pt>
                <c:pt idx="4">
                  <c:v>Андрей</c:v>
                </c:pt>
                <c:pt idx="5">
                  <c:v>Яна</c:v>
                </c:pt>
                <c:pt idx="6">
                  <c:v>Света</c:v>
                </c:pt>
                <c:pt idx="7">
                  <c:v>Дима</c:v>
                </c:pt>
                <c:pt idx="8">
                  <c:v>Галя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18</c:v>
                </c:pt>
                <c:pt idx="1">
                  <c:v>2</c:v>
                </c:pt>
                <c:pt idx="2">
                  <c:v>4</c:v>
                </c:pt>
                <c:pt idx="3">
                  <c:v>3</c:v>
                </c:pt>
                <c:pt idx="4">
                  <c:v>15</c:v>
                </c:pt>
                <c:pt idx="5">
                  <c:v>25</c:v>
                </c:pt>
                <c:pt idx="6">
                  <c:v>11</c:v>
                </c:pt>
                <c:pt idx="7">
                  <c:v>12</c:v>
                </c:pt>
                <c:pt idx="8">
                  <c:v>13.5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Время</c:v>
                </c:pt>
              </c:strCache>
            </c:strRef>
          </c:tx>
          <c:dLbls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Лист1!$A$2:$A$10</c:f>
              <c:strCache>
                <c:ptCount val="9"/>
                <c:pt idx="0">
                  <c:v>Таня</c:v>
                </c:pt>
                <c:pt idx="1">
                  <c:v>Женя</c:v>
                </c:pt>
                <c:pt idx="2">
                  <c:v>Вася</c:v>
                </c:pt>
                <c:pt idx="3">
                  <c:v>Лена</c:v>
                </c:pt>
                <c:pt idx="4">
                  <c:v>Андрей</c:v>
                </c:pt>
                <c:pt idx="5">
                  <c:v>Яна</c:v>
                </c:pt>
                <c:pt idx="6">
                  <c:v>Света</c:v>
                </c:pt>
                <c:pt idx="7">
                  <c:v>Дима</c:v>
                </c:pt>
                <c:pt idx="8">
                  <c:v>Галя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18</c:v>
                </c:pt>
                <c:pt idx="1">
                  <c:v>2</c:v>
                </c:pt>
                <c:pt idx="2">
                  <c:v>4</c:v>
                </c:pt>
                <c:pt idx="3">
                  <c:v>3</c:v>
                </c:pt>
                <c:pt idx="4">
                  <c:v>15</c:v>
                </c:pt>
                <c:pt idx="5">
                  <c:v>25</c:v>
                </c:pt>
                <c:pt idx="6">
                  <c:v>11</c:v>
                </c:pt>
                <c:pt idx="7">
                  <c:v>12</c:v>
                </c:pt>
                <c:pt idx="8">
                  <c:v>13.5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Время</c:v>
                </c:pt>
              </c:strCache>
            </c:strRef>
          </c:tx>
          <c:cat>
            <c:strRef>
              <c:f>Лист1!$A$2:$A$10</c:f>
              <c:strCache>
                <c:ptCount val="9"/>
                <c:pt idx="0">
                  <c:v>Таня</c:v>
                </c:pt>
                <c:pt idx="1">
                  <c:v>Женя</c:v>
                </c:pt>
                <c:pt idx="2">
                  <c:v>Вася</c:v>
                </c:pt>
                <c:pt idx="3">
                  <c:v>Лена</c:v>
                </c:pt>
                <c:pt idx="4">
                  <c:v>Андрей</c:v>
                </c:pt>
                <c:pt idx="5">
                  <c:v>Яна</c:v>
                </c:pt>
                <c:pt idx="6">
                  <c:v>Света</c:v>
                </c:pt>
                <c:pt idx="7">
                  <c:v>Дима</c:v>
                </c:pt>
                <c:pt idx="8">
                  <c:v>Галя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18</c:v>
                </c:pt>
                <c:pt idx="1">
                  <c:v>2</c:v>
                </c:pt>
                <c:pt idx="2">
                  <c:v>4</c:v>
                </c:pt>
                <c:pt idx="3">
                  <c:v>3</c:v>
                </c:pt>
                <c:pt idx="4">
                  <c:v>15</c:v>
                </c:pt>
                <c:pt idx="5">
                  <c:v>25</c:v>
                </c:pt>
                <c:pt idx="6">
                  <c:v>11</c:v>
                </c:pt>
                <c:pt idx="7">
                  <c:v>12</c:v>
                </c:pt>
                <c:pt idx="8">
                  <c:v>13.5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623104"/>
        <c:axId val="142624640"/>
      </c:lineChart>
      <c:catAx>
        <c:axId val="142623104"/>
        <c:scaling>
          <c:orientation val="minMax"/>
        </c:scaling>
        <c:delete val="0"/>
        <c:axPos val="b"/>
        <c:majorTickMark val="out"/>
        <c:minorTickMark val="none"/>
        <c:tickLblPos val="nextTo"/>
        <c:crossAx val="142624640"/>
        <c:crosses val="autoZero"/>
        <c:auto val="1"/>
        <c:lblAlgn val="ctr"/>
        <c:lblOffset val="100"/>
        <c:noMultiLvlLbl val="0"/>
      </c:catAx>
      <c:valAx>
        <c:axId val="1426246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26231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2B9C5-B028-4CBE-BC56-63FB3C4545C3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A2CB73-D596-402F-B857-F06339CEAC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477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4FFD-C793-4983-88BB-B9F8B3D9FFA8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C529-3D77-4168-8CAA-A96AF1277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4FFD-C793-4983-88BB-B9F8B3D9FFA8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C529-3D77-4168-8CAA-A96AF1277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4FFD-C793-4983-88BB-B9F8B3D9FFA8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C529-3D77-4168-8CAA-A96AF1277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4FFD-C793-4983-88BB-B9F8B3D9FFA8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C529-3D77-4168-8CAA-A96AF1277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4FFD-C793-4983-88BB-B9F8B3D9FFA8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C529-3D77-4168-8CAA-A96AF1277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4FFD-C793-4983-88BB-B9F8B3D9FFA8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C529-3D77-4168-8CAA-A96AF1277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4FFD-C793-4983-88BB-B9F8B3D9FFA8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C529-3D77-4168-8CAA-A96AF1277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4FFD-C793-4983-88BB-B9F8B3D9FFA8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C529-3D77-4168-8CAA-A96AF1277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4FFD-C793-4983-88BB-B9F8B3D9FFA8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C529-3D77-4168-8CAA-A96AF1277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4FFD-C793-4983-88BB-B9F8B3D9FFA8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C529-3D77-4168-8CAA-A96AF1277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4FFD-C793-4983-88BB-B9F8B3D9FFA8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C529-3D77-4168-8CAA-A96AF1277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D4FFD-C793-4983-88BB-B9F8B3D9FFA8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9C529-3D77-4168-8CAA-A96AF1277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http://static.jetune.ru/ai/200x200/38886.jp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Рисунок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0" y="2000250"/>
            <a:ext cx="200977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857488" y="2000240"/>
            <a:ext cx="819148" cy="1852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Рисунок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2000250"/>
            <a:ext cx="1071563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TextBox 6"/>
          <p:cNvSpPr txBox="1">
            <a:spLocks noChangeArrowheads="1"/>
          </p:cNvSpPr>
          <p:nvPr/>
        </p:nvSpPr>
        <p:spPr bwMode="auto">
          <a:xfrm>
            <a:off x="1000125" y="1857375"/>
            <a:ext cx="1285875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9900">
                <a:latin typeface="Calibri" pitchFamily="34" charset="0"/>
              </a:rPr>
              <a:t>1</a:t>
            </a:r>
          </a:p>
        </p:txBody>
      </p:sp>
      <p:sp>
        <p:nvSpPr>
          <p:cNvPr id="20486" name="Прямоугольник 7"/>
          <p:cNvSpPr>
            <a:spLocks noChangeArrowheads="1"/>
          </p:cNvSpPr>
          <p:nvPr/>
        </p:nvSpPr>
        <p:spPr bwMode="auto">
          <a:xfrm>
            <a:off x="1000125" y="1285875"/>
            <a:ext cx="4921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>
                <a:latin typeface="Calibri" pitchFamily="34" charset="0"/>
              </a:rPr>
              <a:t>,</a:t>
            </a:r>
          </a:p>
        </p:txBody>
      </p:sp>
      <p:sp>
        <p:nvSpPr>
          <p:cNvPr id="20487" name="Прямоугольник 8"/>
          <p:cNvSpPr>
            <a:spLocks noChangeArrowheads="1"/>
          </p:cNvSpPr>
          <p:nvPr/>
        </p:nvSpPr>
        <p:spPr bwMode="auto">
          <a:xfrm>
            <a:off x="2000250" y="1285875"/>
            <a:ext cx="4921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>
                <a:latin typeface="Calibri" pitchFamily="34" charset="0"/>
              </a:rPr>
              <a:t>,</a:t>
            </a:r>
          </a:p>
        </p:txBody>
      </p:sp>
      <p:sp>
        <p:nvSpPr>
          <p:cNvPr id="20488" name="Прямоугольник 9"/>
          <p:cNvSpPr>
            <a:spLocks noChangeArrowheads="1"/>
          </p:cNvSpPr>
          <p:nvPr/>
        </p:nvSpPr>
        <p:spPr bwMode="auto">
          <a:xfrm>
            <a:off x="3643313" y="857250"/>
            <a:ext cx="4921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dirty="0">
                <a:latin typeface="Calibri" pitchFamily="34" charset="0"/>
              </a:rPr>
              <a:t>,</a:t>
            </a:r>
          </a:p>
        </p:txBody>
      </p:sp>
      <p:sp>
        <p:nvSpPr>
          <p:cNvPr id="20489" name="Прямоугольник 10"/>
          <p:cNvSpPr>
            <a:spLocks noChangeArrowheads="1"/>
          </p:cNvSpPr>
          <p:nvPr/>
        </p:nvSpPr>
        <p:spPr bwMode="auto">
          <a:xfrm>
            <a:off x="3429000" y="857250"/>
            <a:ext cx="4921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dirty="0" smtClean="0">
                <a:latin typeface="Calibri" pitchFamily="34" charset="0"/>
              </a:rPr>
              <a:t>,</a:t>
            </a:r>
            <a:endParaRPr lang="ru-RU" sz="9600" dirty="0">
              <a:latin typeface="Calibri" pitchFamily="34" charset="0"/>
            </a:endParaRPr>
          </a:p>
        </p:txBody>
      </p:sp>
      <p:sp>
        <p:nvSpPr>
          <p:cNvPr id="20490" name="Прямоугольник 11"/>
          <p:cNvSpPr>
            <a:spLocks noChangeArrowheads="1"/>
          </p:cNvSpPr>
          <p:nvPr/>
        </p:nvSpPr>
        <p:spPr bwMode="auto">
          <a:xfrm>
            <a:off x="2643188" y="3714750"/>
            <a:ext cx="1500187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dirty="0">
                <a:latin typeface="Calibri" pitchFamily="34" charset="0"/>
                <a:cs typeface="Times New Roman" pitchFamily="18" charset="0"/>
              </a:rPr>
              <a:t>4321</a:t>
            </a:r>
            <a:endParaRPr lang="ru-RU" sz="4400" dirty="0">
              <a:latin typeface="Calibri" pitchFamily="34" charset="0"/>
            </a:endParaRPr>
          </a:p>
        </p:txBody>
      </p:sp>
      <p:sp>
        <p:nvSpPr>
          <p:cNvPr id="20491" name="Прямоугольник 12"/>
          <p:cNvSpPr>
            <a:spLocks noChangeArrowheads="1"/>
          </p:cNvSpPr>
          <p:nvPr/>
        </p:nvSpPr>
        <p:spPr bwMode="auto">
          <a:xfrm>
            <a:off x="6286500" y="857250"/>
            <a:ext cx="4921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>
                <a:latin typeface="Calibri" pitchFamily="34" charset="0"/>
              </a:rPr>
              <a:t>,</a:t>
            </a:r>
          </a:p>
        </p:txBody>
      </p:sp>
      <p:sp>
        <p:nvSpPr>
          <p:cNvPr id="20492" name="Прямоугольник 13"/>
          <p:cNvSpPr>
            <a:spLocks noChangeArrowheads="1"/>
          </p:cNvSpPr>
          <p:nvPr/>
        </p:nvSpPr>
        <p:spPr bwMode="auto">
          <a:xfrm>
            <a:off x="6072188" y="857250"/>
            <a:ext cx="4921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>
                <a:latin typeface="Calibri" pitchFamily="34" charset="0"/>
              </a:rPr>
              <a:t>,</a:t>
            </a:r>
          </a:p>
        </p:txBody>
      </p:sp>
      <p:sp>
        <p:nvSpPr>
          <p:cNvPr id="20493" name="Прямоугольник 14"/>
          <p:cNvSpPr>
            <a:spLocks noChangeArrowheads="1"/>
          </p:cNvSpPr>
          <p:nvPr/>
        </p:nvSpPr>
        <p:spPr bwMode="auto">
          <a:xfrm>
            <a:off x="7572375" y="1000125"/>
            <a:ext cx="4921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dirty="0">
                <a:latin typeface="Calibri" pitchFamily="34" charset="0"/>
              </a:rPr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Гистограмма объёмная коническая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Круговая диаграмма</a:t>
            </a:r>
          </a:p>
        </p:txBody>
      </p:sp>
      <p:graphicFrame>
        <p:nvGraphicFramePr>
          <p:cNvPr id="4098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457200" y="1600200"/>
          <a:ext cx="8229600" cy="452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Диаграмма" r:id="rId3" imgW="8229600" imgH="4524259" progId="MSGraph.Chart.8">
                  <p:embed followColorScheme="full"/>
                </p:oleObj>
              </mc:Choice>
              <mc:Fallback>
                <p:oleObj name="Диаграмма" r:id="rId3" imgW="8229600" imgH="4524259" progId="MSGraph.Chart.8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00200"/>
                        <a:ext cx="8229600" cy="4524375"/>
                      </a:xfrm>
                      <a:prstGeom prst="rect">
                        <a:avLst/>
                      </a:prstGeom>
                      <a:noFill/>
                      <a:ln w="76200" cmpd="tri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Круговая объемная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Кольцевая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График</a:t>
            </a:r>
          </a:p>
        </p:txBody>
      </p:sp>
      <p:graphicFrame>
        <p:nvGraphicFramePr>
          <p:cNvPr id="5122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457200" y="1600200"/>
          <a:ext cx="8242300" cy="453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Диаграмма" r:id="rId3" imgW="8229600" imgH="4524259" progId="MSGraph.Chart.8">
                  <p:embed followColorScheme="full"/>
                </p:oleObj>
              </mc:Choice>
              <mc:Fallback>
                <p:oleObj name="Диаграмма" r:id="rId3" imgW="8229600" imgH="4524259" progId="MSGraph.Chart.8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00200"/>
                        <a:ext cx="8242300" cy="4530725"/>
                      </a:xfrm>
                      <a:prstGeom prst="rect">
                        <a:avLst/>
                      </a:prstGeom>
                      <a:noFill/>
                      <a:ln w="76200" cmpd="tri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График с маркерами и накоплениями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859430" y="764704"/>
            <a:ext cx="741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Физкультурная минутка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11" name="Picture 4" descr="скачать mp3 исполнителя %C2%EB%E0%E4%E8%EC%E8%F0+%C2%FB%F1%EE%F6%EA%E8%E9 бесплатно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73" b="17520"/>
          <a:stretch>
            <a:fillRect/>
          </a:stretch>
        </p:blipFill>
        <p:spPr bwMode="auto">
          <a:xfrm>
            <a:off x="1835696" y="1988840"/>
            <a:ext cx="5652120" cy="3747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Критерии оценивания:</a:t>
            </a:r>
            <a:b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54461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Работу оцениваем по следующей схеме: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пять правильных ответов – оценка «5»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четыре правильных ответа – оценка «4»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три правильных ответа – оценка «3»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Менее трех правильных ответов – оценка «2»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4896544"/>
          </a:xfrm>
        </p:spPr>
        <p:txBody>
          <a:bodyPr>
            <a:normAutofit/>
          </a:bodyPr>
          <a:lstStyle/>
          <a:p>
            <a:r>
              <a:rPr lang="ru-RU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Презентация выполненных работ</a:t>
            </a:r>
            <a:endParaRPr lang="ru-RU" sz="9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800" dirty="0">
                <a:latin typeface="Times New Roman" pitchFamily="18" charset="0"/>
                <a:cs typeface="Times New Roman" pitchFamily="18" charset="0"/>
              </a:rPr>
            </a:b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800" dirty="0" smtClean="0">
                <a:latin typeface="Times New Roman" pitchFamily="18" charset="0"/>
                <a:cs typeface="Times New Roman" pitchFamily="18" charset="0"/>
              </a:rPr>
            </a:b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7555" y="1700808"/>
            <a:ext cx="835959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Диаграмма</a:t>
            </a:r>
            <a:endParaRPr lang="ru-RU" sz="9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12 -0.02398  0.033 -0.05861  0.058 -0.05861  C 0.095 -0.05861  0.125 -0.02265  0.125 0.02265  C 0.125 0.0373  0.122 0.05062  0.116 0.06261  C 0.117 0.06261  0 0.24244  0 0.24377  C 0 0.24244  -0.117 0.06261  -0.116 0.06261  C -0.122 0.05062  -0.125 0.0373  -0.125 0.02265  C -0.125 -0.02265  -0.095 -0.05861  -0.057 -0.05861  C -0.033 -0.05861  -0.012 -0.02398  0 0  Z" pathEditMode="relative" ptsTypes="">
                                      <p:cBhvr>
                                        <p:cTn id="6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000" dirty="0">
                <a:latin typeface="Times New Roman" pitchFamily="18" charset="0"/>
                <a:cs typeface="Times New Roman" pitchFamily="18" charset="0"/>
              </a:rPr>
            </a:b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Тема урока:</a:t>
            </a:r>
            <a:br>
              <a:rPr lang="ru-RU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8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Диаграммы</a:t>
            </a:r>
            <a:r>
              <a:rPr lang="ru-RU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8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8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836712"/>
          <a:ext cx="3898776" cy="3240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4932040" y="980728"/>
          <a:ext cx="3528392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/>
        </p:nvGraphicFramePr>
        <p:xfrm>
          <a:off x="1619672" y="4077072"/>
          <a:ext cx="5904656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Цели урока: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узнать что такое диаграмма;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познакомиться  с различными видами диаграмм;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научиться читать диаграммы;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научиться строить диаграммы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467544" y="260648"/>
            <a:ext cx="8136904" cy="6336704"/>
          </a:xfrm>
        </p:spPr>
        <p:txBody>
          <a:bodyPr/>
          <a:lstStyle/>
          <a:p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Слово диаграмма происходит от греческого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diugramma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переводится как «чертеж, наглядно показывающий соотношение между различными величинами или между количествами одной и той же величины»</a:t>
            </a:r>
          </a:p>
          <a:p>
            <a:pPr algn="l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Autofit/>
          </a:bodyPr>
          <a:lstStyle/>
          <a:p>
            <a:r>
              <a:rPr lang="ru-RU" sz="8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Диаграмма – это математическая модель</a:t>
            </a:r>
            <a:br>
              <a:rPr lang="ru-RU" sz="8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8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10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Виды диаграмм</a:t>
            </a:r>
            <a:endParaRPr lang="ru-RU" sz="107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Гистограмма</a:t>
            </a:r>
          </a:p>
        </p:txBody>
      </p:sp>
      <p:graphicFrame>
        <p:nvGraphicFramePr>
          <p:cNvPr id="3074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457200" y="1600200"/>
          <a:ext cx="8229600" cy="452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Диаграмма" r:id="rId3" imgW="8229600" imgH="4524259" progId="MSGraph.Chart.8">
                  <p:embed followColorScheme="full"/>
                </p:oleObj>
              </mc:Choice>
              <mc:Fallback>
                <p:oleObj name="Диаграмма" r:id="rId3" imgW="8229600" imgH="4524259" progId="MSGraph.Chart.8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00200"/>
                        <a:ext cx="8229600" cy="4524375"/>
                      </a:xfrm>
                      <a:prstGeom prst="rect">
                        <a:avLst/>
                      </a:prstGeom>
                      <a:noFill/>
                      <a:ln w="76200" cmpd="tri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532</TotalTime>
  <Words>138</Words>
  <Application>Microsoft Office PowerPoint</Application>
  <PresentationFormat>Экран (4:3)</PresentationFormat>
  <Paragraphs>45</Paragraphs>
  <Slides>18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Тема Office</vt:lpstr>
      <vt:lpstr>Диаграмма</vt:lpstr>
      <vt:lpstr>Презентация PowerPoint</vt:lpstr>
      <vt:lpstr>   </vt:lpstr>
      <vt:lpstr>    Тема урока:  «Диаграммы» </vt:lpstr>
      <vt:lpstr>Презентация PowerPoint</vt:lpstr>
      <vt:lpstr>Цели урока:</vt:lpstr>
      <vt:lpstr>Презентация PowerPoint</vt:lpstr>
      <vt:lpstr>Диаграмма – это математическая модель </vt:lpstr>
      <vt:lpstr>     Виды диаграмм</vt:lpstr>
      <vt:lpstr>Гистограмма</vt:lpstr>
      <vt:lpstr>Гистограмма объёмная коническая</vt:lpstr>
      <vt:lpstr>Круговая диаграмма</vt:lpstr>
      <vt:lpstr>Круговая объемная</vt:lpstr>
      <vt:lpstr>Кольцевая</vt:lpstr>
      <vt:lpstr>График</vt:lpstr>
      <vt:lpstr>График с маркерами и накоплениями</vt:lpstr>
      <vt:lpstr>Презентация PowerPoint</vt:lpstr>
      <vt:lpstr>Критерии оценивания: </vt:lpstr>
      <vt:lpstr>Презентация выполненных работ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Владелец</dc:creator>
  <cp:lastModifiedBy>учитель</cp:lastModifiedBy>
  <cp:revision>60</cp:revision>
  <dcterms:created xsi:type="dcterms:W3CDTF">2012-04-02T14:28:27Z</dcterms:created>
  <dcterms:modified xsi:type="dcterms:W3CDTF">2014-01-23T03:06:22Z</dcterms:modified>
</cp:coreProperties>
</file>