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9" r:id="rId3"/>
    <p:sldId id="260" r:id="rId4"/>
    <p:sldId id="256" r:id="rId5"/>
    <p:sldId id="261" r:id="rId6"/>
    <p:sldId id="258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080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7385-1E27-4E8D-8B3B-054391EED6FA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4864-B4AF-4635-9BA4-530ED2B65C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7385-1E27-4E8D-8B3B-054391EED6FA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4864-B4AF-4635-9BA4-530ED2B65C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7385-1E27-4E8D-8B3B-054391EED6FA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4864-B4AF-4635-9BA4-530ED2B65C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7385-1E27-4E8D-8B3B-054391EED6FA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4864-B4AF-4635-9BA4-530ED2B65C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7385-1E27-4E8D-8B3B-054391EED6FA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4864-B4AF-4635-9BA4-530ED2B65C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7385-1E27-4E8D-8B3B-054391EED6FA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4864-B4AF-4635-9BA4-530ED2B65C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7385-1E27-4E8D-8B3B-054391EED6FA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4864-B4AF-4635-9BA4-530ED2B65C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7385-1E27-4E8D-8B3B-054391EED6FA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4864-B4AF-4635-9BA4-530ED2B65C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7385-1E27-4E8D-8B3B-054391EED6FA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4864-B4AF-4635-9BA4-530ED2B65C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7385-1E27-4E8D-8B3B-054391EED6FA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4864-B4AF-4635-9BA4-530ED2B65C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27385-1E27-4E8D-8B3B-054391EED6FA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24864-B4AF-4635-9BA4-530ED2B65C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27385-1E27-4E8D-8B3B-054391EED6FA}" type="datetimeFigureOut">
              <a:rPr lang="ru-RU" smtClean="0"/>
              <a:pPr/>
              <a:t>23.01.2014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24864-B4AF-4635-9BA4-530ED2B65C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908720"/>
            <a:ext cx="7859216" cy="3658418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Учимся ставить знаки препинания в предложениях с однородными членами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2000" y="5411450"/>
            <a:ext cx="45720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dirty="0" smtClean="0">
                <a:latin typeface="Arial" pitchFamily="34" charset="0"/>
                <a:cs typeface="Arial" pitchFamily="34" charset="0"/>
              </a:rPr>
              <a:t>Составила: Лаврухина Н.В</a:t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cs typeface="Arial" pitchFamily="34" charset="0"/>
              </a:rPr>
              <a:t>г.Новокузнецк</a:t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cs typeface="Arial" pitchFamily="34" charset="0"/>
              </a:rPr>
              <a:t>МБОУ «СОШ№12»</a:t>
            </a:r>
            <a:br>
              <a:rPr lang="ru-RU" dirty="0" smtClean="0">
                <a:latin typeface="Arial" pitchFamily="34" charset="0"/>
                <a:cs typeface="Arial" pitchFamily="34" charset="0"/>
              </a:rPr>
            </a:br>
            <a:r>
              <a:rPr lang="ru-RU" sz="1600" dirty="0" smtClean="0"/>
              <a:t>Лаврухина Н.В. 209-940-284</a:t>
            </a:r>
            <a:br>
              <a:rPr lang="ru-RU" sz="1600" dirty="0" smtClean="0"/>
            </a:br>
            <a:endParaRPr lang="ru-RU" dirty="0"/>
          </a:p>
        </p:txBody>
      </p:sp>
      <p:pic>
        <p:nvPicPr>
          <p:cNvPr id="30722" name="Picture 2" descr="http://abramowa.ucoz.ru/11cb2637210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53136"/>
            <a:ext cx="3707905" cy="22048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 descr="http://abramowa.ucoz.ru/11cb2637210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4869160"/>
            <a:ext cx="3635895" cy="1988839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79512" y="3645024"/>
            <a:ext cx="1200008" cy="5799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b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циркач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5013176"/>
            <a:ext cx="1095172" cy="5799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b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спицы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4293096"/>
            <a:ext cx="1286378" cy="5799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b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куницы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91680" y="3645024"/>
            <a:ext cx="1600118" cy="5799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b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цыплёнок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91680" y="4293096"/>
            <a:ext cx="1520544" cy="5799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b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традиция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72000" y="3645024"/>
            <a:ext cx="1223412" cy="5799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b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циклон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347864" y="3645024"/>
            <a:ext cx="1074333" cy="5799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b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цыган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645742" y="4287452"/>
            <a:ext cx="1596206" cy="5799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b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рукавицы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084168" y="3645024"/>
            <a:ext cx="1316386" cy="5799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b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нарцисс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419872" y="4293096"/>
            <a:ext cx="1058303" cy="5799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b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зайцы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740352" y="3645024"/>
            <a:ext cx="1108765" cy="5799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b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концы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516216" y="4293096"/>
            <a:ext cx="1649811" cy="5799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b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цыплячий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339752" y="5013176"/>
            <a:ext cx="1396536" cy="5799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b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цилиндр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067944" y="5013176"/>
            <a:ext cx="1236429" cy="5799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b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цыкать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012160" y="5013176"/>
            <a:ext cx="1188274" cy="5799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b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акация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467544" y="0"/>
            <a:ext cx="11156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211960" y="0"/>
            <a:ext cx="3600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596336" y="0"/>
            <a:ext cx="3600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229484" y="6488668"/>
            <a:ext cx="29145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Лаврухина Н.В. 209-940-284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1.11111E-6 L 0.0132 -0.4831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" y="-24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94 -0.06875 L -0.46371 -0.3838 " pathEditMode="relative" ptsTypes="AA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75 -0.03171 L -0.63889 -0.27315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700" y="-1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85185E-6 L -0.22604 -0.35718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300" y="-17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11111E-6 L 0.19601 -0.4831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00" y="-24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33333E-6 L 0.06423 -0.3838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0" y="-19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96296E-6 L -0.31858 -0.37824 " pathEditMode="relative" rAng="0" ptsTypes="AA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900" y="-1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85185E-6 L -0.02813 -0.38866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0" y="-19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56 -0.04213 L -0.06059 -0.4831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00" y="-2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09 0.0162 L 0.76267 -0.47269 " pathEditMode="relative" rAng="0" ptsTypes="AA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300" y="-24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96296E-6 L 0.43837 -0.37824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00" y="-1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11111E-6 L 0.29063 -0.28287 " pathEditMode="relative" rAng="0" ptsTypes="AA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00" y="-14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7037E-6 L 0.76701 -0.29422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400" y="-14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251520" y="1268760"/>
            <a:ext cx="565212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ПРЕДЛОЖЕНИЕ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79512" y="3459777"/>
            <a:ext cx="873290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ОДНОРОДНЫЕ ЧЛЕНЫ ПРЕДЛОЖЕНИЯ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http://abramowa.ucoz.ru/11cb2637210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97152"/>
            <a:ext cx="3707905" cy="206084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229484" y="6488668"/>
            <a:ext cx="29145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Лаврухина Н.В. 209-940-284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7" grpId="0"/>
      <p:bldP spid="296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" descr="http://abramowa.ucoz.ru/11cb2637210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5229200"/>
            <a:ext cx="3491880" cy="162879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848872" cy="5904656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latin typeface="Arial Narrow" pitchFamily="34" charset="0"/>
              </a:rPr>
              <a:t/>
            </a:r>
            <a:br>
              <a:rPr lang="ru-RU" sz="3200" dirty="0" smtClean="0">
                <a:latin typeface="Arial Narrow" pitchFamily="34" charset="0"/>
              </a:rPr>
            </a:br>
            <a:endParaRPr lang="ru-RU" sz="3200" dirty="0">
              <a:latin typeface="Arial Narrow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548680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Между однородными членами, соединёнными союзами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а, но,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ставится запятая.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75985" y="1558525"/>
          <a:ext cx="3600399" cy="1008111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200133"/>
                <a:gridCol w="1200133"/>
                <a:gridCol w="1200133"/>
              </a:tblGrid>
              <a:tr h="100811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44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4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1080041" y="1774548"/>
            <a:ext cx="2664296" cy="576064"/>
            <a:chOff x="2771800" y="1772816"/>
            <a:chExt cx="3456384" cy="648072"/>
          </a:xfrm>
        </p:grpSpPr>
        <p:sp>
          <p:nvSpPr>
            <p:cNvPr id="6" name="Овал 5"/>
            <p:cNvSpPr/>
            <p:nvPr/>
          </p:nvSpPr>
          <p:spPr>
            <a:xfrm>
              <a:off x="2771800" y="1772816"/>
              <a:ext cx="720080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Овал 6"/>
            <p:cNvSpPr/>
            <p:nvPr/>
          </p:nvSpPr>
          <p:spPr>
            <a:xfrm>
              <a:off x="5508104" y="1772816"/>
              <a:ext cx="720080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bg1"/>
                </a:solidFill>
              </a:endParaRPr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251520" y="3179576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Между однородными членами, соединёнными одиночными союзами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и, или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запятая не ставится.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4572000" y="1573274"/>
          <a:ext cx="3600399" cy="1008111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200133"/>
                <a:gridCol w="1200133"/>
                <a:gridCol w="1200133"/>
              </a:tblGrid>
              <a:tr h="100811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44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</a:t>
                      </a:r>
                      <a:endParaRPr lang="ru-RU" sz="4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15" name="Группа 14"/>
          <p:cNvGrpSpPr/>
          <p:nvPr/>
        </p:nvGrpSpPr>
        <p:grpSpPr>
          <a:xfrm>
            <a:off x="5076056" y="1717289"/>
            <a:ext cx="2664296" cy="576064"/>
            <a:chOff x="2771800" y="1772816"/>
            <a:chExt cx="3456384" cy="648072"/>
          </a:xfrm>
        </p:grpSpPr>
        <p:sp>
          <p:nvSpPr>
            <p:cNvPr id="16" name="Овал 15"/>
            <p:cNvSpPr/>
            <p:nvPr/>
          </p:nvSpPr>
          <p:spPr>
            <a:xfrm>
              <a:off x="2771800" y="1772816"/>
              <a:ext cx="720080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5508104" y="1772816"/>
              <a:ext cx="720080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634978" y="4221088"/>
          <a:ext cx="3600399" cy="1008111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200133"/>
                <a:gridCol w="1200133"/>
                <a:gridCol w="1200133"/>
              </a:tblGrid>
              <a:tr h="100811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4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19" name="Группа 18"/>
          <p:cNvGrpSpPr/>
          <p:nvPr/>
        </p:nvGrpSpPr>
        <p:grpSpPr>
          <a:xfrm>
            <a:off x="1139034" y="4437111"/>
            <a:ext cx="2664296" cy="576064"/>
            <a:chOff x="2771800" y="1772816"/>
            <a:chExt cx="3456384" cy="648072"/>
          </a:xfrm>
        </p:grpSpPr>
        <p:sp>
          <p:nvSpPr>
            <p:cNvPr id="20" name="Овал 19"/>
            <p:cNvSpPr/>
            <p:nvPr/>
          </p:nvSpPr>
          <p:spPr>
            <a:xfrm>
              <a:off x="2771800" y="1772816"/>
              <a:ext cx="720080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Овал 20"/>
            <p:cNvSpPr/>
            <p:nvPr/>
          </p:nvSpPr>
          <p:spPr>
            <a:xfrm>
              <a:off x="5508104" y="1772816"/>
              <a:ext cx="720080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4689987" y="4221088"/>
          <a:ext cx="3600399" cy="1008111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200133"/>
                <a:gridCol w="1200133"/>
                <a:gridCol w="1200133"/>
              </a:tblGrid>
              <a:tr h="100811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или</a:t>
                      </a:r>
                      <a:endParaRPr lang="ru-RU" sz="4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23" name="Группа 22"/>
          <p:cNvGrpSpPr/>
          <p:nvPr/>
        </p:nvGrpSpPr>
        <p:grpSpPr>
          <a:xfrm>
            <a:off x="5194043" y="4437111"/>
            <a:ext cx="2664296" cy="576064"/>
            <a:chOff x="2771800" y="1772816"/>
            <a:chExt cx="3456384" cy="648072"/>
          </a:xfrm>
        </p:grpSpPr>
        <p:sp>
          <p:nvSpPr>
            <p:cNvPr id="24" name="Овал 23"/>
            <p:cNvSpPr/>
            <p:nvPr/>
          </p:nvSpPr>
          <p:spPr>
            <a:xfrm>
              <a:off x="2771800" y="1772816"/>
              <a:ext cx="720080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Овал 24"/>
            <p:cNvSpPr/>
            <p:nvPr/>
          </p:nvSpPr>
          <p:spPr>
            <a:xfrm>
              <a:off x="5508104" y="1772816"/>
              <a:ext cx="720080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bg1"/>
                </a:solidFill>
              </a:endParaRPr>
            </a:p>
          </p:txBody>
        </p:sp>
      </p:grpSp>
      <p:sp>
        <p:nvSpPr>
          <p:cNvPr id="27" name="Прямоугольник 26"/>
          <p:cNvSpPr/>
          <p:nvPr/>
        </p:nvSpPr>
        <p:spPr>
          <a:xfrm>
            <a:off x="6229484" y="6488668"/>
            <a:ext cx="29145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Лаврухина Н.В. 209-940-284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 descr="http://abramowa.ucoz.ru/11cb2637210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5229200"/>
            <a:ext cx="3491880" cy="1628799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467544" y="548680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Между однородными членами, соединёнными повторяющимися союзами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запятая ставится перед вторым и последующими союзами.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043609" y="1988840"/>
          <a:ext cx="5184575" cy="9144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789017"/>
                <a:gridCol w="939174"/>
                <a:gridCol w="828586"/>
                <a:gridCol w="852259"/>
                <a:gridCol w="781237"/>
                <a:gridCol w="994302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36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и</a:t>
                      </a:r>
                    </a:p>
                    <a:p>
                      <a:pPr algn="ctr"/>
                      <a:endParaRPr lang="ru-RU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и</a:t>
                      </a: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12" name="Группа 11"/>
          <p:cNvGrpSpPr/>
          <p:nvPr/>
        </p:nvGrpSpPr>
        <p:grpSpPr>
          <a:xfrm>
            <a:off x="1979712" y="2132856"/>
            <a:ext cx="4032448" cy="648072"/>
            <a:chOff x="2483768" y="2132856"/>
            <a:chExt cx="4032448" cy="648072"/>
          </a:xfrm>
        </p:grpSpPr>
        <p:sp>
          <p:nvSpPr>
            <p:cNvPr id="8" name="Овал 7"/>
            <p:cNvSpPr/>
            <p:nvPr/>
          </p:nvSpPr>
          <p:spPr>
            <a:xfrm>
              <a:off x="5868144" y="2132856"/>
              <a:ext cx="648072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Овал 8"/>
            <p:cNvSpPr/>
            <p:nvPr/>
          </p:nvSpPr>
          <p:spPr>
            <a:xfrm>
              <a:off x="4247964" y="2132856"/>
              <a:ext cx="648072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2483768" y="2132856"/>
              <a:ext cx="648072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1043608" y="3018656"/>
          <a:ext cx="6336704" cy="9144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126524"/>
                <a:gridCol w="915302"/>
                <a:gridCol w="1126525"/>
                <a:gridCol w="985711"/>
                <a:gridCol w="1151086"/>
                <a:gridCol w="1031556"/>
              </a:tblGrid>
              <a:tr h="770384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или</a:t>
                      </a:r>
                      <a:endParaRPr lang="ru-RU" sz="36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,или</a:t>
                      </a:r>
                    </a:p>
                    <a:p>
                      <a:pPr algn="ctr"/>
                      <a:endParaRPr lang="ru-RU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,или</a:t>
                      </a: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18" name="Группа 17"/>
          <p:cNvGrpSpPr/>
          <p:nvPr/>
        </p:nvGrpSpPr>
        <p:grpSpPr>
          <a:xfrm>
            <a:off x="2339752" y="3068960"/>
            <a:ext cx="4936733" cy="677130"/>
            <a:chOff x="2266715" y="5517232"/>
            <a:chExt cx="4897573" cy="648072"/>
          </a:xfrm>
        </p:grpSpPr>
        <p:sp>
          <p:nvSpPr>
            <p:cNvPr id="15" name="Овал 14"/>
            <p:cNvSpPr/>
            <p:nvPr/>
          </p:nvSpPr>
          <p:spPr>
            <a:xfrm>
              <a:off x="6454494" y="5517232"/>
              <a:ext cx="709794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Овал 15"/>
            <p:cNvSpPr/>
            <p:nvPr/>
          </p:nvSpPr>
          <p:spPr>
            <a:xfrm>
              <a:off x="4247964" y="5517232"/>
              <a:ext cx="715966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2266715" y="5517232"/>
              <a:ext cx="709793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467544" y="4149080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 если перед первым из повторяющихся союзов уже находится однородный член, то запятая ставится и перед первым из повторяющихся союзов.</a:t>
            </a: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2992129" y="5517232"/>
          <a:ext cx="5904656" cy="648072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771993"/>
                <a:gridCol w="918910"/>
                <a:gridCol w="810709"/>
                <a:gridCol w="833871"/>
                <a:gridCol w="764381"/>
                <a:gridCol w="902396"/>
                <a:gridCol w="902396"/>
              </a:tblGrid>
              <a:tr h="648072">
                <a:tc>
                  <a:txBody>
                    <a:bodyPr/>
                    <a:lstStyle/>
                    <a:p>
                      <a:pPr algn="ctr"/>
                      <a:endParaRPr lang="ru-RU" sz="36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и</a:t>
                      </a:r>
                      <a:endParaRPr lang="ru-RU" sz="36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и</a:t>
                      </a:r>
                      <a:endParaRPr lang="ru-RU" sz="36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3600" dirty="0" smtClean="0">
                          <a:solidFill>
                            <a:srgbClr val="C00000"/>
                          </a:solidFill>
                        </a:rPr>
                        <a:t>, и</a:t>
                      </a:r>
                      <a:endParaRPr lang="ru-RU" sz="36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26" name="Группа 25"/>
          <p:cNvGrpSpPr/>
          <p:nvPr/>
        </p:nvGrpSpPr>
        <p:grpSpPr>
          <a:xfrm>
            <a:off x="3064137" y="5517232"/>
            <a:ext cx="5688632" cy="648072"/>
            <a:chOff x="1043608" y="5517232"/>
            <a:chExt cx="5688632" cy="648072"/>
          </a:xfrm>
        </p:grpSpPr>
        <p:sp>
          <p:nvSpPr>
            <p:cNvPr id="22" name="Овал 21"/>
            <p:cNvSpPr/>
            <p:nvPr/>
          </p:nvSpPr>
          <p:spPr>
            <a:xfrm>
              <a:off x="4427984" y="5517232"/>
              <a:ext cx="648072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2807804" y="5517232"/>
              <a:ext cx="648072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1043608" y="5517232"/>
              <a:ext cx="648072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Овал 24"/>
            <p:cNvSpPr/>
            <p:nvPr/>
          </p:nvSpPr>
          <p:spPr>
            <a:xfrm>
              <a:off x="6084168" y="5517232"/>
              <a:ext cx="648072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7" name="Прямоугольник 26"/>
          <p:cNvSpPr/>
          <p:nvPr/>
        </p:nvSpPr>
        <p:spPr>
          <a:xfrm>
            <a:off x="6229484" y="6488668"/>
            <a:ext cx="29145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Лаврухина Н.В. 209-940-284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827584" y="1124744"/>
          <a:ext cx="7200800" cy="5040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0800"/>
              </a:tblGrid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  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Мама купила </a:t>
                      </a:r>
                      <a:r>
                        <a:rPr lang="ru-RU" sz="2400" u="dashLo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яблоки,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u="dashLo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груши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400" u="dashLo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апельсины, бананы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.                                                            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 descr="http://abramowa.ucoz.ru/11cb2637210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5229200"/>
            <a:ext cx="3491880" cy="1628799"/>
          </a:xfrm>
          <a:prstGeom prst="rect">
            <a:avLst/>
          </a:prstGeom>
          <a:noFill/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23528" y="260648"/>
          <a:ext cx="5472608" cy="66384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68152"/>
                <a:gridCol w="1368152"/>
                <a:gridCol w="1368152"/>
                <a:gridCol w="1368152"/>
              </a:tblGrid>
              <a:tr h="663848"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/>
                        <a:t>,</a:t>
                      </a:r>
                      <a:endParaRPr lang="ru-RU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/>
                        <a:t>,</a:t>
                      </a:r>
                      <a:endParaRPr lang="ru-RU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                             ,</a:t>
                      </a:r>
                      <a:r>
                        <a:rPr lang="ru-RU" baseline="0" dirty="0" smtClean="0"/>
                        <a:t>    </a:t>
                      </a:r>
                      <a:endParaRPr lang="ru-RU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14" name="Группа 13"/>
          <p:cNvGrpSpPr/>
          <p:nvPr/>
        </p:nvGrpSpPr>
        <p:grpSpPr>
          <a:xfrm>
            <a:off x="611560" y="260648"/>
            <a:ext cx="4824536" cy="648072"/>
            <a:chOff x="2195736" y="260648"/>
            <a:chExt cx="4824536" cy="648072"/>
          </a:xfrm>
        </p:grpSpPr>
        <p:sp>
          <p:nvSpPr>
            <p:cNvPr id="10" name="Овал 9"/>
            <p:cNvSpPr/>
            <p:nvPr/>
          </p:nvSpPr>
          <p:spPr>
            <a:xfrm>
              <a:off x="3635896" y="260648"/>
              <a:ext cx="648072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6372200" y="260648"/>
              <a:ext cx="648072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5148064" y="260648"/>
              <a:ext cx="648072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2195736" y="260648"/>
              <a:ext cx="648072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3419872" y="1772816"/>
          <a:ext cx="5472608" cy="66384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68152"/>
                <a:gridCol w="1368152"/>
                <a:gridCol w="1465575"/>
                <a:gridCol w="1270729"/>
              </a:tblGrid>
              <a:tr h="663848"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/>
                        <a:t>,</a:t>
                      </a:r>
                      <a:endParaRPr lang="ru-RU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dirty="0" smtClean="0"/>
                        <a:t>,</a:t>
                      </a:r>
                      <a:endParaRPr lang="ru-RU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                         и</a:t>
                      </a:r>
                      <a:r>
                        <a:rPr lang="ru-RU" baseline="0" dirty="0" smtClean="0"/>
                        <a:t>    </a:t>
                      </a:r>
                      <a:endParaRPr lang="ru-RU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16" name="Группа 15"/>
          <p:cNvGrpSpPr/>
          <p:nvPr/>
        </p:nvGrpSpPr>
        <p:grpSpPr>
          <a:xfrm>
            <a:off x="3779912" y="1772816"/>
            <a:ext cx="4824536" cy="648072"/>
            <a:chOff x="2195736" y="260648"/>
            <a:chExt cx="4824536" cy="648072"/>
          </a:xfrm>
        </p:grpSpPr>
        <p:sp>
          <p:nvSpPr>
            <p:cNvPr id="17" name="Овал 16"/>
            <p:cNvSpPr/>
            <p:nvPr/>
          </p:nvSpPr>
          <p:spPr>
            <a:xfrm>
              <a:off x="3635896" y="260648"/>
              <a:ext cx="648072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7"/>
            <p:cNvSpPr/>
            <p:nvPr/>
          </p:nvSpPr>
          <p:spPr>
            <a:xfrm>
              <a:off x="6372200" y="260648"/>
              <a:ext cx="648072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8"/>
            <p:cNvSpPr/>
            <p:nvPr/>
          </p:nvSpPr>
          <p:spPr>
            <a:xfrm>
              <a:off x="5148064" y="260648"/>
              <a:ext cx="648072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2195736" y="260648"/>
              <a:ext cx="648072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1" name="Прямоугольник 20"/>
          <p:cNvSpPr/>
          <p:nvPr/>
        </p:nvSpPr>
        <p:spPr>
          <a:xfrm>
            <a:off x="971600" y="2564904"/>
            <a:ext cx="720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Мама купила </a:t>
            </a:r>
            <a:r>
              <a:rPr lang="ru-RU" sz="2400" u="dashLong" dirty="0" smtClean="0">
                <a:latin typeface="Times New Roman" pitchFamily="18" charset="0"/>
                <a:cs typeface="Times New Roman" pitchFamily="18" charset="0"/>
              </a:rPr>
              <a:t>яблоки, груши, апельсины и бананы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/>
          </a:p>
        </p:txBody>
      </p:sp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395536" y="3212976"/>
          <a:ext cx="5609305" cy="64807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179469"/>
                <a:gridCol w="1107459"/>
                <a:gridCol w="1107459"/>
                <a:gridCol w="1107459"/>
                <a:gridCol w="1107459"/>
              </a:tblGrid>
              <a:tr h="648072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И              ,</a:t>
                      </a:r>
                      <a:endParaRPr lang="ru-RU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И             ,</a:t>
                      </a:r>
                      <a:endParaRPr lang="ru-RU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aseline="0" dirty="0" smtClean="0"/>
                        <a:t> И            , </a:t>
                      </a:r>
                      <a:endParaRPr lang="ru-RU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             , </a:t>
                      </a:r>
                      <a:endParaRPr lang="ru-RU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              </a:t>
                      </a:r>
                      <a:endParaRPr lang="ru-RU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38" name="Группа 37"/>
          <p:cNvGrpSpPr/>
          <p:nvPr/>
        </p:nvGrpSpPr>
        <p:grpSpPr>
          <a:xfrm>
            <a:off x="683568" y="3212976"/>
            <a:ext cx="5112568" cy="648072"/>
            <a:chOff x="1547664" y="3140968"/>
            <a:chExt cx="5112568" cy="648072"/>
          </a:xfrm>
        </p:grpSpPr>
        <p:sp>
          <p:nvSpPr>
            <p:cNvPr id="24" name="Овал 23"/>
            <p:cNvSpPr/>
            <p:nvPr/>
          </p:nvSpPr>
          <p:spPr>
            <a:xfrm>
              <a:off x="2699792" y="3140968"/>
              <a:ext cx="648072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Овал 25"/>
            <p:cNvSpPr/>
            <p:nvPr/>
          </p:nvSpPr>
          <p:spPr>
            <a:xfrm>
              <a:off x="3851920" y="3140968"/>
              <a:ext cx="648072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Овал 26"/>
            <p:cNvSpPr/>
            <p:nvPr/>
          </p:nvSpPr>
          <p:spPr>
            <a:xfrm>
              <a:off x="1547664" y="3140968"/>
              <a:ext cx="648072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6012160" y="3140968"/>
              <a:ext cx="648072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4932040" y="3140968"/>
              <a:ext cx="648072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aphicFrame>
        <p:nvGraphicFramePr>
          <p:cNvPr id="39" name="Таблица 38"/>
          <p:cNvGraphicFramePr>
            <a:graphicFrameLocks noGrp="1"/>
          </p:cNvGraphicFramePr>
          <p:nvPr/>
        </p:nvGraphicFramePr>
        <p:xfrm>
          <a:off x="3281915" y="4581128"/>
          <a:ext cx="5609305" cy="64807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179469"/>
                <a:gridCol w="1107459"/>
                <a:gridCol w="1107459"/>
                <a:gridCol w="1107459"/>
                <a:gridCol w="1107459"/>
              </a:tblGrid>
              <a:tr h="648072">
                <a:tc>
                  <a:txBody>
                    <a:bodyPr/>
                    <a:lstStyle/>
                    <a:p>
                      <a:pPr algn="l"/>
                      <a:r>
                        <a:rPr lang="ru-RU" baseline="0" dirty="0" smtClean="0"/>
                        <a:t>   </a:t>
                      </a:r>
                      <a:r>
                        <a:rPr lang="ru-RU" dirty="0" smtClean="0"/>
                        <a:t>             ,</a:t>
                      </a:r>
                      <a:endParaRPr lang="ru-RU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И             ,</a:t>
                      </a:r>
                      <a:endParaRPr lang="ru-RU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aseline="0" dirty="0" smtClean="0"/>
                        <a:t> И            , </a:t>
                      </a:r>
                      <a:endParaRPr lang="ru-RU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             , </a:t>
                      </a:r>
                      <a:endParaRPr lang="ru-RU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              </a:t>
                      </a:r>
                      <a:endParaRPr lang="ru-RU" dirty="0"/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40" name="Группа 39"/>
          <p:cNvGrpSpPr/>
          <p:nvPr/>
        </p:nvGrpSpPr>
        <p:grpSpPr>
          <a:xfrm>
            <a:off x="3569947" y="4581128"/>
            <a:ext cx="5112568" cy="648072"/>
            <a:chOff x="1547664" y="3140968"/>
            <a:chExt cx="5112568" cy="648072"/>
          </a:xfrm>
        </p:grpSpPr>
        <p:sp>
          <p:nvSpPr>
            <p:cNvPr id="41" name="Овал 40"/>
            <p:cNvSpPr/>
            <p:nvPr/>
          </p:nvSpPr>
          <p:spPr>
            <a:xfrm>
              <a:off x="2699792" y="3140968"/>
              <a:ext cx="648072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3851920" y="3140968"/>
              <a:ext cx="648072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1547664" y="3140968"/>
              <a:ext cx="648072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6012160" y="3140968"/>
              <a:ext cx="648072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Овал 44"/>
            <p:cNvSpPr/>
            <p:nvPr/>
          </p:nvSpPr>
          <p:spPr>
            <a:xfrm>
              <a:off x="4932040" y="3140968"/>
              <a:ext cx="648072" cy="64807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6" name="Прямоугольник 45"/>
          <p:cNvSpPr/>
          <p:nvPr/>
        </p:nvSpPr>
        <p:spPr>
          <a:xfrm>
            <a:off x="539552" y="3933056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Мама купила </a:t>
            </a:r>
            <a:r>
              <a:rPr lang="ru-RU" sz="2400" u="dashLong" dirty="0" smtClean="0">
                <a:latin typeface="Times New Roman" pitchFamily="18" charset="0"/>
                <a:cs typeface="Times New Roman" pitchFamily="18" charset="0"/>
              </a:rPr>
              <a:t>и яблоки, и груши, и апельсины, и бананы, и мандарины. </a:t>
            </a:r>
            <a:endParaRPr lang="ru-RU" sz="2400" u="dashLong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3563888" y="5373216"/>
            <a:ext cx="52565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Мама купила  </a:t>
            </a:r>
            <a:r>
              <a:rPr lang="ru-RU" sz="2400" u="dashLong" dirty="0" smtClean="0">
                <a:latin typeface="Times New Roman" pitchFamily="18" charset="0"/>
                <a:cs typeface="Times New Roman" pitchFamily="18" charset="0"/>
              </a:rPr>
              <a:t>яблоки, и груши, и апельсины, и бананы, и мандарины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6229484" y="6488668"/>
            <a:ext cx="29145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Лаврухина Н.В. 209-940-284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46" grpId="0"/>
      <p:bldP spid="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abramowa.ucoz.ru/11cb2637210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5229200"/>
            <a:ext cx="3491880" cy="1628799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6229484" y="6488668"/>
            <a:ext cx="29145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Лаврухина Н.В. 209-940-284</a:t>
            </a:r>
            <a:endParaRPr lang="ru-RU" dirty="0"/>
          </a:p>
        </p:txBody>
      </p:sp>
      <p:pic>
        <p:nvPicPr>
          <p:cNvPr id="5" name="Picture 2" descr="J:\Коллекция картинок (Microsoft)\MCj0428071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6567" y="332656"/>
            <a:ext cx="3531618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3131840" y="2996952"/>
            <a:ext cx="31547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/>
                <a:latin typeface="Times New Roman" pitchFamily="18" charset="0"/>
                <a:cs typeface="Times New Roman" pitchFamily="18" charset="0"/>
              </a:rPr>
              <a:t>Молодцы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2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221</TotalTime>
  <Words>232</Words>
  <Application>Microsoft Office PowerPoint</Application>
  <PresentationFormat>Экран (4:3)</PresentationFormat>
  <Paragraphs>67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Arial Narrow</vt:lpstr>
      <vt:lpstr>Calibri</vt:lpstr>
      <vt:lpstr>Times New Roman</vt:lpstr>
      <vt:lpstr>Тема Office</vt:lpstr>
      <vt:lpstr>Учимся ставить знаки препинания в предложениях с однородными членами 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Учимся ставить знаки препинания в предложениях с однородными членами</dc:title>
  <dc:creator>Мария</dc:creator>
  <cp:lastModifiedBy>шк.№12</cp:lastModifiedBy>
  <cp:revision>32</cp:revision>
  <dcterms:created xsi:type="dcterms:W3CDTF">2013-12-01T09:03:40Z</dcterms:created>
  <dcterms:modified xsi:type="dcterms:W3CDTF">2014-01-23T07:29:26Z</dcterms:modified>
</cp:coreProperties>
</file>