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78" r:id="rId18"/>
    <p:sldId id="279" r:id="rId19"/>
    <p:sldId id="283" r:id="rId20"/>
    <p:sldId id="281" r:id="rId21"/>
    <p:sldId id="282" r:id="rId22"/>
    <p:sldId id="284" r:id="rId23"/>
    <p:sldId id="272" r:id="rId24"/>
    <p:sldId id="273" r:id="rId25"/>
    <p:sldId id="274" r:id="rId26"/>
    <p:sldId id="275" r:id="rId27"/>
    <p:sldId id="277" r:id="rId28"/>
    <p:sldId id="276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0509B-060E-4644-AFD0-0F84CE5EBDAA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74A56-C808-42FC-BEAD-760943F3F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0234F-6F06-4280-8315-9BF9BE0F250F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2B566-99EC-4267-A1F2-289D14CE0F94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17D74-0CB5-4E7C-80D1-3C6DBD7E5FC6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E6138-E7F2-43C0-B0B9-0CD70A77FEF8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7C0DE-3CA9-4C10-8120-D150DF7AC7F7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0EE2D-9223-4CAC-A22E-33C4A3174B81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4A56-C808-42FC-BEAD-760943F3FB8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F26E-5AC6-4BD0-BB38-5181D2BBABCA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727-D345-4B17-92D7-7A042953BC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F26E-5AC6-4BD0-BB38-5181D2BBABCA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727-D345-4B17-92D7-7A042953B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F26E-5AC6-4BD0-BB38-5181D2BBABCA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727-D345-4B17-92D7-7A042953B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F26E-5AC6-4BD0-BB38-5181D2BBABCA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727-D345-4B17-92D7-7A042953B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F26E-5AC6-4BD0-BB38-5181D2BBABCA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12E4727-D345-4B17-92D7-7A042953B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F26E-5AC6-4BD0-BB38-5181D2BBABCA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727-D345-4B17-92D7-7A042953B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F26E-5AC6-4BD0-BB38-5181D2BBABCA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727-D345-4B17-92D7-7A042953B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F26E-5AC6-4BD0-BB38-5181D2BBABCA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727-D345-4B17-92D7-7A042953B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F26E-5AC6-4BD0-BB38-5181D2BBABCA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727-D345-4B17-92D7-7A042953B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F26E-5AC6-4BD0-BB38-5181D2BBABCA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727-D345-4B17-92D7-7A042953B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F26E-5AC6-4BD0-BB38-5181D2BBABCA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727-D345-4B17-92D7-7A042953B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15F26E-5AC6-4BD0-BB38-5181D2BBABCA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2E4727-D345-4B17-92D7-7A042953B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images.yandex.ru/search?p=5&amp;ed=1&amp;text=%D0%93%D0%B5%D0%BE%D1%82%D0%B5%D1%80%D0%BC%D0%B8%D1%8F%20%D0%B8%20%D0%B3%D0%B5%D0%BE%D1%82%D0%B5%D1%80%D0%BC%D0%B0%D0%BB%D1%8C%D0%BD%D1%8B%D0%B5%20%D0%B8%D1%81%D1%82%D0%BE%D1%87%D0%BD%D0%B8%D0%BA%D0%B8&amp;spsite=www.rehau.ru&amp;img_url=ns2.fxwmc.ru/files/0000D40C.jpg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259&amp;ed=1&amp;text=%D0%B3%D0%B5%D0%BE%D1%82%D0%B5%D1%80%D0%BC%D0%B0%D0%BB%D1%8C%D0%BD%D1%8B%D0%B5%20%D0%B8%D1%81%D1%82%D0%BE%D1%87%D0%BD%D0%B8%D0%BA%D0%B8%20%D1%8D%D0%BD%D0%B5%D1%80%D0%B3%D0%B8%D0%B8&amp;spsite=www.gazeta.ru&amp;img_url=www.gazeta.ru/files2/2379798/9lika.jpg&amp;rpt=simage&amp;nl=1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2&amp;img_url=http://mse-online.ru/image/gazoobraznoe-toplivo.jpg&amp;uinfo=ww-1455-wh-703-fw-1230-fh-497-pd-1&amp;p=2&amp;text=%D0%BA%D0%B0%D1%80%D1%82%D0%B8%D0%BD%D0%BA%D0%B8%20%D0%B2%D0%B8%D0%B4%D0%BE%D0%B2%20%D1%82%D0%BE%D0%BF%D0%BB%D0%B8%D0%B2%D0%B0%20%D0%B8%D1%81%D0%BF%D0%BE%D0%BB%D1%8C%D0%B7%D1%83%D0%B5%D0%BC%D1%8B%D1%85%20%D1%87%D0%B5%D0%BB%D0%BE%D0%B2%D0%B5%D0%BA%D0%BE%D0%BC&amp;noreask=1&amp;pos=70&amp;rpt=simage&amp;lr=36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hyperlink" Target="http://images.yandex.ru/yandsearch?text=%D0%BA%D0%B0%D1%80%D1%82%D0%B8%D0%BD%D0%BA%D0%B8%20%D0%B2%D0%B8%D0%B4%D0%BE%D0%B2%20%D1%82%D0%BE%D0%BF%D0%BB%D0%B8%D0%B2%D0%B0%20%D0%BD%D0%B5%D1%84%D1%82%D1%8C&amp;img_url=http://static.zakon.kz/img/040387/040387115.JPG&amp;pos=1&amp;rpt=simage&amp;lr=36&amp;noreask=1&amp;source=wiz" TargetMode="External"/><Relationship Id="rId17" Type="http://schemas.openxmlformats.org/officeDocument/2006/relationships/image" Target="../media/image15.jpeg"/><Relationship Id="rId2" Type="http://schemas.openxmlformats.org/officeDocument/2006/relationships/hyperlink" Target="http://images.yandex.ru/yandsearch?source=wiz&amp;fp=0&amp;text=%D0%BA%D0%B0%D1%80%D1%82%D0%B8%D0%BD%D0%BA%D0%B8%20%D0%B2%D0%B8%D0%B4%D0%BE%D0%B2%20%D1%82%D0%BE%D0%BF%D0%BB%D0%B8%D0%B2%D0%B0%20%D0%B8%D1%81%D0%BF%D0%BE%D0%BB%D1%8C%D0%B7%D1%83%D0%B5%D0%BC%D1%8B%D1%85%20%D1%87%D0%B5%D0%BB%D0%BE%D0%B2%D0%B5%D0%BA%D0%BE%D0%BC&amp;noreask=1&amp;pos=25&amp;lr=36&amp;rpt=simage&amp;uinfo=ww-1455-wh-703-fw-1230-fh-497-pd-1&amp;img_url=http://upload.wikimedia.org/wikipedia/commons/thumb/2/2a/Mineral_Lignito_GDFL028.jpg/220px-Mineral_Lignito_GDFL028.jpg" TargetMode="External"/><Relationship Id="rId16" Type="http://schemas.openxmlformats.org/officeDocument/2006/relationships/hyperlink" Target="http://industry-peat.at.ua/_ph/3/34564174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3&amp;uinfo=ww-1455-wh-703-fw-1230-fh-497-pd-1&amp;p=3&amp;text=%D0%BA%D0%B0%D1%80%D1%82%D0%B8%D0%BD%D0%BA%D0%B8%20%D0%B2%D0%B8%D0%B4%D0%BE%D0%B2%20%D1%82%D0%BE%D0%BF%D0%BB%D0%B8%D0%B2%D0%B0%20%D0%B8%D1%81%D0%BF%D0%BE%D0%BB%D1%8C%D0%B7%D1%83%D0%B5%D0%BC%D1%8B%D1%85%20%D1%87%D0%B5%D0%BB%D0%BE%D0%B2%D0%B5%D0%BA%D0%BE%D0%BC&amp;noreask=1&amp;pos=92&amp;rpt=simage&amp;lr=36&amp;img_url=http://zadelkin.ru/sites/all/files/u1/dr-kotel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5" Type="http://schemas.openxmlformats.org/officeDocument/2006/relationships/image" Target="../media/image14.jpeg"/><Relationship Id="rId10" Type="http://schemas.openxmlformats.org/officeDocument/2006/relationships/hyperlink" Target="http://images.yandex.ru/yandsearch?source=wiz&amp;fp=3&amp;uinfo=ww-1455-wh-703-fw-1230-fh-497-pd-1&amp;p=3&amp;text=%D0%BA%D0%B0%D1%80%D1%82%D0%B8%D0%BD%D0%BA%D0%B8%20%D0%B2%D0%B8%D0%B4%D0%BE%D0%B2%20%D1%82%D0%BE%D0%BF%D0%BB%D0%B8%D0%B2%D0%B0%20%D0%BD%D0%B5%D1%84%D1%82%D1%8C&amp;noreask=1&amp;pos=100&amp;rpt=simage&amp;lr=36&amp;img_url=http://autopeople.ru/images/post/69/61869/diesel.jpg" TargetMode="External"/><Relationship Id="rId4" Type="http://schemas.openxmlformats.org/officeDocument/2006/relationships/hyperlink" Target="http://images.yandex.ru/yandsearch?source=wiz&amp;fp=1&amp;uinfo=ww-1455-wh-703-fw-1230-fh-497-pd-1&amp;p=1&amp;text=%D0%BA%D0%B0%D1%80%D1%82%D0%B8%D0%BD%D0%BA%D0%B8%20%D0%B2%D0%B8%D0%B4%D0%BE%D0%B2%20%D1%82%D0%BE%D0%BF%D0%BB%D0%B8%D0%B2%D0%B0%20%D0%B8%D1%81%D0%BF%D0%BE%D0%BB%D1%8C%D0%B7%D1%83%D0%B5%D0%BC%D1%8B%D1%85%20%D1%87%D0%B5%D0%BB%D0%BE%D0%B2%D0%B5%D0%BA%D0%BE%D0%BC&amp;noreask=1&amp;pos=31&amp;rpt=simage&amp;lr=36&amp;img_url=http://samanka.ru/images/pic727.jpg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http://images.yandex.ru/yandsearch?source=wiz&amp;fp=0&amp;text=%D1%83%D1%80%D0%B0%D0%BD%D0%BE%D0%B2%D0%B0%D1%8F%20%D1%80%D1%83%D0%B4%D0%B0%20%D1%84%D0%BE%D1%82%D0%BE&amp;noreask=1&amp;pos=1&amp;lr=36&amp;rpt=simage&amp;uinfo=ww-1455-wh-703-fw-1230-fh-497-pd-1&amp;img_url=http://gdb.rferl.org/DD1F5CD2-8C79-416C-B97A-482F574A0780_mw800_s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7078928" cy="335758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Беречь энергию – беречь природу. Альтернативные источники энергии.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214818"/>
            <a:ext cx="5857916" cy="221457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Классный час.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" descr="G:\гиф\037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00438"/>
            <a:ext cx="25717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Program Files\Microsoft Office\MEDIA\CAGCAT10\j0297707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357188"/>
            <a:ext cx="2214546" cy="250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4857784" cy="58807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Рабочие предприятия  несут непрерывную, ответственную вахту по обеспечению безаварийной работы оборудования и установок, снабжая  теплом, паром, электрической энергией  жителей нашего города и весь регион Северного Кавказа.</a:t>
            </a:r>
            <a:endParaRPr lang="ru-RU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3643290"/>
            <a:ext cx="35004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0"/>
            <a:ext cx="34290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Филиал «Невинномысской ГРЭС» ОАО «ОГК-5» получил высокую оценку экологической чистоты производства.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588958"/>
            <a:ext cx="5643602" cy="36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Познакомимся с альтернативными источниками энергии.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5143536" cy="52092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1.Геотермальная </a:t>
            </a:r>
            <a:r>
              <a:rPr lang="ru-RU" dirty="0" smtClean="0"/>
              <a:t>- энергия, содержащая в виде тепла внутри  Земли.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2.Ветряк </a:t>
            </a:r>
            <a:r>
              <a:rPr lang="ru-RU" dirty="0" smtClean="0"/>
              <a:t>– турбина, которая с помощью лопастей преобразует ветер в энергию.</a:t>
            </a:r>
          </a:p>
          <a:p>
            <a:endParaRPr lang="ru-RU" dirty="0"/>
          </a:p>
        </p:txBody>
      </p:sp>
      <p:pic>
        <p:nvPicPr>
          <p:cNvPr id="4" name="Рисунок 3" descr="http://im3-tub.yandex.net/i?id=50778452-0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4214817"/>
            <a:ext cx="3857652" cy="26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woodheat.ru/doklad/wind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2643182"/>
            <a:ext cx="314324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714356"/>
            <a:ext cx="207167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5-tub.yandex.net/i?id=180399838-0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286256"/>
            <a:ext cx="2019271" cy="230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3.Биомасса</a:t>
            </a:r>
            <a:r>
              <a:rPr lang="ru-RU" dirty="0" smtClean="0"/>
              <a:t>- с помощью химических процессов позволяет получить тепловую или электрическую  </a:t>
            </a:r>
            <a:r>
              <a:rPr lang="ru-RU" dirty="0" err="1" smtClean="0"/>
              <a:t>биоэнергию</a:t>
            </a:r>
            <a:r>
              <a:rPr lang="ru-RU" dirty="0" smtClean="0"/>
              <a:t>  или чистое топливо для транспортных средств.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4.Солнечная энергия   </a:t>
            </a:r>
            <a:r>
              <a:rPr lang="ru-RU" dirty="0" smtClean="0"/>
              <a:t>(в виде электромагнитных излучений поступает на землю)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4500546"/>
            <a:ext cx="30003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56" y="2714620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35021ebe8061129d0614787943e3784_medium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000372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298" y="4429132"/>
            <a:ext cx="2700341" cy="220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6115064" cy="58807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5. Ловушки для туманов </a:t>
            </a:r>
          </a:p>
          <a:p>
            <a:pPr>
              <a:buNone/>
            </a:pPr>
            <a:r>
              <a:rPr lang="ru-RU" dirty="0" smtClean="0"/>
              <a:t>(сбор воды)</a:t>
            </a: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6.Энергия падающей воды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7. Приливы и отливы.</a:t>
            </a:r>
            <a:endParaRPr lang="ru-RU" dirty="0"/>
          </a:p>
        </p:txBody>
      </p:sp>
      <p:pic>
        <p:nvPicPr>
          <p:cNvPr id="4" name="Рисунок 3" descr="090709-fog-catchers-peru-water-missions_170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285728"/>
            <a:ext cx="32861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O168B"/>
          <p:cNvPicPr/>
          <p:nvPr/>
        </p:nvPicPr>
        <p:blipFill>
          <a:blip r:embed="rId3" cstate="email">
            <a:lum bright="-6000" contrast="18000"/>
          </a:blip>
          <a:srcRect/>
          <a:stretch>
            <a:fillRect/>
          </a:stretch>
        </p:blipFill>
        <p:spPr bwMode="auto">
          <a:xfrm>
            <a:off x="5286348" y="3571876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гидро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643314"/>
            <a:ext cx="4143404" cy="3071834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1.Ветровая энергия.</a:t>
            </a:r>
          </a:p>
          <a:p>
            <a:pPr>
              <a:buNone/>
            </a:pPr>
            <a:r>
              <a:rPr lang="ru-RU" dirty="0" smtClean="0"/>
              <a:t> 2.</a:t>
            </a:r>
            <a:r>
              <a:rPr lang="ru-RU" b="1" i="1" dirty="0" smtClean="0"/>
              <a:t> </a:t>
            </a:r>
            <a:r>
              <a:rPr lang="ru-RU" dirty="0" smtClean="0"/>
              <a:t>Энергия рек.</a:t>
            </a:r>
          </a:p>
          <a:p>
            <a:pPr>
              <a:buNone/>
            </a:pPr>
            <a:r>
              <a:rPr lang="ru-RU" dirty="0" smtClean="0"/>
              <a:t> 3.</a:t>
            </a:r>
            <a:r>
              <a:rPr lang="ru-RU" b="1" i="1" dirty="0" smtClean="0"/>
              <a:t> </a:t>
            </a:r>
            <a:r>
              <a:rPr lang="ru-RU" dirty="0" smtClean="0"/>
              <a:t>Геотермальная энергия. </a:t>
            </a:r>
          </a:p>
          <a:p>
            <a:pPr>
              <a:buNone/>
            </a:pPr>
            <a:r>
              <a:rPr lang="ru-RU" dirty="0" smtClean="0"/>
              <a:t>4.</a:t>
            </a:r>
            <a:r>
              <a:rPr lang="ru-RU" b="1" i="1" dirty="0" smtClean="0"/>
              <a:t> </a:t>
            </a:r>
            <a:r>
              <a:rPr lang="ru-RU" dirty="0" smtClean="0"/>
              <a:t>Энергия мирового океана.</a:t>
            </a:r>
          </a:p>
          <a:p>
            <a:pPr>
              <a:buNone/>
            </a:pPr>
            <a:r>
              <a:rPr lang="ru-RU" dirty="0" smtClean="0"/>
              <a:t> 5.</a:t>
            </a:r>
            <a:r>
              <a:rPr lang="ru-RU" b="1" i="1" dirty="0" smtClean="0"/>
              <a:t> </a:t>
            </a:r>
            <a:r>
              <a:rPr lang="ru-RU" dirty="0" smtClean="0"/>
              <a:t>Энергия приливов и отливов.</a:t>
            </a:r>
            <a:r>
              <a:rPr lang="ru-RU" b="1" i="1" dirty="0" smtClean="0"/>
              <a:t> </a:t>
            </a:r>
            <a:r>
              <a:rPr lang="ru-RU" dirty="0" smtClean="0"/>
              <a:t>Энергия морских течений.</a:t>
            </a:r>
          </a:p>
          <a:p>
            <a:pPr>
              <a:buNone/>
            </a:pPr>
            <a:r>
              <a:rPr lang="ru-RU" dirty="0" smtClean="0"/>
              <a:t>6.Энергия солнца.</a:t>
            </a:r>
          </a:p>
          <a:p>
            <a:endParaRPr lang="ru-RU" dirty="0"/>
          </a:p>
        </p:txBody>
      </p:sp>
      <p:pic>
        <p:nvPicPr>
          <p:cNvPr id="4" name="Picture 2" descr="G:\гиф\037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0"/>
            <a:ext cx="25717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im2-tub.yandex.net/i?id=126637742-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643302"/>
            <a:ext cx="4071934" cy="321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4-tub.yandex.net/i?id=77205043-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000504"/>
            <a:ext cx="442915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5005D-2A4E-4FC6-AA08-8717464F944F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324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6600" i="1" smtClean="0">
                <a:solidFill>
                  <a:srgbClr val="33CCFF"/>
                </a:solidFill>
              </a:rPr>
              <a:t>Основные типы: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743200" y="1828800"/>
            <a:ext cx="6172200" cy="3429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CCFFFF"/>
                </a:solidFill>
              </a:rPr>
              <a:t>1. Солнечная энергия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CCFFFF"/>
                </a:solidFill>
              </a:rPr>
              <a:t>2. Ветровая энергия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CCFFFF"/>
                </a:solidFill>
              </a:rPr>
              <a:t>3. Гидроэнергия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CCFFFF"/>
                </a:solidFill>
              </a:rPr>
              <a:t>4. Геотермальная энергия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CCFFFF"/>
                </a:solidFill>
              </a:rPr>
              <a:t>5. Биоэнергия</a:t>
            </a:r>
          </a:p>
        </p:txBody>
      </p:sp>
      <p:pic>
        <p:nvPicPr>
          <p:cNvPr id="6154" name="Picture 10" descr="солн ист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0"/>
            <a:ext cx="2057400" cy="154305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</p:spPr>
      </p:pic>
      <p:pic>
        <p:nvPicPr>
          <p:cNvPr id="6155" name="Picture 11" descr="мельниц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828800"/>
            <a:ext cx="2133600" cy="1406525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</p:spPr>
      </p:pic>
      <p:pic>
        <p:nvPicPr>
          <p:cNvPr id="6156" name="Picture 12" descr="int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3429000"/>
            <a:ext cx="2133600" cy="160020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</p:spPr>
      </p:pic>
      <p:pic>
        <p:nvPicPr>
          <p:cNvPr id="6157" name="Picture 13" descr="dic002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5105400"/>
            <a:ext cx="2057400" cy="154305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</p:spPr>
      </p:pic>
      <p:pic>
        <p:nvPicPr>
          <p:cNvPr id="6158" name="Picture 14" descr="p61_2_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24600" y="4800600"/>
            <a:ext cx="2362200" cy="1770063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1813F-6E59-4D82-AA55-BDE9A6A0D3AE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858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6000" i="1" smtClean="0"/>
              <a:t>Солнечная энергия</a:t>
            </a:r>
          </a:p>
        </p:txBody>
      </p:sp>
      <p:pic>
        <p:nvPicPr>
          <p:cNvPr id="6148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676400"/>
            <a:ext cx="4064000" cy="2667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149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4643446"/>
            <a:ext cx="3048000" cy="20081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150" name="Picture 14" descr="dic009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76800" y="1676400"/>
            <a:ext cx="3810000" cy="2686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 rAng="0" ptsTypes="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61C1-AC75-4630-A22D-82D219487966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6553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6000" i="1" smtClean="0">
                <a:solidFill>
                  <a:srgbClr val="FFCCFF"/>
                </a:solidFill>
              </a:rPr>
              <a:t>Ветровая энергия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04800"/>
            <a:ext cx="2268538" cy="3276600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0" y="2743200"/>
            <a:ext cx="5715000" cy="3897313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</p:spPr>
      </p:pic>
      <p:pic>
        <p:nvPicPr>
          <p:cNvPr id="2057" name="Picture 9" descr="ветроколесо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500" y="3657600"/>
            <a:ext cx="26590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04800" y="6400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FFCCFF"/>
                </a:solidFill>
              </a:rPr>
              <a:t>ветровое колесо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19D2F-45EA-4664-9B12-C2B351306D5F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6096000" cy="1295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6600" i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Гидроэнергия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733800"/>
            <a:ext cx="3657600" cy="29083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197" name="Picture 10" descr="течен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3810000"/>
            <a:ext cx="3505200" cy="28067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448" name="Picture 16" descr="1d39_04_0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28601"/>
            <a:ext cx="3214709" cy="162876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685800" y="3048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33CCFF"/>
                </a:solidFill>
              </a:rPr>
              <a:t>энергия падения воды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334000" y="6096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энергия течений</a:t>
            </a:r>
          </a:p>
        </p:txBody>
      </p:sp>
      <p:pic>
        <p:nvPicPr>
          <p:cNvPr id="18451" name="Picture 19" descr="океан ист эн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285993"/>
            <a:ext cx="9144000" cy="457200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/>
          <a:lstStyle/>
          <a:p>
            <a:pPr>
              <a:buNone/>
            </a:pPr>
            <a:r>
              <a:rPr lang="ru-RU" sz="4800" dirty="0" smtClean="0"/>
              <a:t>«Никакой вид энергии не обходится так дорого, как её недостаток».</a:t>
            </a:r>
          </a:p>
          <a:p>
            <a:pPr>
              <a:buNone/>
            </a:pPr>
            <a:r>
              <a:rPr lang="ru-RU" sz="4800" dirty="0" smtClean="0"/>
              <a:t>                      </a:t>
            </a:r>
            <a:r>
              <a:rPr lang="ru-RU" dirty="0" smtClean="0"/>
              <a:t>Гоми Баба, 1964</a:t>
            </a:r>
            <a:r>
              <a:rPr lang="ru-RU" sz="4800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Фонарь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928934"/>
            <a:ext cx="328614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 descr="C:\Users\Королева\Desktop\фотографии 20 школа  Лозинина\P10115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643314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9CD73-026D-4B5C-9863-82326C33F1A8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14290"/>
            <a:ext cx="8153400" cy="12858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i="1" dirty="0" smtClean="0">
                <a:solidFill>
                  <a:srgbClr val="FF9966"/>
                </a:solidFill>
              </a:rPr>
              <a:t>Геотермальная энергия</a:t>
            </a:r>
          </a:p>
        </p:txBody>
      </p:sp>
      <p:pic>
        <p:nvPicPr>
          <p:cNvPr id="9220" name="Picture 11" descr="вулка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057400"/>
            <a:ext cx="3581400" cy="445770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9221" name="Picture 13" descr="p14_2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3400" y="2057400"/>
            <a:ext cx="4065588" cy="304800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10256" name="Picture 16" descr="гейзеры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1615642"/>
            <a:ext cx="8501122" cy="5242358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B8384-BB58-44C9-94FA-2D24A04F6158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0" y="838200"/>
            <a:ext cx="6096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i="1" smtClean="0">
                <a:solidFill>
                  <a:schemeClr val="accent1"/>
                </a:solidFill>
              </a:rPr>
              <a:t/>
            </a:r>
            <a:br>
              <a:rPr lang="ru-RU" i="1" smtClean="0">
                <a:solidFill>
                  <a:schemeClr val="accent1"/>
                </a:solidFill>
              </a:rPr>
            </a:br>
            <a:endParaRPr lang="ru-RU" i="1" smtClean="0">
              <a:solidFill>
                <a:schemeClr val="accent1"/>
              </a:solidFill>
            </a:endParaRPr>
          </a:p>
        </p:txBody>
      </p:sp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3429000"/>
            <a:ext cx="6248400" cy="32004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04800" y="2362200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i="1">
                <a:solidFill>
                  <a:srgbClr val="66FF33"/>
                </a:solidFill>
              </a:rPr>
              <a:t>Биоэнергия</a:t>
            </a:r>
          </a:p>
        </p:txBody>
      </p:sp>
      <p:pic>
        <p:nvPicPr>
          <p:cNvPr id="10246" name="Picture 16" descr="p9_4_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6800" y="190500"/>
            <a:ext cx="3074988" cy="230505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10247" name="Picture 18" descr="Graphi~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0600" y="304800"/>
            <a:ext cx="3825875" cy="2868613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2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0792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1.Природные ресурсы</a:t>
            </a:r>
          </a:p>
          <a:p>
            <a:pPr>
              <a:buNone/>
            </a:pPr>
            <a:r>
              <a:rPr lang="ru-RU" dirty="0" smtClean="0"/>
              <a:t>День ото дня скудеют</a:t>
            </a:r>
          </a:p>
          <a:p>
            <a:pPr>
              <a:buNone/>
            </a:pPr>
            <a:r>
              <a:rPr lang="ru-RU" dirty="0" smtClean="0"/>
              <a:t>И выживет лишь тот,</a:t>
            </a:r>
          </a:p>
          <a:p>
            <a:pPr>
              <a:buNone/>
            </a:pPr>
            <a:r>
              <a:rPr lang="ru-RU" dirty="0" smtClean="0"/>
              <a:t>Кто их сберечь сумеет.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2.Смотрите: Солнце светит,</a:t>
            </a:r>
          </a:p>
          <a:p>
            <a:pPr>
              <a:buNone/>
            </a:pPr>
            <a:r>
              <a:rPr lang="ru-RU" dirty="0" smtClean="0"/>
              <a:t>   И радуга сияет.</a:t>
            </a:r>
          </a:p>
          <a:p>
            <a:pPr>
              <a:buNone/>
            </a:pPr>
            <a:r>
              <a:rPr lang="ru-RU" dirty="0" smtClean="0"/>
              <a:t>   Смотрите: ветер мчится</a:t>
            </a:r>
          </a:p>
          <a:p>
            <a:pPr>
              <a:buNone/>
            </a:pPr>
            <a:r>
              <a:rPr lang="ru-RU" dirty="0" smtClean="0"/>
              <a:t>   И с облаком играет.</a:t>
            </a:r>
          </a:p>
          <a:p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1975" y="2214554"/>
            <a:ext cx="3502025" cy="2603504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</p:spPr>
      </p:pic>
      <p:pic>
        <p:nvPicPr>
          <p:cNvPr id="6" name="Picture 16" descr="p9_4_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4552950"/>
            <a:ext cx="3074988" cy="230505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7" name="Picture 4" descr="art003-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42852"/>
            <a:ext cx="35004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3.Вода бежит, струится.</a:t>
            </a:r>
          </a:p>
          <a:p>
            <a:pPr>
              <a:buNone/>
            </a:pPr>
            <a:r>
              <a:rPr lang="ru-RU" dirty="0" smtClean="0"/>
              <a:t>  Поток не иссякает.</a:t>
            </a:r>
          </a:p>
          <a:p>
            <a:pPr>
              <a:buNone/>
            </a:pPr>
            <a:r>
              <a:rPr lang="ru-RU" dirty="0" smtClean="0"/>
              <a:t> Все это даст энергию</a:t>
            </a:r>
          </a:p>
          <a:p>
            <a:pPr>
              <a:buNone/>
            </a:pPr>
            <a:r>
              <a:rPr lang="ru-RU" dirty="0" smtClean="0"/>
              <a:t> И каждый это знает.</a:t>
            </a:r>
          </a:p>
          <a:p>
            <a:pPr>
              <a:buNone/>
            </a:pPr>
            <a:r>
              <a:rPr lang="ru-RU" dirty="0" smtClean="0"/>
              <a:t>                                              4. Ведь это очень важно</a:t>
            </a:r>
          </a:p>
          <a:p>
            <a:pPr>
              <a:buNone/>
            </a:pPr>
            <a:r>
              <a:rPr lang="ru-RU" dirty="0" smtClean="0"/>
              <a:t>                                              Для всех людей на свете.</a:t>
            </a:r>
          </a:p>
          <a:p>
            <a:pPr>
              <a:buNone/>
            </a:pPr>
            <a:r>
              <a:rPr lang="ru-RU" dirty="0" smtClean="0"/>
              <a:t>                                              И это понимать должны </a:t>
            </a:r>
          </a:p>
          <a:p>
            <a:pPr>
              <a:buNone/>
            </a:pPr>
            <a:r>
              <a:rPr lang="ru-RU" dirty="0" smtClean="0"/>
              <a:t>                                              И взрослые, и дети.</a:t>
            </a:r>
          </a:p>
          <a:p>
            <a:endParaRPr lang="ru-RU" dirty="0"/>
          </a:p>
        </p:txBody>
      </p:sp>
      <p:pic>
        <p:nvPicPr>
          <p:cNvPr id="4" name="Содержимое 3" descr="http://im7-tub.yandex.net/i?id=12740222-07">
            <a:hlinkClick r:id="rId2"/>
          </p:cNvPr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14290"/>
            <a:ext cx="4000528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643314"/>
            <a:ext cx="4214842" cy="278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686800" cy="63579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5.Давай все  разумно</a:t>
            </a:r>
          </a:p>
          <a:p>
            <a:pPr>
              <a:buNone/>
            </a:pPr>
            <a:r>
              <a:rPr lang="ru-RU" dirty="0" smtClean="0"/>
              <a:t> Природой управлять.</a:t>
            </a:r>
          </a:p>
          <a:p>
            <a:pPr>
              <a:buNone/>
            </a:pPr>
            <a:r>
              <a:rPr lang="ru-RU" dirty="0" smtClean="0"/>
              <a:t>Не будем зря ресурсы</a:t>
            </a:r>
          </a:p>
          <a:p>
            <a:pPr>
              <a:buNone/>
            </a:pPr>
            <a:r>
              <a:rPr lang="ru-RU" dirty="0" smtClean="0"/>
              <a:t> Природы истреблять.</a:t>
            </a:r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6. Да, кто-то любит чтение,</a:t>
            </a:r>
          </a:p>
          <a:p>
            <a:pPr>
              <a:buNone/>
            </a:pPr>
            <a:r>
              <a:rPr lang="ru-RU" dirty="0" smtClean="0"/>
              <a:t>                                            А кто-то математику,</a:t>
            </a:r>
          </a:p>
          <a:p>
            <a:pPr>
              <a:buNone/>
            </a:pPr>
            <a:r>
              <a:rPr lang="ru-RU" dirty="0" smtClean="0"/>
              <a:t>                                           Но мы вас призываем </a:t>
            </a:r>
          </a:p>
          <a:p>
            <a:pPr>
              <a:buNone/>
            </a:pPr>
            <a:r>
              <a:rPr lang="ru-RU" dirty="0" smtClean="0"/>
              <a:t>                                           ЭНЕРГИЮ беречь.</a:t>
            </a:r>
          </a:p>
          <a:p>
            <a:endParaRPr lang="ru-RU" dirty="0"/>
          </a:p>
        </p:txBody>
      </p:sp>
      <p:pic>
        <p:nvPicPr>
          <p:cNvPr id="4" name="Picture 2" descr="http://im4-tub.yandex.net/i?id=214000832-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85728"/>
            <a:ext cx="428624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http://im7-tub.yandex.net/i?id=87913195-0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000372"/>
            <a:ext cx="3786214" cy="350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7. Всегда пусть светит Солнце.</a:t>
            </a:r>
          </a:p>
          <a:p>
            <a:pPr>
              <a:buNone/>
            </a:pPr>
            <a:r>
              <a:rPr lang="ru-RU" dirty="0" smtClean="0"/>
              <a:t>    Вода бежит, струится.</a:t>
            </a:r>
          </a:p>
          <a:p>
            <a:pPr>
              <a:buNone/>
            </a:pPr>
            <a:r>
              <a:rPr lang="ru-RU" dirty="0" smtClean="0"/>
              <a:t>    И ветерок веселый </a:t>
            </a:r>
          </a:p>
          <a:p>
            <a:pPr>
              <a:buNone/>
            </a:pPr>
            <a:r>
              <a:rPr lang="ru-RU" dirty="0" smtClean="0"/>
              <a:t>    Пусть дует нам друзья.</a:t>
            </a:r>
          </a:p>
          <a:p>
            <a:endParaRPr lang="ru-RU" dirty="0"/>
          </a:p>
        </p:txBody>
      </p:sp>
      <p:pic>
        <p:nvPicPr>
          <p:cNvPr id="4" name="i-main-pic" descr="Картинка 41 из 12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3429000"/>
            <a:ext cx="350043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425 из 12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0"/>
            <a:ext cx="342899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786190"/>
            <a:ext cx="478634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1143000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1857365"/>
          <a:ext cx="8358246" cy="4857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928694"/>
                <a:gridCol w="928694"/>
                <a:gridCol w="928694"/>
                <a:gridCol w="928694"/>
                <a:gridCol w="928694"/>
                <a:gridCol w="928694"/>
                <a:gridCol w="928694"/>
                <a:gridCol w="928694"/>
              </a:tblGrid>
              <a:tr h="8410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04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0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0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14935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3" name="Picture 1" descr="C:\Users\Королева\Desktop\фотографии 20 школа  Лозинина\P10114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9" y="0"/>
            <a:ext cx="3071802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457200" y="1071546"/>
            <a:ext cx="8229600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Главный источник тепла на Земле.  (источник света) </a:t>
            </a:r>
            <a:endParaRPr lang="ru-RU" dirty="0"/>
          </a:p>
        </p:txBody>
      </p:sp>
      <p:pic>
        <p:nvPicPr>
          <p:cNvPr id="4" name="Рисунок 3" descr="G:\гиф\037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15250" y="0"/>
            <a:ext cx="1428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Рисунок 10" descr="гидро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1571612"/>
            <a:ext cx="2285984" cy="19288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0800000" flipV="1">
            <a:off x="500033" y="-544697"/>
            <a:ext cx="821537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2.Для </a:t>
            </a:r>
            <a:r>
              <a:rPr lang="ru-RU" sz="2800" dirty="0"/>
              <a:t>наличия этих энергетических </a:t>
            </a:r>
            <a:endParaRPr lang="ru-RU" sz="2800" dirty="0" smtClean="0"/>
          </a:p>
          <a:p>
            <a:r>
              <a:rPr lang="ru-RU" sz="2800" dirty="0" smtClean="0"/>
              <a:t>установок необходимо </a:t>
            </a:r>
            <a:r>
              <a:rPr lang="ru-RU" sz="2800" dirty="0"/>
              <a:t>наличие </a:t>
            </a:r>
            <a:endParaRPr lang="ru-RU" sz="2800" dirty="0" smtClean="0"/>
          </a:p>
          <a:p>
            <a:r>
              <a:rPr lang="ru-RU" sz="2800" dirty="0" smtClean="0"/>
              <a:t>большого </a:t>
            </a:r>
            <a:r>
              <a:rPr lang="ru-RU" sz="2800" dirty="0"/>
              <a:t>количества…… (чего?)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3. Для работы этих энергетических </a:t>
            </a:r>
          </a:p>
          <a:p>
            <a:r>
              <a:rPr lang="ru-RU" sz="2800" dirty="0" smtClean="0"/>
              <a:t> установок необходимо наличие….</a:t>
            </a:r>
          </a:p>
          <a:p>
            <a:r>
              <a:rPr lang="ru-RU" sz="2800" dirty="0" smtClean="0"/>
              <a:t>(чего?)</a:t>
            </a:r>
          </a:p>
          <a:p>
            <a:r>
              <a:rPr lang="ru-RU" sz="2800" dirty="0" smtClean="0"/>
              <a:t>4.</a:t>
            </a:r>
            <a:r>
              <a:rPr lang="ru-RU" sz="2800" dirty="0"/>
              <a:t> Наша планета, на которой мы живем и должны ее беречь</a:t>
            </a:r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10" name="Рисунок 9" descr="Картинка 1066 из 119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3571876"/>
            <a:ext cx="22859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4</a:t>
            </a:r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2" y="1397000"/>
          <a:ext cx="8429688" cy="517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632"/>
                <a:gridCol w="936632"/>
                <a:gridCol w="936632"/>
                <a:gridCol w="936632"/>
                <a:gridCol w="936632"/>
                <a:gridCol w="936632"/>
                <a:gridCol w="936632"/>
                <a:gridCol w="936632"/>
                <a:gridCol w="936632"/>
              </a:tblGrid>
              <a:tr h="103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baseline="30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4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4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baseline="30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4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В</a:t>
                      </a:r>
                      <a:endParaRPr lang="ru-RU" sz="4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ru-RU" sz="4400" b="1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baseline="3000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u-RU" sz="4800" b="1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2368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"Нет простых решений, есть только разумный выбор".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928802"/>
            <a:ext cx="7286644" cy="49291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Всякое загрязнение вызывает у природы защитную реакцию, направленную на её нейтрализацию.</a:t>
            </a:r>
          </a:p>
          <a:p>
            <a:pPr>
              <a:buNone/>
            </a:pPr>
            <a:r>
              <a:rPr lang="ru-RU" dirty="0" smtClean="0"/>
              <a:t>Эта способность природы долгое время эксплуатировалась человеком бездумно и хищнически.</a:t>
            </a:r>
          </a:p>
          <a:p>
            <a:pPr>
              <a:buNone/>
            </a:pPr>
            <a:r>
              <a:rPr lang="ru-RU" dirty="0" smtClean="0"/>
              <a:t> Отходы производства выбрасывались в воздух в расчете на то, что будут обезврежены и переработаны самой природой. </a:t>
            </a:r>
          </a:p>
          <a:p>
            <a:pPr>
              <a:buNone/>
            </a:pPr>
            <a:r>
              <a:rPr lang="ru-RU" dirty="0" smtClean="0"/>
              <a:t>Однако способность атмосферы к самоочищению имеет определенные границы.</a:t>
            </a:r>
          </a:p>
          <a:p>
            <a:pPr>
              <a:buNone/>
            </a:pPr>
            <a:r>
              <a:rPr lang="ru-RU" dirty="0" smtClean="0"/>
              <a:t>Уже через несколько лет мы все рискуем оказаться в незнакомом и пугающем мире…</a:t>
            </a:r>
          </a:p>
          <a:p>
            <a:endParaRPr lang="ru-RU" dirty="0"/>
          </a:p>
        </p:txBody>
      </p:sp>
      <p:pic>
        <p:nvPicPr>
          <p:cNvPr id="4" name="Рисунок 3" descr="tree9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1843093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686800" cy="507207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FF00"/>
                </a:solidFill>
              </a:rPr>
              <a:t>Образовательная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– дать учащимся информацию о видах энергии, об альтернативных источниках энергии и способах ее экономии и научить использовать полученные знания на практике.</a:t>
            </a:r>
            <a:br>
              <a:rPr lang="ru-RU" dirty="0" smtClean="0"/>
            </a:br>
            <a:r>
              <a:rPr lang="ru-RU" b="1" i="1" dirty="0" smtClean="0">
                <a:solidFill>
                  <a:srgbClr val="FFFF00"/>
                </a:solidFill>
              </a:rPr>
              <a:t>Развивающая</a:t>
            </a:r>
            <a:r>
              <a:rPr lang="ru-RU" dirty="0" smtClean="0"/>
              <a:t> - развивать интерес учеников к проблеме экономии энергии;</a:t>
            </a:r>
            <a:br>
              <a:rPr lang="ru-RU" dirty="0" smtClean="0"/>
            </a:br>
            <a:r>
              <a:rPr lang="ru-RU" b="1" i="1" dirty="0" smtClean="0">
                <a:solidFill>
                  <a:srgbClr val="FFFF00"/>
                </a:solidFill>
              </a:rPr>
              <a:t>Воспитательная</a:t>
            </a:r>
            <a:r>
              <a:rPr lang="ru-RU" dirty="0" smtClean="0"/>
              <a:t> – способствовать осознанию актуальности проблемы сохранения и экономии энергии. Объяснить важность энергосбережения для существования человека и природы.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i-main-pic" descr="Картинка 6 из 12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0"/>
            <a:ext cx="2786082" cy="211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9791" y="2857496"/>
            <a:ext cx="7004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5842" name="Picture 2" descr="C:\Users\Королева\Desktop\фотографии 20 школа  Лозинина\P10115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857628"/>
            <a:ext cx="4214842" cy="2786082"/>
          </a:xfrm>
          <a:prstGeom prst="rect">
            <a:avLst/>
          </a:prstGeom>
          <a:noFill/>
        </p:spPr>
      </p:pic>
      <p:pic>
        <p:nvPicPr>
          <p:cNvPr id="35843" name="Picture 3" descr="C:\Users\Королева\Desktop\фотографии 20 школа  Лозинина\P10115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0"/>
            <a:ext cx="4286248" cy="2992410"/>
          </a:xfrm>
          <a:prstGeom prst="rect">
            <a:avLst/>
          </a:prstGeom>
          <a:noFill/>
        </p:spPr>
      </p:pic>
      <p:pic>
        <p:nvPicPr>
          <p:cNvPr id="35844" name="Picture 4" descr="C:\Users\Королева\Desktop\фотографии 20 школа  Лозинина\P10114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14290"/>
            <a:ext cx="4286280" cy="2786082"/>
          </a:xfrm>
          <a:prstGeom prst="rect">
            <a:avLst/>
          </a:prstGeom>
          <a:noFill/>
        </p:spPr>
      </p:pic>
      <p:pic>
        <p:nvPicPr>
          <p:cNvPr id="35845" name="Picture 5" descr="C:\Users\Королева\Desktop\фотографии 20 школа  Лозинина\P101147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857899"/>
            <a:ext cx="4538661" cy="2741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54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:\DCIM\100OLYMP\P1011459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143116"/>
            <a:ext cx="5939444" cy="445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-bizportal.ru/tovary/22443_03.08.2011%2002:19:31_(1)_big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14290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amanka.ru/images/pic727.jpg">
            <a:hlinkClick r:id="rId4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2214554"/>
            <a:ext cx="2322523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roheating.ru/uploads/posts/1323352232_svoimi_rukami.jpg">
            <a:hlinkClick r:id="rId6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2000240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33585652-19-72&amp;n=21">
            <a:hlinkClick r:id="rId8" tgtFrame="&quot;_blank&quot;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034" y="4286256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argo-n.ru/upload/normal/3_1289294817.jpeg">
            <a:hlinkClick r:id="rId10"/>
          </p:cNvPr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428992" y="2071678"/>
            <a:ext cx="24288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freetorg.ru/_data/lead/3910/2002047i.jpg">
            <a:hlinkClick r:id="rId12"/>
          </p:cNvPr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072198" y="4357694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.rufox.ru/files/big2/548527.jpg">
            <a:hlinkClick r:id="rId14"/>
          </p:cNvPr>
          <p:cNvPicPr/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929322" y="214290"/>
            <a:ext cx="2428892" cy="154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ndustry-peat.at.ua/_ph/3/1/345641742.jpg">
            <a:hlinkClick r:id="rId16" tooltip="&quot;Просмотры: 142 | Размеры: 1600x1067, 549.3Kb&quot;"/>
          </p:cNvPr>
          <p:cNvPicPr/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428992" y="214290"/>
            <a:ext cx="2428892" cy="169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 энергии, которые использовал человек в процессе своего развития.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1.дерево и торф;  </a:t>
            </a:r>
          </a:p>
          <a:p>
            <a:pPr>
              <a:buNone/>
            </a:pPr>
            <a:r>
              <a:rPr lang="ru-RU" sz="4400" dirty="0" smtClean="0"/>
              <a:t>2.уголь; </a:t>
            </a:r>
          </a:p>
          <a:p>
            <a:pPr>
              <a:buNone/>
            </a:pPr>
            <a:r>
              <a:rPr lang="ru-RU" sz="4400" dirty="0" smtClean="0"/>
              <a:t>3. нефть; </a:t>
            </a:r>
          </a:p>
          <a:p>
            <a:pPr>
              <a:buNone/>
            </a:pPr>
            <a:r>
              <a:rPr lang="ru-RU" sz="4400" dirty="0" smtClean="0"/>
              <a:t>4. природный газ; </a:t>
            </a:r>
          </a:p>
          <a:p>
            <a:pPr>
              <a:buNone/>
            </a:pPr>
            <a:r>
              <a:rPr lang="ru-RU" sz="4400" dirty="0" smtClean="0"/>
              <a:t>5. урановые руды.</a:t>
            </a:r>
            <a:endParaRPr lang="ru-RU" sz="4400" dirty="0"/>
          </a:p>
        </p:txBody>
      </p:sp>
      <p:pic>
        <p:nvPicPr>
          <p:cNvPr id="4" name="Picture 8" descr="HH00235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2500306"/>
            <a:ext cx="301625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6186502" cy="60236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Различают несколько </a:t>
            </a:r>
            <a:r>
              <a:rPr lang="ru-RU" sz="3600" b="1" dirty="0" smtClean="0">
                <a:solidFill>
                  <a:srgbClr val="FFFF00"/>
                </a:solidFill>
              </a:rPr>
              <a:t>видов топлива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по агрегатному состоянию: твёрдое топливо,  жидкое топливо и газообразное топливо. Соответственно можно привести примеры: </a:t>
            </a:r>
          </a:p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твёрдое топливо </a:t>
            </a:r>
            <a:r>
              <a:rPr lang="ru-RU" dirty="0" smtClean="0"/>
              <a:t>- это кокс, уголь, </a:t>
            </a:r>
          </a:p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жидкое</a:t>
            </a:r>
            <a:r>
              <a:rPr lang="ru-RU" dirty="0" smtClean="0"/>
              <a:t> - нефть и продукты её переработки (керосин, бензин, масло, мазуты),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газообразное топливо </a:t>
            </a:r>
            <a:r>
              <a:rPr lang="ru-RU" dirty="0" smtClean="0"/>
              <a:t>- это газы (метан, пропан, бутан и т.д.)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/>
          </a:bodyPr>
          <a:lstStyle/>
          <a:p>
            <a:r>
              <a:rPr lang="ru-RU" dirty="0" smtClean="0"/>
              <a:t>Невинномысская ГРЭС (</a:t>
            </a:r>
            <a:r>
              <a:rPr lang="ru-RU" dirty="0" smtClean="0">
                <a:solidFill>
                  <a:srgbClr val="FFFF00"/>
                </a:solidFill>
              </a:rPr>
              <a:t>Невинномысская государственная районная электростанция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429000"/>
            <a:ext cx="37862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571876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929718" cy="59521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Строительство электростанции началось в </a:t>
            </a:r>
            <a:r>
              <a:rPr lang="ru-RU" dirty="0" smtClean="0">
                <a:solidFill>
                  <a:srgbClr val="FFFF00"/>
                </a:solidFill>
              </a:rPr>
              <a:t>1958 </a:t>
            </a:r>
            <a:r>
              <a:rPr lang="ru-RU" dirty="0" smtClean="0"/>
              <a:t>году. Электростанция изначально была образована как </a:t>
            </a:r>
            <a:r>
              <a:rPr lang="ru-RU" dirty="0" smtClean="0">
                <a:solidFill>
                  <a:srgbClr val="FFFF00"/>
                </a:solidFill>
              </a:rPr>
              <a:t>Невинномысская ТЭЦ </a:t>
            </a:r>
            <a:r>
              <a:rPr lang="ru-RU" dirty="0" smtClean="0"/>
              <a:t>25 июня </a:t>
            </a:r>
            <a:r>
              <a:rPr lang="ru-RU" dirty="0" smtClean="0">
                <a:solidFill>
                  <a:srgbClr val="FFFF00"/>
                </a:solidFill>
              </a:rPr>
              <a:t>1960</a:t>
            </a:r>
            <a:r>
              <a:rPr lang="ru-RU" dirty="0" smtClean="0"/>
              <a:t> года, когда был включен в работу первый агрегат. В </a:t>
            </a:r>
            <a:r>
              <a:rPr lang="ru-RU" dirty="0" smtClean="0">
                <a:solidFill>
                  <a:srgbClr val="FFFF00"/>
                </a:solidFill>
              </a:rPr>
              <a:t>1962</a:t>
            </a:r>
            <a:r>
              <a:rPr lang="ru-RU" dirty="0" smtClean="0"/>
              <a:t> году станцию переименовали в </a:t>
            </a:r>
            <a:r>
              <a:rPr lang="ru-RU" dirty="0" smtClean="0">
                <a:solidFill>
                  <a:srgbClr val="FFFF00"/>
                </a:solidFill>
              </a:rPr>
              <a:t>Невинномысскую ГРЭС</a:t>
            </a:r>
            <a:r>
              <a:rPr lang="ru-RU" dirty="0" smtClean="0"/>
              <a:t>. Последующие годы, наряду с расширением части электростанции, монтировались и конденсационные энергоблоки мощностью 150 МВт. Всего на ГРЭС было установлено 6 энергоблоков.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4286256"/>
            <a:ext cx="350043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4286256"/>
            <a:ext cx="399891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711</Words>
  <Application>Microsoft Office PowerPoint</Application>
  <PresentationFormat>Экран (4:3)</PresentationFormat>
  <Paragraphs>185</Paragraphs>
  <Slides>31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Беречь энергию – беречь природу. Альтернативные источники энергии.</vt:lpstr>
      <vt:lpstr>Слайд 2</vt:lpstr>
      <vt:lpstr>Цели:</vt:lpstr>
      <vt:lpstr>Слайд 4</vt:lpstr>
      <vt:lpstr>источники энергии, которые использовал человек в процессе своего развития.</vt:lpstr>
      <vt:lpstr>Слайд 6</vt:lpstr>
      <vt:lpstr>Слайд 7</vt:lpstr>
      <vt:lpstr>Невинномысская ГРЭС (Невинномысская государственная районная электростанция) </vt:lpstr>
      <vt:lpstr>Слайд 9</vt:lpstr>
      <vt:lpstr>Слайд 10</vt:lpstr>
      <vt:lpstr>Филиал «Невинномысской ГРЭС» ОАО «ОГК-5» получил высокую оценку экологической чистоты производства.</vt:lpstr>
      <vt:lpstr>Познакомимся с альтернативными источниками энергии. </vt:lpstr>
      <vt:lpstr>Слайд 13</vt:lpstr>
      <vt:lpstr>Слайд 14</vt:lpstr>
      <vt:lpstr>Слайд 15</vt:lpstr>
      <vt:lpstr>Основные типы:</vt:lpstr>
      <vt:lpstr>Солнечная энергия</vt:lpstr>
      <vt:lpstr>Ветровая энергия</vt:lpstr>
      <vt:lpstr>Гидроэнергия</vt:lpstr>
      <vt:lpstr>Геотермальная энергия</vt:lpstr>
      <vt:lpstr> </vt:lpstr>
      <vt:lpstr>Слайд 22</vt:lpstr>
      <vt:lpstr>Слайд 23</vt:lpstr>
      <vt:lpstr>Слайд 24</vt:lpstr>
      <vt:lpstr>Слайд 25</vt:lpstr>
      <vt:lpstr>Кроссворд</vt:lpstr>
      <vt:lpstr>Вопросы:</vt:lpstr>
      <vt:lpstr>Ответы:</vt:lpstr>
      <vt:lpstr>"Нет простых решений, есть только разумный выбор". 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Беречь энергию – беречь природу. Альтернативные источники энергии.</dc:title>
  <dc:creator>Королева</dc:creator>
  <cp:lastModifiedBy>re</cp:lastModifiedBy>
  <cp:revision>15</cp:revision>
  <dcterms:created xsi:type="dcterms:W3CDTF">2013-12-01T13:47:53Z</dcterms:created>
  <dcterms:modified xsi:type="dcterms:W3CDTF">2014-06-05T19:38:04Z</dcterms:modified>
</cp:coreProperties>
</file>