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61" r:id="rId3"/>
    <p:sldId id="258" r:id="rId4"/>
    <p:sldId id="259" r:id="rId5"/>
    <p:sldId id="276" r:id="rId6"/>
    <p:sldId id="260" r:id="rId7"/>
    <p:sldId id="270" r:id="rId8"/>
    <p:sldId id="268" r:id="rId9"/>
    <p:sldId id="279" r:id="rId10"/>
    <p:sldId id="262" r:id="rId11"/>
    <p:sldId id="281" r:id="rId12"/>
    <p:sldId id="282" r:id="rId13"/>
    <p:sldId id="283" r:id="rId14"/>
    <p:sldId id="264" r:id="rId15"/>
    <p:sldId id="263" r:id="rId16"/>
    <p:sldId id="265" r:id="rId17"/>
    <p:sldId id="266" r:id="rId18"/>
    <p:sldId id="267" r:id="rId19"/>
    <p:sldId id="271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060848"/>
            <a:ext cx="8458200" cy="1470025"/>
          </a:xfrm>
        </p:spPr>
        <p:txBody>
          <a:bodyPr/>
          <a:lstStyle/>
          <a:p>
            <a:r>
              <a:rPr lang="ru-RU" dirty="0" smtClean="0"/>
              <a:t>Наследственная информация и реализация её в клетке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857628"/>
            <a:ext cx="4953000" cy="270083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Автор: Захарова Ирина </a:t>
            </a:r>
            <a:r>
              <a:rPr lang="ru-RU" b="1" dirty="0" smtClean="0"/>
              <a:t>Вячеславовна</a:t>
            </a:r>
          </a:p>
          <a:p>
            <a:r>
              <a:rPr lang="ru-RU" dirty="0" smtClean="0"/>
              <a:t>229-436-998</a:t>
            </a:r>
            <a:endParaRPr lang="ru-RU" dirty="0" smtClean="0"/>
          </a:p>
          <a:p>
            <a:r>
              <a:rPr lang="ru-RU" b="1" dirty="0" smtClean="0"/>
              <a:t>у</a:t>
            </a:r>
            <a:r>
              <a:rPr lang="ru-RU" b="1" smtClean="0"/>
              <a:t>читель </a:t>
            </a:r>
            <a:r>
              <a:rPr lang="ru-RU" b="1" dirty="0" smtClean="0"/>
              <a:t>биологии, высшей  категории</a:t>
            </a:r>
            <a:endParaRPr lang="ru-RU" dirty="0" smtClean="0"/>
          </a:p>
          <a:p>
            <a:r>
              <a:rPr lang="ru-RU" b="1" dirty="0" smtClean="0"/>
              <a:t>МАОУ лицей № 28 им. Н.А.Рябова</a:t>
            </a:r>
            <a:endParaRPr lang="ru-RU" dirty="0" smtClean="0"/>
          </a:p>
          <a:p>
            <a:r>
              <a:rPr lang="ru-RU" b="1" dirty="0" smtClean="0"/>
              <a:t>г.Тамбов Куйбышева 1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Серповидно - клеточная анемия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836712"/>
            <a:ext cx="4824536" cy="64807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    Замена </a:t>
            </a:r>
            <a:r>
              <a:rPr lang="ru-RU" dirty="0" err="1" smtClean="0"/>
              <a:t>глутаминовой</a:t>
            </a:r>
            <a:r>
              <a:rPr lang="ru-RU" dirty="0" smtClean="0"/>
              <a:t> кислоты</a:t>
            </a:r>
            <a:br>
              <a:rPr lang="ru-RU" dirty="0" smtClean="0"/>
            </a:br>
            <a:r>
              <a:rPr lang="ru-RU" dirty="0" smtClean="0"/>
              <a:t>в положении 6 </a:t>
            </a:r>
            <a:r>
              <a:rPr lang="ru-RU" dirty="0" err="1" smtClean="0"/>
              <a:t>в-цепи</a:t>
            </a:r>
            <a:r>
              <a:rPr lang="ru-RU" dirty="0" smtClean="0"/>
              <a:t> </a:t>
            </a:r>
            <a:r>
              <a:rPr lang="ru-RU" dirty="0" err="1" smtClean="0"/>
              <a:t>валином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44824"/>
            <a:ext cx="252028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Гибель серповидных </a:t>
            </a:r>
          </a:p>
          <a:p>
            <a:r>
              <a:rPr lang="ru-RU" dirty="0" smtClean="0"/>
              <a:t>клеток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1844824"/>
            <a:ext cx="348524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Склеивание клеток</a:t>
            </a:r>
          </a:p>
          <a:p>
            <a:r>
              <a:rPr lang="ru-RU" dirty="0" smtClean="0"/>
              <a:t>нарушение циркуляции крови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30033" y="1844824"/>
            <a:ext cx="3013967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Накопление серповидных</a:t>
            </a:r>
          </a:p>
          <a:p>
            <a:r>
              <a:rPr lang="ru-RU" dirty="0" smtClean="0"/>
              <a:t>клеток в селезенке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1655676" y="1520788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3959932" y="1664804"/>
            <a:ext cx="3600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6732240" y="1556792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7584" y="2852936"/>
            <a:ext cx="1082348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Анемия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2852936"/>
            <a:ext cx="4588115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Локальные нарушения кровообращения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4581128"/>
            <a:ext cx="2816797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Увеличение количества </a:t>
            </a:r>
          </a:p>
          <a:p>
            <a:r>
              <a:rPr lang="ru-RU" dirty="0" smtClean="0"/>
              <a:t>костного мозга</a:t>
            </a:r>
          </a:p>
          <a:p>
            <a:r>
              <a:rPr lang="ru-RU" dirty="0" smtClean="0"/>
              <a:t>«Бешенный череп»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3645024"/>
            <a:ext cx="2824812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Нарушение умственной </a:t>
            </a:r>
          </a:p>
          <a:p>
            <a:r>
              <a:rPr lang="ru-RU" dirty="0" smtClean="0"/>
              <a:t>деятельности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3" y="5877272"/>
            <a:ext cx="288031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Сердечная недостаточность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stCxn id="5" idx="2"/>
          </p:cNvCxnSpPr>
          <p:nvPr/>
        </p:nvCxnSpPr>
        <p:spPr>
          <a:xfrm rot="5400000">
            <a:off x="1115000" y="2635787"/>
            <a:ext cx="289773" cy="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1079612" y="3465004"/>
            <a:ext cx="3600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1880" y="3645024"/>
            <a:ext cx="222048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Поражение легких</a:t>
            </a:r>
          </a:p>
          <a:p>
            <a:r>
              <a:rPr lang="ru-RU" dirty="0" smtClean="0"/>
              <a:t>Пневмония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732240" y="3573016"/>
            <a:ext cx="2237986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Поражение мышц</a:t>
            </a:r>
          </a:p>
          <a:p>
            <a:r>
              <a:rPr lang="ru-RU" dirty="0" smtClean="0"/>
              <a:t>и суставов</a:t>
            </a:r>
          </a:p>
          <a:p>
            <a:r>
              <a:rPr lang="ru-RU" dirty="0" smtClean="0"/>
              <a:t>Ревматизм 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491880" y="4869160"/>
            <a:ext cx="2232248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Поражение почек</a:t>
            </a:r>
          </a:p>
          <a:p>
            <a:r>
              <a:rPr lang="ru-RU" dirty="0" smtClean="0"/>
              <a:t>Почечная </a:t>
            </a:r>
          </a:p>
          <a:p>
            <a:r>
              <a:rPr lang="ru-RU" dirty="0" smtClean="0"/>
              <a:t>недостаточность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660232" y="4869160"/>
            <a:ext cx="2304256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Поражение головного   мозга</a:t>
            </a:r>
          </a:p>
          <a:p>
            <a:r>
              <a:rPr lang="ru-RU" dirty="0" smtClean="0"/>
              <a:t>Параличи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rot="5400000">
            <a:off x="5292080" y="2636912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5004048" y="3429000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7308304" y="3429000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Опыты </a:t>
            </a:r>
            <a:r>
              <a:rPr lang="ru-RU" dirty="0" err="1" smtClean="0"/>
              <a:t>Гриффита</a:t>
            </a:r>
            <a:r>
              <a:rPr lang="ru-RU" dirty="0" smtClean="0"/>
              <a:t> .Трансформация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412163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071678"/>
            <a:ext cx="360674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3868" y="4143380"/>
            <a:ext cx="534491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066800"/>
          </a:xfrm>
        </p:spPr>
        <p:txBody>
          <a:bodyPr/>
          <a:lstStyle/>
          <a:p>
            <a:r>
              <a:rPr lang="ru-RU" dirty="0" smtClean="0"/>
              <a:t>Опыты </a:t>
            </a:r>
            <a:r>
              <a:rPr lang="ru-RU" dirty="0" err="1" smtClean="0"/>
              <a:t>Эйвери</a:t>
            </a:r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786182" y="944696"/>
            <a:ext cx="4786346" cy="5686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66800"/>
          </a:xfrm>
        </p:spPr>
        <p:txBody>
          <a:bodyPr/>
          <a:lstStyle/>
          <a:p>
            <a:r>
              <a:rPr lang="ru-RU" b="1" dirty="0" smtClean="0"/>
              <a:t>Опыты </a:t>
            </a:r>
            <a:r>
              <a:rPr lang="ru-RU" b="1" dirty="0" err="1" smtClean="0"/>
              <a:t>А.Херши</a:t>
            </a:r>
            <a:r>
              <a:rPr lang="ru-RU" b="1" dirty="0" smtClean="0"/>
              <a:t> и М. Чейза</a:t>
            </a:r>
            <a:endParaRPr lang="ru-RU" dirty="0"/>
          </a:p>
        </p:txBody>
      </p:sp>
      <p:pic>
        <p:nvPicPr>
          <p:cNvPr id="2052" name="Picture 4" descr="File:Tevenphage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19224"/>
            <a:ext cx="7620000" cy="543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080106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667" y="1664990"/>
            <a:ext cx="1981333" cy="5193010"/>
          </a:xfrm>
          <a:prstGeom prst="rect">
            <a:avLst/>
          </a:prstGeom>
          <a:noFill/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539552" y="764704"/>
            <a:ext cx="7842448" cy="3320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Носитель </a:t>
            </a:r>
          </a:p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наследственной</a:t>
            </a:r>
          </a:p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информации- ДНК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r>
              <a:rPr lang="ru-RU" dirty="0" smtClean="0"/>
              <a:t>             </a:t>
            </a:r>
            <a:r>
              <a:rPr lang="ru-RU" dirty="0"/>
              <a:t>-это участок ДНК несущий информацию о структуре и свойствах одного белка</a:t>
            </a:r>
          </a:p>
        </p:txBody>
      </p:sp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609601" y="1676400"/>
            <a:ext cx="3026296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Ген</a:t>
            </a:r>
          </a:p>
        </p:txBody>
      </p:sp>
    </p:spTree>
  </p:cSld>
  <p:clrMapOvr>
    <a:masterClrMapping/>
  </p:clrMapOvr>
  <p:transition>
    <p:sndAc>
      <p:stSnd loop="1">
        <p:snd r:embed="rId2" name="The Matrix OST Disk 1 Track 0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Информация </a:t>
            </a:r>
            <a:r>
              <a:rPr lang="ru-RU" dirty="0"/>
              <a:t>заключенная в молекуле ДНК называется   -</a:t>
            </a: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148013" y="2590800"/>
            <a:ext cx="4929187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генетической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100209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4476750"/>
            <a:ext cx="28575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080106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476671"/>
            <a:ext cx="1365126" cy="404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403648" y="1412776"/>
            <a:ext cx="2133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ген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843808" y="2924944"/>
            <a:ext cx="28194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белок</a:t>
            </a: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3635896" y="4509120"/>
            <a:ext cx="282892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признак</a:t>
            </a:r>
          </a:p>
        </p:txBody>
      </p:sp>
      <p:pic>
        <p:nvPicPr>
          <p:cNvPr id="14344" name="Picture 8" descr="08010502"/>
          <p:cNvPicPr>
            <a:picLocks noChangeAspect="1" noChangeArrowheads="1"/>
          </p:cNvPicPr>
          <p:nvPr/>
        </p:nvPicPr>
        <p:blipFill>
          <a:blip r:embed="rId4" cstate="print"/>
          <a:srcRect l="67396" t="25318" b="15425"/>
          <a:stretch>
            <a:fillRect/>
          </a:stretch>
        </p:blipFill>
        <p:spPr bwMode="auto">
          <a:xfrm>
            <a:off x="5715008" y="801767"/>
            <a:ext cx="2286016" cy="223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  <p:bldP spid="143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547664" y="908720"/>
            <a:ext cx="6172200" cy="18584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Матрица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3105835"/>
            <a:ext cx="7358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Основа, с которой считывается информация</a:t>
            </a:r>
            <a:endParaRPr lang="ru-RU" sz="3200" dirty="0"/>
          </a:p>
        </p:txBody>
      </p:sp>
      <p:pic>
        <p:nvPicPr>
          <p:cNvPr id="5" name="Picture 2" descr="D:\Захарова\pf[fhjdf\Мои рисунки\анимашки\биология\J0239669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4000504"/>
            <a:ext cx="1571636" cy="268721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Проверьте свои знания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dirty="0" smtClean="0"/>
              <a:t>А 1.Что определяет индивидуальную специфичность организма</a:t>
            </a:r>
          </a:p>
          <a:p>
            <a:pPr>
              <a:buNone/>
            </a:pPr>
            <a:r>
              <a:rPr lang="ru-RU" dirty="0" smtClean="0"/>
              <a:t>    1. белки  2. нуклеиновые кислоты   </a:t>
            </a:r>
          </a:p>
          <a:p>
            <a:pPr>
              <a:buNone/>
            </a:pPr>
            <a:r>
              <a:rPr lang="ru-RU" dirty="0" smtClean="0"/>
              <a:t>     3.липиды  4. углеводы</a:t>
            </a:r>
          </a:p>
          <a:p>
            <a:pPr>
              <a:buNone/>
            </a:pPr>
            <a:r>
              <a:rPr lang="ru-RU" dirty="0" smtClean="0"/>
              <a:t>А 2. Участок ДНК несущий информацию о структуре и свойстве одного белка называется</a:t>
            </a:r>
          </a:p>
          <a:p>
            <a:pPr>
              <a:buNone/>
            </a:pPr>
            <a:r>
              <a:rPr lang="ru-RU" dirty="0" smtClean="0"/>
              <a:t>   1. нуклеиновая кислота  2. белок  3.ген 4 матрица</a:t>
            </a:r>
          </a:p>
          <a:p>
            <a:pPr>
              <a:buNone/>
            </a:pPr>
            <a:r>
              <a:rPr lang="ru-RU" dirty="0" smtClean="0"/>
              <a:t>А3.Генетическая информация закодирована в </a:t>
            </a:r>
          </a:p>
          <a:p>
            <a:pPr lvl="0">
              <a:buNone/>
            </a:pPr>
            <a:r>
              <a:rPr lang="ru-RU" dirty="0" smtClean="0"/>
              <a:t>   1.нуклеиновой кислоте  2. белке  3.гене  4. ДНК</a:t>
            </a:r>
          </a:p>
          <a:p>
            <a:pPr>
              <a:buNone/>
            </a:pPr>
            <a:r>
              <a:rPr lang="ru-RU" dirty="0" smtClean="0"/>
              <a:t>А4. Основа, с которой считывается информация</a:t>
            </a:r>
          </a:p>
          <a:p>
            <a:pPr>
              <a:buNone/>
            </a:pPr>
            <a:r>
              <a:rPr lang="ru-RU" dirty="0" smtClean="0"/>
              <a:t>     1. нуклеиновая кислота  2. белок  3.ген 4 матрица</a:t>
            </a:r>
          </a:p>
          <a:p>
            <a:pPr>
              <a:buNone/>
            </a:pPr>
            <a:r>
              <a:rPr lang="ru-RU" dirty="0" smtClean="0"/>
              <a:t>А5. Какая структура ядра содержит информацию о синтезе одного белка</a:t>
            </a:r>
          </a:p>
          <a:p>
            <a:pPr>
              <a:buNone/>
            </a:pPr>
            <a:r>
              <a:rPr lang="ru-RU" dirty="0" smtClean="0"/>
              <a:t>    1. хромосома    2. ДНК   3. триплет  4. ген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ои документы\практика эколо лагерь\DSC00258.JPG"/>
          <p:cNvPicPr>
            <a:picLocks noChangeAspect="1" noChangeArrowheads="1"/>
          </p:cNvPicPr>
          <p:nvPr/>
        </p:nvPicPr>
        <p:blipFill>
          <a:blip r:embed="rId2" cstate="print"/>
          <a:srcRect l="9609" t="23794" r="56877" b="11339"/>
          <a:stretch>
            <a:fillRect/>
          </a:stretch>
        </p:blipFill>
        <p:spPr bwMode="auto">
          <a:xfrm>
            <a:off x="6372200" y="163083"/>
            <a:ext cx="2771800" cy="391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100_2078"/>
          <p:cNvPicPr>
            <a:picLocks noChangeAspect="1" noChangeArrowheads="1"/>
          </p:cNvPicPr>
          <p:nvPr/>
        </p:nvPicPr>
        <p:blipFill>
          <a:blip r:embed="rId3" cstate="print"/>
          <a:srcRect t="10344"/>
          <a:stretch>
            <a:fillRect/>
          </a:stretch>
        </p:blipFill>
        <p:spPr bwMode="auto">
          <a:xfrm>
            <a:off x="3275856" y="452171"/>
            <a:ext cx="3168352" cy="376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100_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33478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83058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"Я 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не такой </a:t>
            </a: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как все"</a:t>
            </a:r>
          </a:p>
        </p:txBody>
      </p:sp>
      <p:pic>
        <p:nvPicPr>
          <p:cNvPr id="7" name="Picture 14" descr="Вад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13200"/>
            <a:ext cx="4355976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t="12930"/>
          <a:stretch>
            <a:fillRect/>
          </a:stretch>
        </p:blipFill>
        <p:spPr>
          <a:xfrm>
            <a:off x="4283968" y="4005064"/>
            <a:ext cx="48600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Проверьте свои знания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dirty="0" smtClean="0"/>
              <a:t>А 1.Что определяет индивидуальную специфичность организма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1. белки  </a:t>
            </a:r>
            <a:r>
              <a:rPr lang="ru-RU" dirty="0" smtClean="0"/>
              <a:t>2. нуклеиновые кислоты   </a:t>
            </a:r>
          </a:p>
          <a:p>
            <a:pPr>
              <a:buNone/>
            </a:pPr>
            <a:r>
              <a:rPr lang="ru-RU" dirty="0" smtClean="0"/>
              <a:t>     3.липиды  4. углеводы</a:t>
            </a:r>
          </a:p>
          <a:p>
            <a:pPr>
              <a:buNone/>
            </a:pPr>
            <a:r>
              <a:rPr lang="ru-RU" dirty="0" smtClean="0"/>
              <a:t>А 2. Участок ДНК несущий информацию о структуре и свойстве одного белка называется</a:t>
            </a:r>
          </a:p>
          <a:p>
            <a:pPr>
              <a:buNone/>
            </a:pPr>
            <a:r>
              <a:rPr lang="ru-RU" dirty="0" smtClean="0"/>
              <a:t>   1. нуклеиновая кислота  2. белок  </a:t>
            </a:r>
            <a:r>
              <a:rPr lang="ru-RU" dirty="0" smtClean="0">
                <a:solidFill>
                  <a:srgbClr val="FF0000"/>
                </a:solidFill>
              </a:rPr>
              <a:t>3.ген</a:t>
            </a:r>
            <a:r>
              <a:rPr lang="ru-RU" dirty="0" smtClean="0"/>
              <a:t> 4 матрица</a:t>
            </a:r>
          </a:p>
          <a:p>
            <a:pPr>
              <a:buNone/>
            </a:pPr>
            <a:r>
              <a:rPr lang="ru-RU" dirty="0" smtClean="0"/>
              <a:t>А3.Генетическая информация закодирована в </a:t>
            </a:r>
          </a:p>
          <a:p>
            <a:pPr lvl="0">
              <a:buNone/>
            </a:pPr>
            <a:r>
              <a:rPr lang="ru-RU" dirty="0" smtClean="0"/>
              <a:t>   1.нуклеиновой кислоте  2. белке  3.гене  </a:t>
            </a:r>
            <a:r>
              <a:rPr lang="ru-RU" dirty="0" smtClean="0">
                <a:solidFill>
                  <a:srgbClr val="FF0000"/>
                </a:solidFill>
              </a:rPr>
              <a:t>4. ДНК</a:t>
            </a:r>
          </a:p>
          <a:p>
            <a:pPr>
              <a:buNone/>
            </a:pPr>
            <a:r>
              <a:rPr lang="ru-RU" dirty="0" smtClean="0"/>
              <a:t>А4. Основа, с которой считывается информация</a:t>
            </a:r>
          </a:p>
          <a:p>
            <a:pPr>
              <a:buNone/>
            </a:pPr>
            <a:r>
              <a:rPr lang="ru-RU" dirty="0" smtClean="0"/>
              <a:t>     1. нуклеиновая кислота  2. белок  3.ген </a:t>
            </a:r>
            <a:r>
              <a:rPr lang="ru-RU" dirty="0" smtClean="0">
                <a:solidFill>
                  <a:srgbClr val="FF0000"/>
                </a:solidFill>
              </a:rPr>
              <a:t>4. матрица</a:t>
            </a:r>
          </a:p>
          <a:p>
            <a:pPr>
              <a:buNone/>
            </a:pPr>
            <a:r>
              <a:rPr lang="ru-RU" dirty="0" smtClean="0"/>
              <a:t>А5. Какая структура ядра содержит информацию о структуре белка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FF0000"/>
                </a:solidFill>
              </a:rPr>
              <a:t>1. хромосома    </a:t>
            </a:r>
            <a:r>
              <a:rPr lang="ru-RU" dirty="0" smtClean="0"/>
              <a:t>2. ДНК   3. триплет  4. ген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r>
              <a:rPr lang="ru-RU" dirty="0" smtClean="0"/>
              <a:t>Проверьте свои знания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/>
            </a:pPr>
            <a:r>
              <a:rPr lang="ru-RU" dirty="0" smtClean="0"/>
              <a:t>Основной белок эритроцитов</a:t>
            </a:r>
          </a:p>
          <a:p>
            <a:pPr marL="624078" lvl="0" indent="-514350">
              <a:buFont typeface="+mj-lt"/>
              <a:buAutoNum type="arabicPeriod"/>
            </a:pPr>
            <a:r>
              <a:rPr lang="ru-RU" dirty="0" smtClean="0"/>
              <a:t>Участок ДНК несущий информацию о структуре и свойствах одного белка</a:t>
            </a:r>
          </a:p>
          <a:p>
            <a:pPr marL="624078" lvl="0" indent="-514350">
              <a:buFont typeface="+mj-lt"/>
              <a:buAutoNum type="arabicPeriod"/>
            </a:pPr>
            <a:r>
              <a:rPr lang="ru-RU" dirty="0" smtClean="0"/>
              <a:t>Органическое вещество, обеспечивающие индивидуальные особенности каждого организма</a:t>
            </a:r>
          </a:p>
          <a:p>
            <a:pPr marL="624078" lvl="0" indent="-514350">
              <a:buFont typeface="+mj-lt"/>
              <a:buAutoNum type="arabicPeriod"/>
            </a:pPr>
            <a:r>
              <a:rPr lang="ru-RU" dirty="0" smtClean="0"/>
              <a:t>То с чего считывается информация</a:t>
            </a:r>
          </a:p>
          <a:p>
            <a:pPr marL="624078" lvl="0" indent="-514350">
              <a:buFont typeface="+mj-lt"/>
              <a:buAutoNum type="arabicPeriod"/>
            </a:pPr>
            <a:r>
              <a:rPr lang="ru-RU" dirty="0" smtClean="0"/>
              <a:t>Структурный компонент ядра, носитель наследственной информации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ru-RU" dirty="0" smtClean="0"/>
              <a:t>Проверьте свои знания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599" cy="2835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212372"/>
                <a:gridCol w="1138942"/>
                <a:gridCol w="1175657"/>
              </a:tblGrid>
              <a:tr h="5671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5671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М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671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Е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671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Г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671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Параграф 13</a:t>
            </a:r>
            <a:endParaRPr lang="ru-RU" dirty="0"/>
          </a:p>
        </p:txBody>
      </p:sp>
      <p:pic>
        <p:nvPicPr>
          <p:cNvPr id="4" name="Picture 2" descr="D:\документы 2\картинки раст\00092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717032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выяснить, какая информация называется генетической</a:t>
            </a:r>
            <a:endParaRPr lang="ru-RU" dirty="0"/>
          </a:p>
        </p:txBody>
      </p:sp>
      <p:pic>
        <p:nvPicPr>
          <p:cNvPr id="1026" name="Picture 2" descr="D:\документы 2\картинки раст\00092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717032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Задачи: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восстановить знания по строению и функциям органических веществ;</a:t>
            </a:r>
          </a:p>
          <a:p>
            <a:r>
              <a:rPr lang="ru-RU" dirty="0" smtClean="0"/>
              <a:t> познакомиться с экспериментами, доказавшими роль различных веществ в явлениях наследственности;</a:t>
            </a:r>
          </a:p>
          <a:p>
            <a:r>
              <a:rPr lang="ru-RU" dirty="0" smtClean="0"/>
              <a:t> сформулировать понятия ген, генетическая информация</a:t>
            </a:r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ИРИНАЗ (G)\кар хр\хромосом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6443" y="1643050"/>
            <a:ext cx="5734713" cy="521495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857364"/>
            <a:ext cx="4038600" cy="1323592"/>
          </a:xfrm>
        </p:spPr>
        <p:txBody>
          <a:bodyPr/>
          <a:lstStyle/>
          <a:p>
            <a:r>
              <a:rPr lang="ru-RU" sz="3200" dirty="0" smtClean="0"/>
              <a:t>Белки 65%</a:t>
            </a:r>
          </a:p>
          <a:p>
            <a:pPr>
              <a:buNone/>
            </a:pPr>
            <a:r>
              <a:rPr lang="ru-RU" dirty="0" smtClean="0"/>
              <a:t>Гистоны и </a:t>
            </a:r>
            <a:r>
              <a:rPr lang="ru-RU" dirty="0" err="1" smtClean="0"/>
              <a:t>негистоновые</a:t>
            </a:r>
            <a:r>
              <a:rPr lang="ru-RU" dirty="0" smtClean="0"/>
              <a:t> белки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3000372"/>
            <a:ext cx="4038600" cy="963552"/>
          </a:xfrm>
        </p:spPr>
        <p:txBody>
          <a:bodyPr>
            <a:noAutofit/>
          </a:bodyPr>
          <a:lstStyle/>
          <a:p>
            <a:r>
              <a:rPr lang="ru-RU" sz="3200" dirty="0" smtClean="0"/>
              <a:t>Нуклеиновые кислоты</a:t>
            </a:r>
            <a:endParaRPr lang="ru-RU" sz="3200" dirty="0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619672" y="404664"/>
            <a:ext cx="5760640" cy="14851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Состав хромосом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89248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Сравнительная характеристика веществ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8435280" cy="534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60"/>
                <a:gridCol w="2811760"/>
                <a:gridCol w="2811760"/>
              </a:tblGrid>
              <a:tr h="827097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Нуклеиновые кислоты</a:t>
                      </a:r>
                      <a:endParaRPr lang="ru-RU" dirty="0"/>
                    </a:p>
                  </a:txBody>
                  <a:tcPr/>
                </a:tc>
              </a:tr>
              <a:tr h="827097">
                <a:tc>
                  <a:txBody>
                    <a:bodyPr/>
                    <a:lstStyle/>
                    <a:p>
                      <a:r>
                        <a:rPr lang="ru-RU" dirty="0" smtClean="0"/>
                        <a:t>Являются ли полимером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Мономер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1568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Разнообразие</a:t>
                      </a:r>
                      <a:r>
                        <a:rPr lang="ru-RU" baseline="0" dirty="0" smtClean="0"/>
                        <a:t>  мономеров входящих в молекулу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Уровни организации молекулы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Сколько разновидностей веществ выделяют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Функции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89248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Сравнительная характеристика веществ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8435280" cy="534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60"/>
                <a:gridCol w="2811760"/>
                <a:gridCol w="2811760"/>
              </a:tblGrid>
              <a:tr h="827097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Нуклеиновые кислоты</a:t>
                      </a:r>
                      <a:endParaRPr lang="ru-RU" dirty="0"/>
                    </a:p>
                  </a:txBody>
                  <a:tcPr/>
                </a:tc>
              </a:tr>
              <a:tr h="827097">
                <a:tc>
                  <a:txBody>
                    <a:bodyPr/>
                    <a:lstStyle/>
                    <a:p>
                      <a:r>
                        <a:rPr lang="ru-RU" dirty="0" smtClean="0"/>
                        <a:t>Являются ли полимером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Мономер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Аминокислота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Нуклеотид </a:t>
                      </a:r>
                      <a:endParaRPr lang="ru-RU" dirty="0"/>
                    </a:p>
                  </a:txBody>
                  <a:tcPr/>
                </a:tc>
              </a:tr>
              <a:tr h="1181568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Разнообразие</a:t>
                      </a:r>
                      <a:r>
                        <a:rPr lang="ru-RU" baseline="0" dirty="0" smtClean="0"/>
                        <a:t>  мономеров входящих в молекулу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Уровни организации молекулы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1,2,3,4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1,2,3</a:t>
                      </a:r>
                      <a:endParaRPr lang="ru-RU" dirty="0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Сколько разновидностей веществ выделяют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Сотни тысяч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479191">
                <a:tc>
                  <a:txBody>
                    <a:bodyPr/>
                    <a:lstStyle/>
                    <a:p>
                      <a:r>
                        <a:rPr lang="ru-RU" dirty="0" smtClean="0"/>
                        <a:t>Функции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Каталитическая и др.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Информационная и др.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rgbClr val="00FFFF"/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Жизнь есть способ существования белковых тел, существенным моментом которого является постоянный обмен веществ с окружающей их внешней природой»…</a:t>
            </a:r>
          </a:p>
          <a:p>
            <a:pPr algn="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Ф. Энгельс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2555776" y="764704"/>
            <a:ext cx="4032448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Белки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066800"/>
          </a:xfrm>
        </p:spPr>
        <p:txBody>
          <a:bodyPr/>
          <a:lstStyle/>
          <a:p>
            <a:r>
              <a:rPr lang="ru-RU" dirty="0" smtClean="0"/>
              <a:t>Клетки крови</a:t>
            </a:r>
            <a:endParaRPr lang="ru-RU" dirty="0"/>
          </a:p>
        </p:txBody>
      </p:sp>
      <p:pic>
        <p:nvPicPr>
          <p:cNvPr id="4" name="Picture 4" descr="Scan10092"/>
          <p:cNvPicPr>
            <a:picLocks noChangeAspect="1" noChangeArrowheads="1"/>
          </p:cNvPicPr>
          <p:nvPr/>
        </p:nvPicPr>
        <p:blipFill>
          <a:blip r:embed="rId2"/>
          <a:srcRect l="59232" t="7648" r="21070" b="71678"/>
          <a:stretch>
            <a:fillRect/>
          </a:stretch>
        </p:blipFill>
        <p:spPr>
          <a:xfrm>
            <a:off x="5715008" y="2571726"/>
            <a:ext cx="3428992" cy="428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://www.b92.net/news/pics/2013/07/01/1262684851d17a562e63d404919656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573405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610</TotalTime>
  <Words>571</Words>
  <Application>Microsoft Office PowerPoint</Application>
  <PresentationFormat>Экран (4:3)</PresentationFormat>
  <Paragraphs>165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Наследственная информация и реализация её в клетке</vt:lpstr>
      <vt:lpstr>Слайд 2</vt:lpstr>
      <vt:lpstr>Цель:</vt:lpstr>
      <vt:lpstr>Задачи:  </vt:lpstr>
      <vt:lpstr>Слайд 5</vt:lpstr>
      <vt:lpstr>Сравнительная характеристика веществ</vt:lpstr>
      <vt:lpstr>Сравнительная характеристика веществ</vt:lpstr>
      <vt:lpstr>Слайд 8</vt:lpstr>
      <vt:lpstr>Клетки крови</vt:lpstr>
      <vt:lpstr>Серповидно - клеточная анемия</vt:lpstr>
      <vt:lpstr>Опыты Гриффита .Трансформация </vt:lpstr>
      <vt:lpstr>Опыты Эйвери</vt:lpstr>
      <vt:lpstr>Опыты А.Херши и М. Чейза</vt:lpstr>
      <vt:lpstr>Слайд 14</vt:lpstr>
      <vt:lpstr>Слайд 15</vt:lpstr>
      <vt:lpstr>Слайд 16</vt:lpstr>
      <vt:lpstr>Слайд 17</vt:lpstr>
      <vt:lpstr>Слайд 18</vt:lpstr>
      <vt:lpstr>Проверьте свои знания </vt:lpstr>
      <vt:lpstr>Проверьте свои знания </vt:lpstr>
      <vt:lpstr>Проверьте свои знания</vt:lpstr>
      <vt:lpstr>Проверьте свои знания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Ирина</cp:lastModifiedBy>
  <cp:revision>59</cp:revision>
  <dcterms:created xsi:type="dcterms:W3CDTF">2011-09-18T18:09:39Z</dcterms:created>
  <dcterms:modified xsi:type="dcterms:W3CDTF">2014-02-25T16:21:20Z</dcterms:modified>
</cp:coreProperties>
</file>