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6" r:id="rId7"/>
    <p:sldId id="262" r:id="rId8"/>
    <p:sldId id="263" r:id="rId9"/>
    <p:sldId id="267" r:id="rId10"/>
    <p:sldId id="264" r:id="rId11"/>
    <p:sldId id="265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5F5F3-A721-4325-9109-097FDE630911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A52E2-1DE7-4C77-BD52-E45B207748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1326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F3BB1B-BA5B-42B5-882C-34241A5F8227}" type="slidenum">
              <a:rPr lang="ru-RU" smtClean="0"/>
              <a:pPr/>
              <a:t>3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354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39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5351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1C6B3-A79A-4072-B222-D96E15C7E1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18349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8AE073-7A8B-44C3-B84A-B9736AF5C3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0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81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71945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0791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322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728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44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910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6397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E2EF7-FD42-4E43-8C71-72B705C61E45}" type="datetimeFigureOut">
              <a:rPr lang="ru-RU" smtClean="0"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BE7EF7-5483-41D9-BBCD-560DEFAD27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4681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../../../&#1054;&#1083;&#1100;&#1075;&#1072;%20(&#1082;&#1091;&#1088;&#1089;&#1099;)/&#1082;&#1083;&#1072;&#1089;&#1089;&#1085;&#1086;&#1084;&#1091;%20&#1088;&#1091;&#1082;&#1086;&#1074;&#1086;&#1076;&#1080;&#1090;&#1077;&#1083;&#1102;/&#1085;&#1072;&#1088;&#1082;&#1086;&#1090;&#1072;%2052.1/posled.htm" TargetMode="Externa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23850" y="260350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dirty="0" smtClean="0"/>
              <a:t>                                                 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mtClean="0"/>
              <a:t>                                               </a:t>
            </a:r>
          </a:p>
        </p:txBody>
      </p:sp>
      <p:pic>
        <p:nvPicPr>
          <p:cNvPr id="84997" name="Picture 5" descr="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379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WordArt 7"/>
          <p:cNvSpPr>
            <a:spLocks noChangeArrowheads="1" noChangeShapeType="1" noTextEdit="1"/>
          </p:cNvSpPr>
          <p:nvPr/>
        </p:nvSpPr>
        <p:spPr bwMode="auto">
          <a:xfrm>
            <a:off x="395288" y="2133600"/>
            <a:ext cx="8280400" cy="2303463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ru-RU" sz="3600" b="1" kern="10" smtClean="0">
                <a:ln w="22225">
                  <a:solidFill>
                    <a:schemeClr val="bg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Arial Black"/>
              </a:rPr>
              <a:t>НАРКОМАНИЯ</a:t>
            </a:r>
            <a:endParaRPr lang="ru-RU" sz="3600" b="1" kern="10" dirty="0">
              <a:ln w="22225">
                <a:solidFill>
                  <a:schemeClr val="bg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Arial Black"/>
            </a:endParaRPr>
          </a:p>
        </p:txBody>
      </p:sp>
      <p:sp>
        <p:nvSpPr>
          <p:cNvPr id="3078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942FF4B-34F9-42C7-8E09-718256679DAE}" type="slidenum">
              <a:rPr lang="ru-RU" smtClean="0"/>
              <a:pPr/>
              <a:t>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725634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84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4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9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                                                    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908050"/>
            <a:ext cx="8640763" cy="5689600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Лекарственные средства, подавляющие нервное напряжение и расстройство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Седуксен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Элениум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Нитрозепам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Реланиум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</a:t>
            </a:r>
            <a:r>
              <a:rPr lang="ru-RU" dirty="0" smtClean="0"/>
              <a:t>.                                </a:t>
            </a:r>
          </a:p>
        </p:txBody>
      </p:sp>
      <p:sp>
        <p:nvSpPr>
          <p:cNvPr id="66564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7920037" cy="7191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28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Транквилизаторы</a:t>
            </a:r>
          </a:p>
        </p:txBody>
      </p:sp>
      <p:pic>
        <p:nvPicPr>
          <p:cNvPr id="66565" name="Picture 5" descr="cyb-SLAW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7538" y="2465388"/>
            <a:ext cx="4716462" cy="439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6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63BB77C-E836-4B3D-B2DD-5F1C9B652059}" type="slidenum">
              <a:rPr lang="ru-RU" smtClean="0"/>
              <a:pPr/>
              <a:t>10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951102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65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100"/>
                            </p:stCondLst>
                            <p:childTnLst>
                              <p:par>
                                <p:cTn id="18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665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100"/>
                            </p:stCondLst>
                            <p:childTnLst>
                              <p:par>
                                <p:cTn id="22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4" dur="2000"/>
                                        <p:tgtEl>
                                          <p:spTgt spid="66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                                       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81075"/>
            <a:ext cx="8229600" cy="5876925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, получаемые из различных сортов конопли. Вызывают гашишную наркоманию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FF0000"/>
                </a:solidFill>
              </a:rPr>
              <a:t> 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Гашиш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Анаша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Марихуана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(«план», «дурь»,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«травка», «молоко»,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«каша»)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800" dirty="0" smtClean="0">
                <a:solidFill>
                  <a:srgbClr val="00FF00"/>
                </a:solidFill>
              </a:rPr>
              <a:t>                                </a:t>
            </a:r>
          </a:p>
        </p:txBody>
      </p:sp>
      <p:sp>
        <p:nvSpPr>
          <p:cNvPr id="61444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323850" y="188913"/>
            <a:ext cx="85693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Препараты конопли</a:t>
            </a:r>
          </a:p>
        </p:txBody>
      </p:sp>
      <p:pic>
        <p:nvPicPr>
          <p:cNvPr id="61448" name="Picture 8" descr="cannabispotd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76825" y="2276475"/>
            <a:ext cx="4067175" cy="458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0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0FBC876-EA3E-485C-B51D-4DB7985C6FC3}" type="slidenum">
              <a:rPr lang="ru-RU" smtClean="0"/>
              <a:pPr/>
              <a:t>11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16207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61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614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800" decel="100000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800" decel="100000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decel="1000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800" decel="100000" fill="hold"/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000"/>
                            </p:stCondLst>
                            <p:childTnLst>
                              <p:par>
                                <p:cTn id="5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800" decel="100000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decel="1000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decel="100000" fill="hold"/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800" decel="100000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800" decel="1000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800" decel="100000" fill="hold"/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8000"/>
                            </p:stCondLst>
                            <p:childTnLst>
                              <p:par>
                                <p:cTn id="7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800" decel="100000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800" decel="1000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800" decel="100000" fill="hold"/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9000"/>
                            </p:stCondLst>
                            <p:childTnLst>
                              <p:par>
                                <p:cTn id="7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800" decel="100000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800" decel="100000" fill="hold"/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  <p:bldP spid="6144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1052513"/>
            <a:ext cx="4643438" cy="55451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r>
              <a:rPr lang="ru-RU" sz="500" b="1" dirty="0" smtClean="0">
                <a:latin typeface="Times New Roman" pitchFamily="18" charset="0"/>
              </a:rPr>
              <a:t>                      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Проблема наркомании затрагивает  около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 млн.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человек, то есть практически 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каждого пятого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жителя страны.  </a:t>
            </a: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Сегодня в России не   осталось ни одного  региона,  где не были бы зафиксированы  случаи употребления наркотиков или их  распространения. </a:t>
            </a: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endParaRPr lang="ru-RU" sz="19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Clr>
                <a:srgbClr val="FF3300"/>
              </a:buClr>
              <a:buSzPct val="180000"/>
              <a:buFont typeface="Wingdings" pitchFamily="2" charset="2"/>
              <a:buChar char="S"/>
              <a:defRPr/>
            </a:pP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По данным международной организации «Врачи без границ», уже сегодня в России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 3 до 4 млн.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наркоманов, а некоторыми специалистами их число оценивается даже выше </a:t>
            </a:r>
            <a:r>
              <a:rPr lang="ru-RU" sz="19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 млн.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чел.</a:t>
            </a:r>
          </a:p>
        </p:txBody>
      </p:sp>
      <p:pic>
        <p:nvPicPr>
          <p:cNvPr id="14348" name="Picture 12" descr="НАРКОТИКИ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lum bright="14000" contrast="18000"/>
          </a:blip>
          <a:srcRect/>
          <a:stretch>
            <a:fillRect/>
          </a:stretch>
        </p:blipFill>
        <p:spPr>
          <a:xfrm>
            <a:off x="4572000" y="1125538"/>
            <a:ext cx="4373563" cy="5327650"/>
          </a:xfrm>
          <a:noFill/>
        </p:spPr>
      </p:pic>
      <p:sp>
        <p:nvSpPr>
          <p:cNvPr id="14340" name="WordArt 4"/>
          <p:cNvSpPr>
            <a:spLocks noChangeArrowheads="1" noChangeShapeType="1" noTextEdit="1"/>
          </p:cNvSpPr>
          <p:nvPr/>
        </p:nvSpPr>
        <p:spPr bwMode="auto">
          <a:xfrm>
            <a:off x="1619250" y="404813"/>
            <a:ext cx="6265863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  В   РОССИИ</a:t>
            </a:r>
          </a:p>
        </p:txBody>
      </p:sp>
      <p:sp>
        <p:nvSpPr>
          <p:cNvPr id="1638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D8683C3-163B-46F9-8693-E0D67CFC7FC4}" type="slidenum">
              <a:rPr lang="ru-RU" smtClean="0"/>
              <a:pPr/>
              <a:t>12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2947120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1000"/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9" name="Picture 5" descr="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64163" y="333375"/>
            <a:ext cx="3295650" cy="280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1" name="Picture 7" descr="1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3213100"/>
            <a:ext cx="25923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3348038" y="3357563"/>
            <a:ext cx="5795962" cy="2800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800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приобщения к наркотикам в России составляет </a:t>
            </a: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15-17 лет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 но участились случаи первичного употребления наркотиков детьми 11-13 лет.   </a:t>
            </a:r>
            <a:b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Отмечены  и  случаи употребления наркотиков детьми 6-7 лет.</a:t>
            </a: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6873" name="Text Box 9"/>
          <p:cNvSpPr txBox="1">
            <a:spLocks noChangeArrowheads="1"/>
          </p:cNvSpPr>
          <p:nvPr/>
        </p:nvSpPr>
        <p:spPr bwMode="auto">
          <a:xfrm>
            <a:off x="467544" y="260350"/>
            <a:ext cx="4680719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sz="24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в России продолжает "молодеть". По последним данным,  более 60 % наркоманов - люди в  возрасте 18-30 лет и </a:t>
            </a:r>
            <a:r>
              <a:rPr lang="ru-RU" sz="2400" u="sng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почти 20 % - </a:t>
            </a:r>
            <a:r>
              <a:rPr lang="ru-RU" sz="2400" u="sng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школьники</a:t>
            </a:r>
            <a:endParaRPr lang="ru-RU" sz="2400" b="1" dirty="0">
              <a:solidFill>
                <a:srgbClr val="FF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7414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8A58025-A591-4E27-A9D0-88D26453B4BA}" type="slidenum">
              <a:rPr lang="ru-RU" smtClean="0"/>
              <a:pPr/>
              <a:t>13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57489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6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22" presetClass="entr" presetSubtype="2" fill="hold" grpId="0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500"/>
                            </p:stCondLst>
                            <p:childTnLst>
                              <p:par>
                                <p:cTn id="17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1000"/>
                                        <p:tgtEl>
                                          <p:spTgt spid="368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72" grpId="0"/>
      <p:bldP spid="3687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250825" y="4076700"/>
            <a:ext cx="860425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Именно школы и места массового развлечения молодежи, в первую очередь дискотеки, являются сегодня основными местами распространения наркотиков. За три года  наркомания среди детей и подростков выросла почти в 6 раз.</a:t>
            </a:r>
          </a:p>
        </p:txBody>
      </p:sp>
      <p:pic>
        <p:nvPicPr>
          <p:cNvPr id="37893" name="Picture 5" descr="120040713204739_1-narkotiki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188913"/>
            <a:ext cx="7848600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6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7934BEB-7E7D-479A-A216-3E1F38A7BD8A}" type="slidenum">
              <a:rPr lang="ru-RU" smtClean="0"/>
              <a:pPr/>
              <a:t>14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1364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3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546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ru-RU" sz="2000" b="1" smtClean="0"/>
              <a:t>          </a:t>
            </a:r>
          </a:p>
        </p:txBody>
      </p:sp>
      <p:pic>
        <p:nvPicPr>
          <p:cNvPr id="16398" name="Picture 14" descr="i5">
            <a:hlinkClick r:id="rId2" action="ppaction://hlinkfile"/>
          </p:cNvPr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3492500" y="1341438"/>
            <a:ext cx="1800225" cy="1439862"/>
          </a:xfrm>
        </p:spPr>
      </p:pic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79613" y="333375"/>
            <a:ext cx="5329237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ПОСЛЕДСТВИЯ</a:t>
            </a:r>
          </a:p>
        </p:txBody>
      </p:sp>
      <p:sp>
        <p:nvSpPr>
          <p:cNvPr id="16403" name="Rectangle 19"/>
          <p:cNvSpPr>
            <a:spLocks noChangeArrowheads="1"/>
          </p:cNvSpPr>
          <p:nvPr/>
        </p:nvSpPr>
        <p:spPr bwMode="auto">
          <a:xfrm>
            <a:off x="539750" y="4868863"/>
            <a:ext cx="8280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000" b="1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   </a:t>
            </a:r>
            <a:r>
              <a:rPr lang="ru-RU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первую очередь наркотики влияют на психику,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она приводит к духовной деградации и полному физическому истощению организма. </a:t>
            </a:r>
          </a:p>
        </p:txBody>
      </p:sp>
      <p:sp>
        <p:nvSpPr>
          <p:cNvPr id="19462" name="Rectangle 20"/>
          <p:cNvSpPr>
            <a:spLocks noChangeArrowheads="1"/>
          </p:cNvSpPr>
          <p:nvPr/>
        </p:nvSpPr>
        <p:spPr bwMode="auto">
          <a:xfrm>
            <a:off x="4500563" y="2636838"/>
            <a:ext cx="45005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solidFill>
                <a:schemeClr val="folHlink"/>
              </a:solidFill>
              <a:latin typeface="Arial" charset="0"/>
            </a:endParaRPr>
          </a:p>
        </p:txBody>
      </p:sp>
      <p:sp>
        <p:nvSpPr>
          <p:cNvPr id="19463" name="Rectangle 21"/>
          <p:cNvSpPr>
            <a:spLocks noChangeArrowheads="1"/>
          </p:cNvSpPr>
          <p:nvPr/>
        </p:nvSpPr>
        <p:spPr bwMode="auto">
          <a:xfrm>
            <a:off x="3995738" y="4652963"/>
            <a:ext cx="4248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solidFill>
                  <a:schemeClr val="folHlink"/>
                </a:solidFill>
                <a:latin typeface="Times New Roman" pitchFamily="18" charset="0"/>
              </a:rPr>
              <a:t>   </a:t>
            </a:r>
            <a:endParaRPr lang="ru-RU">
              <a:solidFill>
                <a:schemeClr val="folHlink"/>
              </a:solidFill>
              <a:latin typeface="Arial" charset="0"/>
            </a:endParaRPr>
          </a:p>
        </p:txBody>
      </p:sp>
      <p:pic>
        <p:nvPicPr>
          <p:cNvPr id="16406" name="Picture 22" descr="2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3563938" y="2997200"/>
            <a:ext cx="1800225" cy="1527175"/>
          </a:xfrm>
          <a:noFill/>
        </p:spPr>
      </p:pic>
      <p:pic>
        <p:nvPicPr>
          <p:cNvPr id="16409" name="Picture 25" descr="16"/>
          <p:cNvPicPr>
            <a:picLocks noChangeAspect="1" noChangeArrowheads="1"/>
          </p:cNvPicPr>
          <p:nvPr/>
        </p:nvPicPr>
        <p:blipFill>
          <a:blip r:embed="rId5" cstate="email">
            <a:lum bright="6000" contrast="20000"/>
          </a:blip>
          <a:srcRect/>
          <a:stretch>
            <a:fillRect/>
          </a:stretch>
        </p:blipFill>
        <p:spPr bwMode="auto">
          <a:xfrm>
            <a:off x="1331913" y="1341438"/>
            <a:ext cx="1636712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11" name="Picture 27" descr="1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891213" y="1341438"/>
            <a:ext cx="2171700" cy="324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7" name="Номер слайда 10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CC93A52-332F-4A48-AB32-5398C0BA5B4C}" type="slidenum">
              <a:rPr lang="ru-RU" smtClean="0"/>
              <a:pPr/>
              <a:t>15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518617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6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7" dur="20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500"/>
                            </p:stCondLst>
                            <p:childTnLst>
                              <p:par>
                                <p:cTn id="19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5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4" dur="1000"/>
                                        <p:tgtEl>
                                          <p:spTgt spid="16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0"/>
                            </p:stCondLst>
                            <p:childTnLst>
                              <p:par>
                                <p:cTn id="26" presetID="3" presetClass="entr" presetSubtype="5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8" dur="10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/>
      <p:bldP spid="1640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40" name="Picture 4" descr="moz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68538" y="620713"/>
            <a:ext cx="5040312" cy="3906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539750" y="4652963"/>
            <a:ext cx="83534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употреблении наркотиков 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начинает разлагаться печень, изменяют свою работу почки и вслед за ними начинают разрушаться все органы в организме,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делая употребляющего наркотики инвалидом на всю жизнь. </a:t>
            </a:r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9E0686C-4291-49B8-87F2-AC7824806876}" type="slidenum">
              <a:rPr lang="ru-RU" smtClean="0"/>
              <a:pPr/>
              <a:t>16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935318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5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395288" y="260350"/>
            <a:ext cx="856932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 - раб наркотика; ради него он пойдёт на любую низость и преступление, что рано или поздно приведёт его к смерти.  Даже одного приёма достаточно, чтобы стать "зависимым".</a:t>
            </a:r>
          </a:p>
        </p:txBody>
      </p:sp>
      <p:pic>
        <p:nvPicPr>
          <p:cNvPr id="40965" name="Picture 5" descr="12"/>
          <p:cNvPicPr>
            <a:picLocks noChangeAspect="1" noChangeArrowheads="1"/>
          </p:cNvPicPr>
          <p:nvPr/>
        </p:nvPicPr>
        <p:blipFill>
          <a:blip r:embed="rId2"/>
          <a:srcRect t="4849" b="4543"/>
          <a:stretch>
            <a:fillRect/>
          </a:stretch>
        </p:blipFill>
        <p:spPr bwMode="auto">
          <a:xfrm>
            <a:off x="323850" y="1989138"/>
            <a:ext cx="3819525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6" name="Picture 6" descr="STOP_GRUGS[1]"/>
          <p:cNvPicPr>
            <a:picLocks noChangeAspect="1" noChangeArrowheads="1"/>
          </p:cNvPicPr>
          <p:nvPr/>
        </p:nvPicPr>
        <p:blipFill>
          <a:blip r:embed="rId3">
            <a:lum bright="30000" contrast="16000"/>
          </a:blip>
          <a:srcRect/>
          <a:stretch>
            <a:fillRect/>
          </a:stretch>
        </p:blipFill>
        <p:spPr bwMode="auto">
          <a:xfrm>
            <a:off x="4500563" y="1989138"/>
            <a:ext cx="4392612" cy="460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9" name="Номер слайда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E7C16DA-CA0A-4ADD-9518-360E126994D2}" type="slidenum">
              <a:rPr lang="ru-RU" smtClean="0"/>
              <a:pPr/>
              <a:t>17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159369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2000"/>
                                        <p:tgtEl>
                                          <p:spTgt spid="40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2000"/>
                                        <p:tgtEl>
                                          <p:spTgt spid="40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8" name="Picture 4" descr="2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3371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5508625" y="0"/>
            <a:ext cx="3313113" cy="6109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продолжительность жизни активного наркомана составляет 3 года. </a:t>
            </a:r>
          </a:p>
          <a:p>
            <a:pPr>
              <a:buFont typeface="Wingdings" pitchFamily="2" charset="2"/>
              <a:buChar char="q"/>
            </a:pP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Дети, рождённые от наркоманов, умирают очень быстро, доживая максимум до            4 месяцев. </a:t>
            </a:r>
          </a:p>
          <a:p>
            <a:pPr>
              <a:buFont typeface="Wingdings" pitchFamily="2" charset="2"/>
              <a:buChar char="q"/>
            </a:pPr>
            <a:endParaRPr lang="ru-RU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 губит наше будущее поколение, наших детей, а значит, и будущее всей страны.</a:t>
            </a:r>
          </a:p>
        </p:txBody>
      </p:sp>
      <p:sp>
        <p:nvSpPr>
          <p:cNvPr id="22532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454836C-CBF0-4936-8478-022AA27B6952}" type="slidenum">
              <a:rPr lang="ru-RU" smtClean="0"/>
              <a:pPr/>
              <a:t>18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55401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4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" dur="3000"/>
                                        <p:tgtEl>
                                          <p:spTgt spid="52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1" name="Picture 3" descr="урод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476250"/>
            <a:ext cx="3240087" cy="360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5"/>
          <p:cNvSpPr txBox="1">
            <a:spLocks noChangeArrowheads="1"/>
          </p:cNvSpPr>
          <p:nvPr/>
        </p:nvSpPr>
        <p:spPr bwMode="auto">
          <a:xfrm>
            <a:off x="2751138" y="220663"/>
            <a:ext cx="52054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3556" name="Text Box 6"/>
          <p:cNvSpPr txBox="1">
            <a:spLocks noChangeArrowheads="1"/>
          </p:cNvSpPr>
          <p:nvPr/>
        </p:nvSpPr>
        <p:spPr bwMode="auto">
          <a:xfrm>
            <a:off x="1979613" y="836613"/>
            <a:ext cx="6624637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4000" b="1" dirty="0">
              <a:solidFill>
                <a:srgbClr val="FF0000"/>
              </a:solidFill>
            </a:endParaRPr>
          </a:p>
          <a:p>
            <a:pPr>
              <a:spcBef>
                <a:spcPct val="50000"/>
              </a:spcBef>
            </a:pP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53257" name="WordArt 9"/>
          <p:cNvSpPr>
            <a:spLocks noChangeArrowheads="1" noChangeShapeType="1" noTextEdit="1"/>
          </p:cNvSpPr>
          <p:nvPr/>
        </p:nvSpPr>
        <p:spPr bwMode="auto">
          <a:xfrm>
            <a:off x="2051050" y="260350"/>
            <a:ext cx="6048375" cy="57467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endParaRPr lang="ru-RU" sz="36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effectLst>
                <a:outerShdw dist="125724" dir="18900000" algn="ctr" rotWithShape="0">
                  <a:srgbClr val="000099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3262" name="Picture 14" descr="misc3006_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4008" y="404018"/>
            <a:ext cx="4248472" cy="3362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0" rev="16200000"/>
            </a:camera>
            <a:lightRig rig="threePt" dir="t"/>
          </a:scene3d>
        </p:spPr>
      </p:pic>
      <p:pic>
        <p:nvPicPr>
          <p:cNvPr id="53263" name="Picture 15" descr="misc3001_0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84213" y="4149725"/>
            <a:ext cx="360045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3264" name="Picture 16" descr="55009824_0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895850" y="4076700"/>
            <a:ext cx="424815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1" name="Text Box 17"/>
          <p:cNvSpPr txBox="1">
            <a:spLocks noChangeArrowheads="1"/>
          </p:cNvSpPr>
          <p:nvPr/>
        </p:nvSpPr>
        <p:spPr bwMode="auto">
          <a:xfrm>
            <a:off x="2895600" y="346075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3562" name="Text Box 19"/>
          <p:cNvSpPr txBox="1">
            <a:spLocks noChangeArrowheads="1"/>
          </p:cNvSpPr>
          <p:nvPr/>
        </p:nvSpPr>
        <p:spPr bwMode="auto">
          <a:xfrm>
            <a:off x="4335463" y="3244850"/>
            <a:ext cx="43402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3563" name="Text Box 20"/>
          <p:cNvSpPr txBox="1">
            <a:spLocks noChangeArrowheads="1"/>
          </p:cNvSpPr>
          <p:nvPr/>
        </p:nvSpPr>
        <p:spPr bwMode="auto">
          <a:xfrm>
            <a:off x="1979613" y="2108085"/>
            <a:ext cx="7345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3565" name="Номер слайда 1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1CD95F2-58A0-4E81-B731-673DC8F93640}" type="slidenum">
              <a:rPr lang="ru-RU" smtClean="0"/>
              <a:pPr/>
              <a:t>19</a:t>
            </a:fld>
            <a:endParaRPr lang="ru-RU" smtClean="0"/>
          </a:p>
        </p:txBody>
      </p:sp>
      <p:sp>
        <p:nvSpPr>
          <p:cNvPr id="2" name="Текст 1"/>
          <p:cNvSpPr>
            <a:spLocks noGrp="1"/>
          </p:cNvSpPr>
          <p:nvPr>
            <p:ph type="body" idx="4294967295"/>
          </p:nvPr>
        </p:nvSpPr>
        <p:spPr>
          <a:xfrm>
            <a:off x="457200" y="404020"/>
            <a:ext cx="8229600" cy="5722144"/>
          </a:xfrm>
        </p:spPr>
        <p:txBody>
          <a:bodyPr/>
          <a:lstStyle/>
          <a:p>
            <a:pPr eaLnBrk="1" hangingPunct="1">
              <a:buClr>
                <a:srgbClr val="FF3300"/>
              </a:buClr>
              <a:buSzPct val="130000"/>
              <a:buFont typeface="Wingdings" pitchFamily="2" charset="2"/>
              <a:buChar char="6"/>
              <a:defRPr/>
            </a:pPr>
            <a:endParaRPr lang="ru-RU" b="1" dirty="0" smtClean="0">
              <a:solidFill>
                <a:srgbClr val="FF9900"/>
              </a:solidFill>
            </a:endParaRPr>
          </a:p>
          <a:p>
            <a:pPr lvl="1">
              <a:buClr>
                <a:srgbClr val="FF3300"/>
              </a:buClr>
              <a:buSzPct val="130000"/>
              <a:buFont typeface="Wingdings" pitchFamily="2" charset="2"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4262553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1000"/>
                                        <p:tgtEl>
                                          <p:spTgt spid="53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3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53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7000"/>
                            </p:stCondLst>
                            <p:childTnLst>
                              <p:par>
                                <p:cTn id="21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53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9" name="Picture 9" descr="nelomay"/>
          <p:cNvPicPr>
            <a:picLocks noChangeAspect="1" noChangeArrowheads="1"/>
          </p:cNvPicPr>
          <p:nvPr/>
        </p:nvPicPr>
        <p:blipFill>
          <a:blip r:embed="rId2">
            <a:lum contrast="24000"/>
          </a:blip>
          <a:srcRect/>
          <a:stretch>
            <a:fillRect/>
          </a:stretch>
        </p:blipFill>
        <p:spPr bwMode="auto">
          <a:xfrm>
            <a:off x="250825" y="404813"/>
            <a:ext cx="4079875" cy="611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356100" y="1591280"/>
            <a:ext cx="4787900" cy="3354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У кого есть здоровье,          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у того есть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надежда.</a:t>
            </a:r>
            <a:b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У кого есть надежда,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ru-RU" sz="32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у того есть всё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000" b="1" dirty="0">
                <a:latin typeface="Times New Roman" panose="02020603050405020304" pitchFamily="18" charset="0"/>
                <a:ea typeface="Batang" pitchFamily="18" charset="-127"/>
                <a:cs typeface="Times New Roman" panose="02020603050405020304" pitchFamily="18" charset="0"/>
              </a:rPr>
              <a:t>Восточная  мудрость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00" name="Номер слайда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1432B72-53AA-442D-8C55-CBE060F2690A}" type="slidenum">
              <a:rPr lang="ru-RU" smtClean="0"/>
              <a:pPr/>
              <a:t>2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785944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0" presetClass="entr" presetSubtype="0" decel="100000" fill="hold" grpId="1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5" grpId="0"/>
      <p:bldP spid="25605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1612" y="980728"/>
            <a:ext cx="8194844" cy="45366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FF3300"/>
              </a:buClr>
              <a:buSzPct val="130000"/>
              <a:defRPr/>
            </a:pPr>
            <a:r>
              <a:rPr lang="ru-RU" sz="72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ПОМНИТЕ:</a:t>
            </a:r>
          </a:p>
          <a:p>
            <a:pPr marL="342900" lvl="0" indent="-342900">
              <a:spcBef>
                <a:spcPct val="20000"/>
              </a:spcBef>
              <a:buClr>
                <a:srgbClr val="FF3300"/>
              </a:buClr>
              <a:buSzPct val="130000"/>
              <a:buFont typeface="Wingdings" pitchFamily="2" charset="2"/>
              <a:buChar char="6"/>
              <a:defRPr/>
            </a:pPr>
            <a:endParaRPr lang="ru-RU" sz="3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Bef>
                <a:spcPct val="20000"/>
              </a:spcBef>
              <a:buClr>
                <a:srgbClr val="FF3300"/>
              </a:buClr>
              <a:buSzPct val="130000"/>
              <a:buFont typeface="Wingdings" pitchFamily="2" charset="2"/>
              <a:buChar char="6"/>
              <a:defRPr/>
            </a:pPr>
            <a:r>
              <a:rPr lang="ru-RU" sz="4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</a:t>
            </a:r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ЛЮБОЙ САМОЙ ТРУДНОЙ СИТУАЦИИ ЕСТЬ ВЫХОД.</a:t>
            </a:r>
          </a:p>
          <a:p>
            <a:pPr marL="342900" lvl="0" indent="-342900">
              <a:spcBef>
                <a:spcPct val="20000"/>
              </a:spcBef>
              <a:buClr>
                <a:srgbClr val="FF3300"/>
              </a:buClr>
              <a:buSzPct val="130000"/>
              <a:buFont typeface="Wingdings" pitchFamily="2" charset="2"/>
              <a:buChar char="6"/>
              <a:defRPr/>
            </a:pPr>
            <a:r>
              <a:rPr lang="ru-RU" sz="4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НАДО ТОЛЬКО ПЫТАТЬСЯ ЕГО НАЙТИ! 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15331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SUS\Desktop\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620688"/>
            <a:ext cx="7560839" cy="5472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4199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16" name="Picture 12" descr="2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73638" y="1700213"/>
            <a:ext cx="392112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5" name="Picture 11" descr="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1700213"/>
            <a:ext cx="3889375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755650" y="1700213"/>
            <a:ext cx="7920038" cy="4608512"/>
            <a:chOff x="884" y="1253"/>
            <a:chExt cx="3959" cy="2721"/>
          </a:xfrm>
        </p:grpSpPr>
        <p:sp>
          <p:nvSpPr>
            <p:cNvPr id="5128" name="Oval 5"/>
            <p:cNvSpPr>
              <a:spLocks noChangeArrowheads="1"/>
            </p:cNvSpPr>
            <p:nvPr/>
          </p:nvSpPr>
          <p:spPr bwMode="auto">
            <a:xfrm>
              <a:off x="884" y="1253"/>
              <a:ext cx="3959" cy="2721"/>
            </a:xfrm>
            <a:prstGeom prst="ellipse">
              <a:avLst/>
            </a:prstGeom>
            <a:solidFill>
              <a:schemeClr val="folHlink">
                <a:alpha val="76862"/>
              </a:schemeClr>
            </a:solidFill>
            <a:ln w="635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129" name="Text Box 6"/>
            <p:cNvSpPr txBox="1">
              <a:spLocks noChangeArrowheads="1"/>
            </p:cNvSpPr>
            <p:nvPr/>
          </p:nvSpPr>
          <p:spPr bwMode="auto">
            <a:xfrm>
              <a:off x="1202" y="1525"/>
              <a:ext cx="3175" cy="2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endParaRPr lang="ru-RU" sz="2000" b="1">
                <a:solidFill>
                  <a:srgbClr val="003399"/>
                </a:solidFill>
                <a:latin typeface="Arial" charset="0"/>
              </a:endParaRPr>
            </a:p>
          </p:txBody>
        </p:sp>
      </p:grpSp>
      <p:sp>
        <p:nvSpPr>
          <p:cNvPr id="47111" name="WordArt 7"/>
          <p:cNvSpPr>
            <a:spLocks noChangeArrowheads="1" noChangeShapeType="1"/>
          </p:cNvSpPr>
          <p:nvPr/>
        </p:nvSpPr>
        <p:spPr bwMode="auto">
          <a:xfrm>
            <a:off x="395288" y="333375"/>
            <a:ext cx="82296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chemeClr val="bg2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НАРКОМАНИЯ - ЧТО ЭТО?</a:t>
            </a:r>
          </a:p>
        </p:txBody>
      </p:sp>
      <p:sp>
        <p:nvSpPr>
          <p:cNvPr id="5126" name="Rectangle 20"/>
          <p:cNvSpPr>
            <a:spLocks noChangeArrowheads="1"/>
          </p:cNvSpPr>
          <p:nvPr/>
        </p:nvSpPr>
        <p:spPr bwMode="auto">
          <a:xfrm>
            <a:off x="2071688" y="2357438"/>
            <a:ext cx="6048375" cy="233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известны еще в древности</a:t>
            </a:r>
          </a:p>
          <a:p>
            <a:pPr>
              <a:spcBef>
                <a:spcPct val="20000"/>
              </a:spcBef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(греч.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narke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сон, оцепенение, онемение,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mania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страсть, безумие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5127" name="Номер слайда 8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0ED2EAF-0088-4FDA-9D84-D43F47E24FEE}" type="slidenum">
              <a:rPr lang="ru-RU" smtClean="0"/>
              <a:pPr/>
              <a:t>3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26313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47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500"/>
                            </p:stCondLst>
                            <p:childTnLst>
                              <p:par>
                                <p:cTn id="13" presetID="8" presetClass="entr" presetSubtype="3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4288" y="4438650"/>
            <a:ext cx="4556125" cy="24193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1800" b="1" dirty="0" smtClean="0">
                <a:solidFill>
                  <a:schemeClr val="folHlink"/>
                </a:solidFill>
                <a:latin typeface="Arial" charset="0"/>
              </a:rPr>
              <a:t>          </a:t>
            </a:r>
            <a:r>
              <a:rPr lang="ru-RU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Шахтеры Боливии издавна получали часть жалованья не деньгами, а листьями растения, содержащего кокаин, которые жевали или курили. Вообще нет такого народа, который не употреблял бы в том или ином виде наркотические вещества. </a:t>
            </a:r>
          </a:p>
        </p:txBody>
      </p:sp>
      <p:sp>
        <p:nvSpPr>
          <p:cNvPr id="13316" name="WordArt 4"/>
          <p:cNvSpPr>
            <a:spLocks noChangeArrowheads="1" noChangeShapeType="1" noTextEdit="1"/>
          </p:cNvSpPr>
          <p:nvPr/>
        </p:nvSpPr>
        <p:spPr bwMode="auto">
          <a:xfrm>
            <a:off x="1258888" y="404813"/>
            <a:ext cx="6481762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2000" b="1" kern="10" dirty="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ИСТОКИ  НАРКОМАНИИ</a:t>
            </a:r>
          </a:p>
        </p:txBody>
      </p:sp>
      <p:pic>
        <p:nvPicPr>
          <p:cNvPr id="13325" name="Picture 13" descr="coca2"/>
          <p:cNvPicPr>
            <a:picLocks noChangeAspect="1" noChangeArrowheads="1"/>
          </p:cNvPicPr>
          <p:nvPr/>
        </p:nvPicPr>
        <p:blipFill>
          <a:blip r:embed="rId2">
            <a:lum contrast="20000"/>
          </a:blip>
          <a:srcRect/>
          <a:stretch>
            <a:fillRect/>
          </a:stretch>
        </p:blipFill>
        <p:spPr bwMode="auto">
          <a:xfrm>
            <a:off x="4356100" y="4581525"/>
            <a:ext cx="4392613" cy="201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3132138" y="1268413"/>
            <a:ext cx="601186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dirty="0">
                <a:solidFill>
                  <a:schemeClr val="fol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 веществами, которые теперь называют наркотиками, человек познакомился давно. Древние египтяне готовили из мака снотворное. Они получали опиум и употребляли его, желая уснуть или приглушить боль.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3203575" y="2852738"/>
            <a:ext cx="594042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Бедуины, отправляясь в дальний переход, запасались </a:t>
            </a:r>
            <a:r>
              <a:rPr lang="ru-RU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бангом</a:t>
            </a:r>
            <a:r>
              <a:rPr lang="ru-RU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- смолой, известной под названием марихуаны или гашиша. Смолу курили, желая снять психическую нагрузку, вызванную однообразным пейзажем пустыни.</a:t>
            </a:r>
          </a:p>
        </p:txBody>
      </p:sp>
      <p:pic>
        <p:nvPicPr>
          <p:cNvPr id="13331" name="Picture 19" descr="soc_25_1_big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323850" y="1700213"/>
            <a:ext cx="2692400" cy="2185987"/>
          </a:xfrm>
          <a:noFill/>
        </p:spPr>
      </p:pic>
      <p:sp>
        <p:nvSpPr>
          <p:cNvPr id="6152" name="Номер слайда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11830A-72E6-43C8-9069-2E47F77C2CE5}" type="slidenum">
              <a:rPr lang="ru-RU" smtClean="0"/>
              <a:pPr/>
              <a:t>4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3651519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1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133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9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500"/>
                            </p:stCondLst>
                            <p:childTnLst>
                              <p:par>
                                <p:cTn id="21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2000"/>
                                        <p:tgtEl>
                                          <p:spTgt spid="13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500"/>
                            </p:stCondLst>
                            <p:childTnLst>
                              <p:par>
                                <p:cTn id="2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  <p:bldP spid="13316" grpId="0"/>
      <p:bldP spid="133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68313" y="346075"/>
            <a:ext cx="8077200" cy="912813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mtClean="0"/>
              <a:t> 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412875"/>
            <a:ext cx="4038600" cy="5106988"/>
          </a:xfrm>
        </p:spPr>
        <p:txBody>
          <a:bodyPr/>
          <a:lstStyle/>
          <a:p>
            <a:pPr eaLnBrk="1" hangingPunct="1">
              <a:defRPr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Стимуляторы</a:t>
            </a:r>
          </a:p>
          <a:p>
            <a:pPr eaLnBrk="1" hangingPunct="1">
              <a:defRPr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Галлюциногены</a:t>
            </a:r>
          </a:p>
          <a:p>
            <a:pPr eaLnBrk="1" hangingPunct="1">
              <a:defRPr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Транквилизаторы</a:t>
            </a:r>
          </a:p>
          <a:p>
            <a:pPr eaLnBrk="1" hangingPunct="1">
              <a:defRPr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Препараты конопли</a:t>
            </a:r>
          </a:p>
          <a:p>
            <a:pPr eaLnBrk="1" hangingPunct="1">
              <a:defRPr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Опиаты</a:t>
            </a:r>
          </a:p>
          <a:p>
            <a:pPr eaLnBrk="1" hangingPunct="1">
              <a:defRPr/>
            </a:pPr>
            <a:r>
              <a:rPr lang="ru-RU" u="sng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" action="ppaction://noaction">
                  <a:snd r:embed="rId3" name="chimes.wav"/>
                </a:hlinkClick>
              </a:rPr>
              <a:t>Ингаляты</a:t>
            </a: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  <a:hlinkClick r:id="" action="ppaction://noaction">
                <a:snd r:embed="rId3" name="chimes.wav"/>
              </a:hlinkClick>
            </a:endParaRPr>
          </a:p>
        </p:txBody>
      </p:sp>
      <p:sp>
        <p:nvSpPr>
          <p:cNvPr id="7172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539750" y="0"/>
            <a:ext cx="7991475" cy="1412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группы наркотиков</a:t>
            </a:r>
          </a:p>
        </p:txBody>
      </p:sp>
      <p:pic>
        <p:nvPicPr>
          <p:cNvPr id="55301" name="Picture 5" descr="feuer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>
          <a:xfrm>
            <a:off x="4716463" y="1484313"/>
            <a:ext cx="4427537" cy="5373687"/>
          </a:xfrm>
          <a:noFill/>
        </p:spPr>
      </p:pic>
      <p:sp>
        <p:nvSpPr>
          <p:cNvPr id="55304" name="Rectangle 8"/>
          <p:cNvSpPr>
            <a:spLocks noChangeArrowheads="1"/>
          </p:cNvSpPr>
          <p:nvPr/>
        </p:nvSpPr>
        <p:spPr bwMode="auto">
          <a:xfrm>
            <a:off x="3644900" y="6181725"/>
            <a:ext cx="39211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/>
            </a:pPr>
            <a:endParaRPr lang="ru-RU" sz="3200" b="1">
              <a:solidFill>
                <a:srgbClr val="FF33CC"/>
              </a:solidFill>
              <a:effectLst>
                <a:outerShdw blurRad="38100" dist="38100" dir="2700000" algn="tl">
                  <a:srgbClr val="000000"/>
                </a:outerShdw>
              </a:effectLst>
              <a:hlinkClick r:id="" action="ppaction://noaction">
                <a:snd r:embed="rId3" name="chimes.wav"/>
              </a:hlinkClick>
            </a:endParaRPr>
          </a:p>
        </p:txBody>
      </p:sp>
      <p:sp>
        <p:nvSpPr>
          <p:cNvPr id="7175" name="Номер слайда 6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EE836FB5-3DE3-436B-BAE1-2A31220E5727}" type="slidenum">
              <a:rPr lang="ru-RU" smtClean="0"/>
              <a:pPr/>
              <a:t>5</a:t>
            </a:fld>
            <a:endParaRPr lang="ru-RU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3624752"/>
      </p:ext>
    </p:extLst>
  </p:cSld>
  <p:clrMapOvr>
    <a:masterClrMapping/>
  </p:clrMapOvr>
  <p:transition advClick="0" advTm="0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5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3000"/>
                                        <p:tgtEl>
                                          <p:spTgt spid="552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3000"/>
                                        <p:tgtEl>
                                          <p:spTgt spid="552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552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3000"/>
                                        <p:tgtEl>
                                          <p:spTgt spid="552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4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3000"/>
                                        <p:tgtEl>
                                          <p:spTgt spid="552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7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3000"/>
                                        <p:tgtEl>
                                          <p:spTgt spid="552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5530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8" grpId="0"/>
      <p:bldP spid="55299" grpId="0" build="p"/>
      <p:bldP spid="5530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                                            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125538"/>
            <a:ext cx="8785225" cy="5472112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Препараты группы опия (опий или опиум). Вызывают тяжелую, широко распространенную опийную наркоманию., конкретно – 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героиноманию</a:t>
            </a:r>
            <a:r>
              <a:rPr lang="ru-RU" sz="2800" dirty="0" smtClean="0"/>
              <a:t>                              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Опий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Героин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Морфин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Промедол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Маковая соломка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endParaRPr lang="ru-RU" sz="2800" b="1" dirty="0" smtClean="0">
              <a:solidFill>
                <a:srgbClr val="A6F76F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ru-RU" sz="2800" dirty="0" smtClean="0"/>
          </a:p>
        </p:txBody>
      </p:sp>
      <p:sp>
        <p:nvSpPr>
          <p:cNvPr id="62468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611188" y="260350"/>
            <a:ext cx="8137525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Опиаты</a:t>
            </a:r>
          </a:p>
        </p:txBody>
      </p:sp>
      <p:pic>
        <p:nvPicPr>
          <p:cNvPr id="62469" name="Picture 5" descr="magic_shroo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1638" y="2924175"/>
            <a:ext cx="4932362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4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80508C4-7FBD-490F-96E6-56EB2EC21994}" type="slidenum">
              <a:rPr lang="ru-RU" smtClean="0"/>
              <a:pPr/>
              <a:t>6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52872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2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2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1000"/>
                                        <p:tgtEl>
                                          <p:spTgt spid="624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6000"/>
                            </p:stCondLst>
                            <p:childTnLst>
                              <p:par>
                                <p:cTn id="24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1000"/>
                                        <p:tgtEl>
                                          <p:spTgt spid="624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7000"/>
                            </p:stCondLst>
                            <p:childTnLst>
                              <p:par>
                                <p:cTn id="2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1000"/>
                                        <p:tgtEl>
                                          <p:spTgt spid="624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1000"/>
                                        <p:tgtEl>
                                          <p:spTgt spid="62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1000"/>
                                        <p:tgtEl>
                                          <p:spTgt spid="62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62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7" grpId="0" build="p"/>
      <p:bldP spid="6246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>
              <a:defRPr/>
            </a:pPr>
            <a:r>
              <a:rPr lang="ru-RU" smtClean="0"/>
              <a:t>                                             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sz="2800" smtClean="0"/>
              <a:t>                                     </a:t>
            </a:r>
          </a:p>
        </p:txBody>
      </p:sp>
      <p:sp>
        <p:nvSpPr>
          <p:cNvPr id="54282" name="Rectangle 10"/>
          <p:cNvSpPr>
            <a:spLocks noChangeArrowheads="1"/>
          </p:cNvSpPr>
          <p:nvPr/>
        </p:nvSpPr>
        <p:spPr bwMode="auto">
          <a:xfrm>
            <a:off x="250825" y="2133600"/>
            <a:ext cx="4321175" cy="306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ru-RU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Кокаин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Эфедрин</a:t>
            </a:r>
          </a:p>
          <a:p>
            <a:pPr eaLnBrk="0" hangingPunct="0"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Кат</a:t>
            </a:r>
          </a:p>
          <a:p>
            <a:pPr>
              <a:spcBef>
                <a:spcPct val="50000"/>
              </a:spcBef>
            </a:pPr>
            <a:endParaRPr lang="ru-RU" sz="2800" b="1" dirty="0">
              <a:solidFill>
                <a:srgbClr val="00FF00"/>
              </a:solidFill>
            </a:endParaRPr>
          </a:p>
        </p:txBody>
      </p:sp>
      <p:sp>
        <p:nvSpPr>
          <p:cNvPr id="54285" name="WordArt 13" descr="Белый мрамор"/>
          <p:cNvSpPr>
            <a:spLocks noChangeArrowheads="1" noChangeShapeType="1" noTextEdit="1"/>
          </p:cNvSpPr>
          <p:nvPr/>
        </p:nvSpPr>
        <p:spPr bwMode="auto">
          <a:xfrm>
            <a:off x="611188" y="260350"/>
            <a:ext cx="8532812" cy="792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Стимуляторы  </a:t>
            </a:r>
          </a:p>
        </p:txBody>
      </p:sp>
      <p:pic>
        <p:nvPicPr>
          <p:cNvPr id="54287" name="Picture 15" descr="cannabis_post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4716463" y="2105025"/>
            <a:ext cx="4427537" cy="4752975"/>
          </a:xfrm>
          <a:noFill/>
        </p:spPr>
      </p:pic>
      <p:sp>
        <p:nvSpPr>
          <p:cNvPr id="54288" name="Text Box 16"/>
          <p:cNvSpPr txBox="1">
            <a:spLocks noChangeArrowheads="1"/>
          </p:cNvSpPr>
          <p:nvPr/>
        </p:nvSpPr>
        <p:spPr bwMode="auto">
          <a:xfrm>
            <a:off x="447675" y="1085850"/>
            <a:ext cx="8012113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стимулирующие центральную нервную систему</a:t>
            </a:r>
          </a:p>
        </p:txBody>
      </p:sp>
      <p:sp>
        <p:nvSpPr>
          <p:cNvPr id="8200" name="Номер слайда 7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B627160-5842-4C1F-8CA0-795F8EC71180}" type="slidenum">
              <a:rPr lang="ru-RU" smtClean="0"/>
              <a:pPr/>
              <a:t>7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1422245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4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42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900" decel="100000" fill="hold"/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42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42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4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4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4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42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4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4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542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4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4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42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85" grpId="0"/>
      <p:bldP spid="5428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                                              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616575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Наркотики, вызывающие зрительные и слуховые обманы (галлюцинации)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ЛСД-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мескалин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Экстази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Димедрол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другие.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грибы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Мускатный орех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</p:txBody>
      </p:sp>
      <p:sp>
        <p:nvSpPr>
          <p:cNvPr id="60420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611188" y="188913"/>
            <a:ext cx="8137525" cy="7921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65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Галлюциногены</a:t>
            </a:r>
          </a:p>
        </p:txBody>
      </p:sp>
      <p:pic>
        <p:nvPicPr>
          <p:cNvPr id="60421" name="Picture 5" descr="FluorescenceIII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16463" y="1989138"/>
            <a:ext cx="4427537" cy="4868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29FA2C-C44E-4B31-B531-9EA8E556D51E}" type="slidenum">
              <a:rPr lang="ru-RU" smtClean="0"/>
              <a:pPr/>
              <a:t>8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750086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0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60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2000"/>
                                        <p:tgtEl>
                                          <p:spTgt spid="60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9" dur="1000"/>
                                        <p:tgtEl>
                                          <p:spTgt spid="60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0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4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04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04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04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>
              <a:defRPr/>
            </a:pPr>
            <a:r>
              <a:rPr lang="ru-RU" smtClean="0"/>
              <a:t>                                                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908050"/>
            <a:ext cx="8518525" cy="5689600"/>
          </a:xfrm>
        </p:spPr>
        <p:txBody>
          <a:bodyPr/>
          <a:lstStyle/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ru-RU" b="1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Вещества, которые вводят в организм через дыхательные пути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ним относятся: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Бензин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Растворители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Клей «Момент»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Эфир</a:t>
            </a:r>
          </a:p>
          <a:p>
            <a:pPr eaLnBrk="1" hangingPunct="1">
              <a:buFont typeface="Wingdings" pitchFamily="2" charset="2"/>
              <a:buChar char="v"/>
              <a:defRPr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Хлорэтил и другие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69636" name="WordArt 4" descr="Белый мрамор"/>
          <p:cNvSpPr>
            <a:spLocks noChangeArrowheads="1" noChangeShapeType="1" noTextEdit="1"/>
          </p:cNvSpPr>
          <p:nvPr/>
        </p:nvSpPr>
        <p:spPr bwMode="auto">
          <a:xfrm>
            <a:off x="684213" y="188913"/>
            <a:ext cx="8135937" cy="5762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ru-RU" sz="3600" kern="10" dirty="0" err="1" smtClean="0">
                <a:ln w="9525">
                  <a:round/>
                  <a:headEnd/>
                  <a:tailEnd/>
                </a:ln>
                <a:latin typeface="Times New Roman" panose="02020603050405020304" pitchFamily="18" charset="0"/>
                <a:cs typeface="Times New Roman" panose="02020603050405020304" pitchFamily="18" charset="0"/>
              </a:rPr>
              <a:t>Ингаляты</a:t>
            </a:r>
            <a:r>
              <a:rPr lang="ru-RU" sz="3600" kern="10" dirty="0" smtClean="0">
                <a:ln w="9525"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latin typeface="Arial"/>
                <a:cs typeface="Arial"/>
              </a:rPr>
              <a:t>  </a:t>
            </a:r>
            <a:endParaRPr lang="ru-RU" sz="3600" kern="10" dirty="0">
              <a:ln w="9525">
                <a:round/>
                <a:headEnd/>
                <a:tailEnd/>
              </a:ln>
              <a:blipFill dpi="0" rotWithShape="0">
                <a:blip r:embed="rId2"/>
                <a:srcRect/>
                <a:tile tx="0" ty="0" sx="100000" sy="100000" flip="none" algn="tl"/>
              </a:blipFill>
              <a:latin typeface="Arial"/>
              <a:cs typeface="Arial"/>
            </a:endParaRPr>
          </a:p>
        </p:txBody>
      </p:sp>
      <p:pic>
        <p:nvPicPr>
          <p:cNvPr id="69637" name="Picture 5" descr="момент_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27538" y="2133600"/>
            <a:ext cx="4716462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Номер слайда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D80A97B-F234-41F8-A432-C40E8463A19C}" type="slidenum">
              <a:rPr lang="ru-RU" smtClean="0"/>
              <a:pPr/>
              <a:t>9</a:t>
            </a:fld>
            <a:endParaRPr lang="ru-RU" smtClean="0"/>
          </a:p>
        </p:txBody>
      </p:sp>
    </p:spTree>
    <p:extLst>
      <p:ext uri="{BB962C8B-B14F-4D97-AF65-F5344CB8AC3E}">
        <p14:creationId xmlns:p14="http://schemas.microsoft.com/office/powerpoint/2010/main" val="45407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1000"/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10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1000"/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4" dur="10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1000"/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1000"/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500"/>
                            </p:stCondLst>
                            <p:childTnLst>
                              <p:par>
                                <p:cTn id="32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9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9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|1.7|2.5|1.9|1.8|1.7|1.5|1.6|2.5|9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645</Words>
  <Application>Microsoft Office PowerPoint</Application>
  <PresentationFormat>Экран (4:3)</PresentationFormat>
  <Paragraphs>129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Тема Office</vt:lpstr>
      <vt:lpstr>                                                  </vt:lpstr>
      <vt:lpstr>Презентация PowerPoint</vt:lpstr>
      <vt:lpstr>Презентация PowerPoint</vt:lpstr>
      <vt:lpstr>Презентация PowerPoint</vt:lpstr>
      <vt:lpstr> </vt:lpstr>
      <vt:lpstr>                                            </vt:lpstr>
      <vt:lpstr>                                             </vt:lpstr>
      <vt:lpstr>                                              </vt:lpstr>
      <vt:lpstr>                                                </vt:lpstr>
      <vt:lpstr>                                                    </vt:lpstr>
      <vt:lpstr>                                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                                       </dc:title>
  <dc:creator>user</dc:creator>
  <cp:lastModifiedBy>user</cp:lastModifiedBy>
  <cp:revision>11</cp:revision>
  <dcterms:created xsi:type="dcterms:W3CDTF">2014-02-22T11:55:57Z</dcterms:created>
  <dcterms:modified xsi:type="dcterms:W3CDTF">2014-02-25T16:04:57Z</dcterms:modified>
</cp:coreProperties>
</file>