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257" r:id="rId3"/>
    <p:sldId id="258" r:id="rId4"/>
    <p:sldId id="259" r:id="rId5"/>
    <p:sldId id="269" r:id="rId6"/>
    <p:sldId id="266" r:id="rId7"/>
    <p:sldId id="265" r:id="rId8"/>
    <p:sldId id="271" r:id="rId9"/>
    <p:sldId id="270" r:id="rId10"/>
    <p:sldId id="263" r:id="rId11"/>
    <p:sldId id="299" r:id="rId12"/>
    <p:sldId id="275" r:id="rId13"/>
    <p:sldId id="264" r:id="rId14"/>
    <p:sldId id="267" r:id="rId15"/>
    <p:sldId id="262" r:id="rId16"/>
    <p:sldId id="296" r:id="rId17"/>
    <p:sldId id="272" r:id="rId18"/>
    <p:sldId id="297" r:id="rId19"/>
    <p:sldId id="278" r:id="rId20"/>
    <p:sldId id="279" r:id="rId21"/>
    <p:sldId id="280" r:id="rId22"/>
    <p:sldId id="281" r:id="rId23"/>
    <p:sldId id="282" r:id="rId24"/>
    <p:sldId id="285" r:id="rId25"/>
    <p:sldId id="283" r:id="rId26"/>
    <p:sldId id="284" r:id="rId27"/>
    <p:sldId id="286" r:id="rId28"/>
    <p:sldId id="287" r:id="rId29"/>
    <p:sldId id="288" r:id="rId30"/>
    <p:sldId id="290" r:id="rId31"/>
    <p:sldId id="291" r:id="rId32"/>
    <p:sldId id="295" r:id="rId33"/>
    <p:sldId id="292" r:id="rId34"/>
    <p:sldId id="293" r:id="rId35"/>
    <p:sldId id="294" r:id="rId36"/>
    <p:sldId id="298" r:id="rId37"/>
    <p:sldId id="289" r:id="rId38"/>
    <p:sldId id="300" r:id="rId39"/>
  </p:sldIdLst>
  <p:sldSz cx="9144000" cy="6858000" type="screen4x3"/>
  <p:notesSz cx="6858000" cy="9144000"/>
  <p:custDataLst>
    <p:tags r:id="rId41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76" autoAdjust="0"/>
    <p:restoredTop sz="94660"/>
  </p:normalViewPr>
  <p:slideViewPr>
    <p:cSldViewPr>
      <p:cViewPr>
        <p:scale>
          <a:sx n="100" d="100"/>
          <a:sy n="100" d="100"/>
        </p:scale>
        <p:origin x="-528" y="-1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889463-C77A-4EA5-9A4A-E369E5FEA5A8}" type="datetimeFigureOut">
              <a:rPr lang="ru-RU" smtClean="0"/>
              <a:t>02.02.2014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6237D7-EF28-4B13-B617-C7077F0206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4822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237D7-EF28-4B13-B617-C7077F020612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47717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237D7-EF28-4B13-B617-C7077F020612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99444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237D7-EF28-4B13-B617-C7077F020612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03706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237D7-EF28-4B13-B617-C7077F020612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3706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237D7-EF28-4B13-B617-C7077F020612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3706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237D7-EF28-4B13-B617-C7077F020612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82890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53F26-E4B3-47CD-AC81-3ACC54CFB0A8}" type="datetimeFigureOut">
              <a:rPr lang="ru-RU" smtClean="0"/>
              <a:t>02.02.2014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4DB95-943E-4A52-A23D-15604F106F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415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53F26-E4B3-47CD-AC81-3ACC54CFB0A8}" type="datetimeFigureOut">
              <a:rPr lang="ru-RU" smtClean="0"/>
              <a:t>02.02.2014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4DB95-943E-4A52-A23D-15604F106F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35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53F26-E4B3-47CD-AC81-3ACC54CFB0A8}" type="datetimeFigureOut">
              <a:rPr lang="ru-RU" smtClean="0"/>
              <a:t>02.02.2014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4DB95-943E-4A52-A23D-15604F106F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322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53F26-E4B3-47CD-AC81-3ACC54CFB0A8}" type="datetimeFigureOut">
              <a:rPr lang="ru-RU" smtClean="0"/>
              <a:t>02.02.2014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4DB95-943E-4A52-A23D-15604F106F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976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53F26-E4B3-47CD-AC81-3ACC54CFB0A8}" type="datetimeFigureOut">
              <a:rPr lang="ru-RU" smtClean="0"/>
              <a:t>02.02.2014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4DB95-943E-4A52-A23D-15604F106F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027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53F26-E4B3-47CD-AC81-3ACC54CFB0A8}" type="datetimeFigureOut">
              <a:rPr lang="ru-RU" smtClean="0"/>
              <a:t>02.02.2014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4DB95-943E-4A52-A23D-15604F106F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9201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53F26-E4B3-47CD-AC81-3ACC54CFB0A8}" type="datetimeFigureOut">
              <a:rPr lang="ru-RU" smtClean="0"/>
              <a:t>02.02.2014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4DB95-943E-4A52-A23D-15604F106F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059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53F26-E4B3-47CD-AC81-3ACC54CFB0A8}" type="datetimeFigureOut">
              <a:rPr lang="ru-RU" smtClean="0"/>
              <a:t>02.02.2014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4DB95-943E-4A52-A23D-15604F106F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1127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53F26-E4B3-47CD-AC81-3ACC54CFB0A8}" type="datetimeFigureOut">
              <a:rPr lang="ru-RU" smtClean="0"/>
              <a:t>02.02.2014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4DB95-943E-4A52-A23D-15604F106F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157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53F26-E4B3-47CD-AC81-3ACC54CFB0A8}" type="datetimeFigureOut">
              <a:rPr lang="ru-RU" smtClean="0"/>
              <a:t>02.02.2014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4DB95-943E-4A52-A23D-15604F106F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678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53F26-E4B3-47CD-AC81-3ACC54CFB0A8}" type="datetimeFigureOut">
              <a:rPr lang="ru-RU" smtClean="0"/>
              <a:t>02.02.2014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4DB95-943E-4A52-A23D-15604F106F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243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53F26-E4B3-47CD-AC81-3ACC54CFB0A8}" type="datetimeFigureOut">
              <a:rPr lang="ru-RU" smtClean="0"/>
              <a:t>02.02.2014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04DB95-943E-4A52-A23D-15604F106F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0905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slide" Target="slide3.xml"/><Relationship Id="rId7" Type="http://schemas.openxmlformats.org/officeDocument/2006/relationships/slide" Target="slide7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5" Type="http://schemas.openxmlformats.org/officeDocument/2006/relationships/slide" Target="slide5.xml"/><Relationship Id="rId4" Type="http://schemas.openxmlformats.org/officeDocument/2006/relationships/slide" Target="slide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7.emf"/><Relationship Id="rId4" Type="http://schemas.openxmlformats.org/officeDocument/2006/relationships/package" Target="../embeddings/Microsoft_Word_Document1.docx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9.emf"/><Relationship Id="rId4" Type="http://schemas.openxmlformats.org/officeDocument/2006/relationships/package" Target="../embeddings/Microsoft_Word_Document2.docx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1.emf"/><Relationship Id="rId4" Type="http://schemas.openxmlformats.org/officeDocument/2006/relationships/package" Target="../embeddings/Microsoft_Word_Document3.docx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fon_prezentacii_Os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8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51720" y="1268760"/>
            <a:ext cx="6696744" cy="2520280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 Ома для участка цепи. </a:t>
            </a:r>
            <a:br>
              <a:rPr lang="ru-RU" sz="3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Электрическое сопротивление.</a:t>
            </a:r>
            <a:br>
              <a:rPr lang="ru-RU" sz="3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класс </a:t>
            </a:r>
            <a:br>
              <a:rPr lang="ru-RU" sz="3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91680" y="5373216"/>
            <a:ext cx="2880320" cy="960512"/>
          </a:xfrm>
        </p:spPr>
        <p:txBody>
          <a:bodyPr>
            <a:normAutofit fontScale="62500" lnSpcReduction="20000"/>
          </a:bodyPr>
          <a:lstStyle/>
          <a:p>
            <a:r>
              <a:rPr lang="ru-RU" sz="24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2400" b="1" i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.Кызылорда</a:t>
            </a:r>
            <a:r>
              <a:rPr lang="ru-RU" sz="24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24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средняя школа № 198, </a:t>
            </a:r>
          </a:p>
          <a:p>
            <a:r>
              <a:rPr lang="ru-RU" sz="24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физики</a:t>
            </a:r>
          </a:p>
          <a:p>
            <a:r>
              <a:rPr lang="ru-RU" sz="24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Цзю И.В.</a:t>
            </a:r>
            <a:endParaRPr lang="ru-RU" sz="2400" b="1" i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8665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User\Desktop\0570900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84" y="-29980"/>
            <a:ext cx="9178234" cy="6887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3082354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Рассмотрим схему электрической цепи</a:t>
            </a:r>
            <a:b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Силу тока определяем амперметром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Напряжение- вольтметром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C:\Users\User\Documents\Panasonic\MFS\Scan\20140128_23184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4" t="38422" r="68285" b="45260"/>
          <a:stretch/>
        </p:blipFill>
        <p:spPr bwMode="auto">
          <a:xfrm rot="16200000">
            <a:off x="2804276" y="2100380"/>
            <a:ext cx="3168353" cy="5681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78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User\Desktop\05709000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84" y="-29980"/>
            <a:ext cx="9178234" cy="6887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568952" cy="5890666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Определим цену деления </a:t>
            </a:r>
            <a:br>
              <a:rPr lang="ru-RU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Амперметр 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(1,5 А - 1 А)/10=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0,05А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Вольтметр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(3 В - 2 В)/5=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0,2 В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>
                <a:latin typeface="Times New Roman" pitchFamily="18" charset="0"/>
                <a:cs typeface="Times New Roman" pitchFamily="18" charset="0"/>
              </a:rPr>
            </a:b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J:\мо\20140129_12534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12" t="14546" r="48384" b="55959"/>
          <a:stretch/>
        </p:blipFill>
        <p:spPr bwMode="auto">
          <a:xfrm>
            <a:off x="6876256" y="3728043"/>
            <a:ext cx="1865746" cy="20227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1" name="Picture 3" descr="J:\мо\20140129_12534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73" t="28487" r="5080" b="36722"/>
          <a:stretch/>
        </p:blipFill>
        <p:spPr bwMode="auto">
          <a:xfrm rot="468404">
            <a:off x="403586" y="1043905"/>
            <a:ext cx="2153256" cy="23859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42" name="Picture 2" descr="J:\20140201_12441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1" t="11797" r="15173" b="12304"/>
          <a:stretch/>
        </p:blipFill>
        <p:spPr bwMode="auto">
          <a:xfrm>
            <a:off x="16381312" y="12357992"/>
            <a:ext cx="3263802" cy="248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117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Desktop\images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85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4487" y="1700808"/>
            <a:ext cx="8229600" cy="2362274"/>
          </a:xfrm>
        </p:spPr>
        <p:txBody>
          <a:bodyPr>
            <a:noAutofit/>
          </a:bodyPr>
          <a:lstStyle/>
          <a:p>
            <a:r>
              <a:rPr lang="ru-RU" sz="4800" b="1" i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1.Проверим зависимость </a:t>
            </a:r>
            <a:br>
              <a:rPr lang="ru-RU" sz="4800" b="1" i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i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силы тока от напряжения</a:t>
            </a:r>
            <a:endParaRPr lang="ru-RU" sz="4800" b="1" i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57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User\Desktop\0570900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234" y="0"/>
            <a:ext cx="9178234" cy="6887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44016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Измеряем </a:t>
            </a:r>
            <a:br>
              <a:rPr lang="ru-RU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силу тока и напряжение на резисторе</a:t>
            </a:r>
            <a:br>
              <a:rPr lang="ru-RU" b="1" i="1" dirty="0" smtClean="0">
                <a:latin typeface="Times New Roman" pitchFamily="18" charset="0"/>
                <a:cs typeface="Times New Roman" pitchFamily="18" charset="0"/>
              </a:rPr>
            </a:b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J:\20140201_125129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7" t="16026" r="12020"/>
          <a:stretch/>
        </p:blipFill>
        <p:spPr bwMode="auto">
          <a:xfrm>
            <a:off x="1619672" y="1844824"/>
            <a:ext cx="6120680" cy="47525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578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User\Desktop\05709000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685800" y="404665"/>
            <a:ext cx="7772400" cy="1368151"/>
          </a:xfrm>
        </p:spPr>
        <p:txBody>
          <a:bodyPr/>
          <a:lstStyle/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Запишем данные в таблицу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одзаголовок 10"/>
          <p:cNvSpPr>
            <a:spLocks noGrp="1"/>
          </p:cNvSpPr>
          <p:nvPr>
            <p:ph type="subTitle" idx="1"/>
          </p:nvPr>
        </p:nvSpPr>
        <p:spPr>
          <a:xfrm>
            <a:off x="899592" y="3356992"/>
            <a:ext cx="6872808" cy="2281808"/>
          </a:xfrm>
        </p:spPr>
        <p:txBody>
          <a:bodyPr/>
          <a:lstStyle/>
          <a:p>
            <a:pPr algn="l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1037278"/>
              </p:ext>
            </p:extLst>
          </p:nvPr>
        </p:nvGraphicFramePr>
        <p:xfrm>
          <a:off x="1547664" y="2132856"/>
          <a:ext cx="5904655" cy="3384375"/>
        </p:xfrm>
        <a:graphic>
          <a:graphicData uri="http://schemas.openxmlformats.org/drawingml/2006/table">
            <a:tbl>
              <a:tblPr firstRow="1" firstCol="1" bandRow="1"/>
              <a:tblGrid>
                <a:gridCol w="408802"/>
                <a:gridCol w="1831951"/>
                <a:gridCol w="1831951"/>
                <a:gridCol w="1831951"/>
              </a:tblGrid>
              <a:tr h="19339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№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Сила тока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I, A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Напряжение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U, B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34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26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0,3</a:t>
                      </a:r>
                      <a:r>
                        <a:rPr lang="ru-RU" sz="26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26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0,6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34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6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6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6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34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6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6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6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78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057090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8" y="0"/>
            <a:ext cx="91382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Изменим силу тока. </a:t>
            </a:r>
            <a:br>
              <a:rPr lang="ru-RU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Каковы показания приборов?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 descr="J:\20140201_125241.jpg"/>
          <p:cNvPicPr>
            <a:picLocks noGrp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9" r="5345"/>
          <a:stretch/>
        </p:blipFill>
        <p:spPr bwMode="auto">
          <a:xfrm>
            <a:off x="1682769" y="1600200"/>
            <a:ext cx="6129591" cy="49971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902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User\Desktop\05709000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4858" y="9178"/>
            <a:ext cx="9126055" cy="6848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685800" y="476673"/>
            <a:ext cx="7772400" cy="1440159"/>
          </a:xfrm>
        </p:spPr>
        <p:txBody>
          <a:bodyPr/>
          <a:lstStyle/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Запишем данные в таблицу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одзаголовок 10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6483076"/>
              </p:ext>
            </p:extLst>
          </p:nvPr>
        </p:nvGraphicFramePr>
        <p:xfrm>
          <a:off x="1547664" y="2132856"/>
          <a:ext cx="6552727" cy="3363804"/>
        </p:xfrm>
        <a:graphic>
          <a:graphicData uri="http://schemas.openxmlformats.org/drawingml/2006/table">
            <a:tbl>
              <a:tblPr firstRow="1" firstCol="1" bandRow="1"/>
              <a:tblGrid>
                <a:gridCol w="453670"/>
                <a:gridCol w="2033019"/>
                <a:gridCol w="2033019"/>
                <a:gridCol w="2033019"/>
              </a:tblGrid>
              <a:tr h="17281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№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Сила тока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I, A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Напряжение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U, B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52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26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0,3</a:t>
                      </a:r>
                      <a:r>
                        <a:rPr lang="ru-RU" sz="26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26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0,6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52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26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0,6</a:t>
                      </a:r>
                      <a:r>
                        <a:rPr lang="ru-RU" sz="26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26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1,2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6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52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6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6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6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283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User\Desktop\0570900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6" y="0"/>
            <a:ext cx="91382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Что показывают приборы?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J:\20140201_125409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4" t="11966" r="11539" b="428"/>
          <a:stretch/>
        </p:blipFill>
        <p:spPr bwMode="auto">
          <a:xfrm>
            <a:off x="1619672" y="1476374"/>
            <a:ext cx="6480720" cy="51209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3831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User\Desktop\05709000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4858" y="9178"/>
            <a:ext cx="9126055" cy="6848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685800" y="476673"/>
            <a:ext cx="7772400" cy="1440159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Запишем данные в таблицу</a:t>
            </a:r>
            <a:b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 сколько раз увеличивается сила тока, во столько раз увеличивается напряжение</a:t>
            </a:r>
            <a:endParaRPr lang="ru-RU" sz="3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одзаголовок 10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4261799"/>
              </p:ext>
            </p:extLst>
          </p:nvPr>
        </p:nvGraphicFramePr>
        <p:xfrm>
          <a:off x="1547664" y="2132856"/>
          <a:ext cx="6552727" cy="3363804"/>
        </p:xfrm>
        <a:graphic>
          <a:graphicData uri="http://schemas.openxmlformats.org/drawingml/2006/table">
            <a:tbl>
              <a:tblPr firstRow="1" firstCol="1" bandRow="1"/>
              <a:tblGrid>
                <a:gridCol w="453670"/>
                <a:gridCol w="2033019"/>
                <a:gridCol w="2033019"/>
                <a:gridCol w="2033019"/>
              </a:tblGrid>
              <a:tr h="17281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№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Сила тока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I, A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Напряжение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U, B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52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26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0,3</a:t>
                      </a:r>
                      <a:r>
                        <a:rPr lang="ru-RU" sz="26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26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0,6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52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26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0,6</a:t>
                      </a:r>
                      <a:r>
                        <a:rPr lang="ru-RU" sz="26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26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1,2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6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52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26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26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26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091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images (1)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234482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Вывод:</a:t>
            </a:r>
            <a:b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Сила тока на участке цепи прямо пропорциональна напряжению на концах этого участка</a:t>
            </a:r>
            <a:endParaRPr lang="ru-RU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88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images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5656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Arabic Typesetting" panose="03020402040406030203" pitchFamily="66" charset="-78"/>
              </a:rPr>
              <a:t>Повторение- опрос</a:t>
            </a:r>
            <a:endParaRPr lang="ru-RU" b="1" i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Arabic Typesetting" panose="03020402040406030203" pitchFamily="66" charset="-78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40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Электрический ток …</a:t>
            </a:r>
            <a:endParaRPr lang="ru-RU" sz="4000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/>
              </a:rPr>
              <a:t>Источник электрического тока …</a:t>
            </a:r>
            <a:endParaRPr lang="ru-RU" sz="4000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 action="ppaction://hlinksldjump"/>
              </a:rPr>
              <a:t>ЭДС …</a:t>
            </a:r>
            <a:endParaRPr lang="ru-RU" sz="4000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 action="ppaction://hlinksldjump"/>
              </a:rPr>
              <a:t>Сила тока …</a:t>
            </a:r>
            <a:endParaRPr lang="ru-RU" sz="4000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 action="ppaction://hlinksldjump"/>
              </a:rPr>
              <a:t>Напряжение …</a:t>
            </a:r>
            <a:endParaRPr lang="ru-RU" sz="4000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000" dirty="0"/>
          </a:p>
        </p:txBody>
      </p:sp>
      <p:sp>
        <p:nvSpPr>
          <p:cNvPr id="6" name="5-конечная звезда 5">
            <a:hlinkClick r:id="rId8" action="ppaction://hlinksldjump"/>
          </p:cNvPr>
          <p:cNvSpPr/>
          <p:nvPr/>
        </p:nvSpPr>
        <p:spPr>
          <a:xfrm>
            <a:off x="8028384" y="5877272"/>
            <a:ext cx="504056" cy="43204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566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0570900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702"/>
            <a:ext cx="9144000" cy="686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5962675"/>
          </a:xfrm>
        </p:spPr>
        <p:txBody>
          <a:bodyPr>
            <a:normAutofit/>
          </a:bodyPr>
          <a:lstStyle/>
          <a:p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~ U</a:t>
            </a:r>
            <a:b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1/R  -   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коэффициент пропорциональности, зависит от свойств проводника</a:t>
            </a:r>
            <a:b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= 1/R *U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88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0570900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702"/>
            <a:ext cx="9144000" cy="686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962674"/>
          </a:xfrm>
        </p:spPr>
        <p:txBody>
          <a:bodyPr>
            <a:normAutofit/>
          </a:bodyPr>
          <a:lstStyle/>
          <a:p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  - 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сопротивление, физическая величина, характеризующая свойство проводника оказывать противодействие току, проходящему по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цепи</a:t>
            </a:r>
            <a:b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788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0570900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702"/>
            <a:ext cx="9144000" cy="686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46650"/>
          </a:xfrm>
        </p:spPr>
        <p:txBody>
          <a:bodyPr>
            <a:normAutofit/>
          </a:bodyPr>
          <a:lstStyle/>
          <a:p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[ R] =[ 1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Ом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Ом- сопротивление проводника, по которому проходит ток в 1 А при напряжении на его концах 1 В</a:t>
            </a:r>
            <a:b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788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0570900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702"/>
            <a:ext cx="9144000" cy="686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46650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Обозначение сопротивления в цепи </a:t>
            </a:r>
            <a:b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резистор                   реостат</a:t>
            </a:r>
            <a:b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сопротивление постоянное                           сопротивление меняется</a:t>
            </a:r>
            <a:b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User\Desktop\ris10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83" t="4271" r="5833" b="83668"/>
          <a:stretch/>
        </p:blipFill>
        <p:spPr bwMode="auto">
          <a:xfrm>
            <a:off x="1115616" y="4437112"/>
            <a:ext cx="2160240" cy="632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ris10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67" t="15326" r="2083" b="65076"/>
          <a:stretch/>
        </p:blipFill>
        <p:spPr bwMode="auto">
          <a:xfrm>
            <a:off x="6228184" y="4402389"/>
            <a:ext cx="1949661" cy="666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026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Desktop\images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85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4487" y="1700808"/>
            <a:ext cx="8229600" cy="2362274"/>
          </a:xfrm>
        </p:spPr>
        <p:txBody>
          <a:bodyPr>
            <a:noAutofit/>
          </a:bodyPr>
          <a:lstStyle/>
          <a:p>
            <a:r>
              <a:rPr lang="ru-RU" sz="4800" b="1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4800" b="1" i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.Проверим зависимость </a:t>
            </a:r>
            <a:br>
              <a:rPr lang="ru-RU" sz="4800" b="1" i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i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силы тока от сопротивления</a:t>
            </a:r>
            <a:br>
              <a:rPr lang="ru-RU" sz="4800" b="1" i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b="1" i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959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0570900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0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218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Резистор имеет сопротивление 1 Ом, амперметр показывает 1,6 А</a:t>
            </a:r>
            <a:endParaRPr lang="ru-RU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J:\20140201_12591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060848"/>
            <a:ext cx="5940425" cy="44551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026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User\Desktop\057090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" y="0"/>
            <a:ext cx="91382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Вносим данные в таблицу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5166026"/>
              </p:ext>
            </p:extLst>
          </p:nvPr>
        </p:nvGraphicFramePr>
        <p:xfrm>
          <a:off x="833436" y="2348880"/>
          <a:ext cx="7477125" cy="294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0" name="Документ" r:id="rId4" imgW="6079342" imgH="2398013" progId="Word.Document.12">
                  <p:embed/>
                </p:oleObj>
              </mc:Choice>
              <mc:Fallback>
                <p:oleObj name="Документ" r:id="rId4" imgW="6079342" imgH="2398013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33436" y="2348880"/>
                        <a:ext cx="7477125" cy="2943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530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User\Desktop\057090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" y="0"/>
            <a:ext cx="91382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6210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Заменим реостат 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R=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Ом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 descr="J:\20140201_125610.jpg"/>
          <p:cNvPicPr>
            <a:picLocks noGrp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0" y="1844824"/>
            <a:ext cx="6113654" cy="47525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68044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User\Desktop\057090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" y="0"/>
            <a:ext cx="91382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Вносим данные в таблицу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9575705"/>
              </p:ext>
            </p:extLst>
          </p:nvPr>
        </p:nvGraphicFramePr>
        <p:xfrm>
          <a:off x="1114425" y="2228850"/>
          <a:ext cx="7477125" cy="294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0" name="Документ" r:id="rId4" imgW="6079342" imgH="2398013" progId="Word.Document.12">
                  <p:embed/>
                </p:oleObj>
              </mc:Choice>
              <mc:Fallback>
                <p:oleObj name="Документ" r:id="rId4" imgW="6079342" imgH="2398013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14425" y="2228850"/>
                        <a:ext cx="7477125" cy="2943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0604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User\Desktop\057090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" y="0"/>
            <a:ext cx="91382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R=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Ом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 descr="J:\20140201_125745.jpg"/>
          <p:cNvPicPr>
            <a:picLocks noGrp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89"/>
          <a:stretch/>
        </p:blipFill>
        <p:spPr bwMode="auto">
          <a:xfrm>
            <a:off x="1187624" y="1196752"/>
            <a:ext cx="7200800" cy="53571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0604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72" y="-1860"/>
            <a:ext cx="9160371" cy="687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42594"/>
          </a:xfrm>
        </p:spPr>
        <p:txBody>
          <a:bodyPr/>
          <a:lstStyle/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Электрический ток-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упорядоченное движение свободных электрических зарядов.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Электрическое поле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действует 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вободные электрические заряды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5-конечная звезда 4">
            <a:hlinkClick r:id="rId3" action="ppaction://hlinksldjump"/>
          </p:cNvPr>
          <p:cNvSpPr/>
          <p:nvPr/>
        </p:nvSpPr>
        <p:spPr>
          <a:xfrm>
            <a:off x="899592" y="6165304"/>
            <a:ext cx="576064" cy="43204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10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User\Desktop\057090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" y="0"/>
            <a:ext cx="91382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Autofit/>
          </a:bodyPr>
          <a:lstStyle/>
          <a:p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Вносим данные в таблицу</a:t>
            </a:r>
            <a:b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Сопротивление увеличивается, 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сила тока уменьшается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806198"/>
              </p:ext>
            </p:extLst>
          </p:nvPr>
        </p:nvGraphicFramePr>
        <p:xfrm>
          <a:off x="971600" y="2708920"/>
          <a:ext cx="7477125" cy="294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6" name="Документ" r:id="rId4" imgW="6079342" imgH="2398013" progId="Word.Document.12">
                  <p:embed/>
                </p:oleObj>
              </mc:Choice>
              <mc:Fallback>
                <p:oleObj name="Документ" r:id="rId4" imgW="6079342" imgH="2398013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71600" y="2708920"/>
                        <a:ext cx="7477125" cy="2943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57515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images (1)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234482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Вывод:</a:t>
            </a:r>
            <a:b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Сила тока на участке цепи обратно пропорциональна его сопротивлению </a:t>
            </a:r>
            <a:endParaRPr lang="ru-RU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37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User\Desktop\057090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9" y="9525"/>
            <a:ext cx="9125593" cy="684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2034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Георг Ом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91880" y="692696"/>
            <a:ext cx="5194920" cy="543346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Немецкий ученый. Одна из  работ касалась вопроса </a:t>
            </a: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связи сопротивления </a:t>
            </a: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цепи электрического тока, </a:t>
            </a:r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напряжения </a:t>
            </a: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силы тока, привела </a:t>
            </a: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закону, установленному </a:t>
            </a: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1827 году и носит его </a:t>
            </a:r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имя.</a:t>
            </a:r>
            <a:endParaRPr lang="ru-RU" sz="3600" dirty="0"/>
          </a:p>
        </p:txBody>
      </p:sp>
      <p:pic>
        <p:nvPicPr>
          <p:cNvPr id="7" name="Рисунок 6" descr="C:\Users\User\Desktop\азбука кз\20140202_063824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8" t="8277" r="66165" b="80272"/>
          <a:stretch/>
        </p:blipFill>
        <p:spPr bwMode="auto">
          <a:xfrm rot="5400000">
            <a:off x="-36512" y="1700810"/>
            <a:ext cx="4392488" cy="2664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6957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images (1)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78698"/>
          </a:xfrm>
        </p:spPr>
        <p:txBody>
          <a:bodyPr>
            <a:normAutofit/>
          </a:bodyPr>
          <a:lstStyle/>
          <a:p>
            <a:r>
              <a:rPr lang="ru-RU" b="1" i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 Ома</a:t>
            </a:r>
            <a:br>
              <a:rPr lang="ru-RU" b="1" i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Сила тока на данном участке проводника прямо пропорциональна напряжению на концах этого участка и обратно пропорциональна его сопротивлению</a:t>
            </a:r>
            <a:b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449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images (1)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906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131840" y="404664"/>
            <a:ext cx="3168352" cy="2448272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836712"/>
            <a:ext cx="7772400" cy="1470025"/>
          </a:xfrm>
        </p:spPr>
        <p:txBody>
          <a:bodyPr>
            <a:noAutofit/>
          </a:bodyPr>
          <a:lstStyle/>
          <a:p>
            <a:r>
              <a:rPr lang="en-US" sz="5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U</a:t>
            </a:r>
            <a:br>
              <a:rPr lang="en-US" sz="5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= —</a:t>
            </a:r>
            <a:br>
              <a:rPr lang="en-US" sz="5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R</a:t>
            </a:r>
            <a:endParaRPr lang="ru-RU" sz="5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 algn="l"/>
            <a:r>
              <a:rPr lang="en-US" sz="4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U             </a:t>
            </a:r>
          </a:p>
          <a:p>
            <a:pPr algn="l"/>
            <a:r>
              <a:rPr lang="en-US" sz="4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R= —                     U= I*R</a:t>
            </a:r>
          </a:p>
          <a:p>
            <a:pPr algn="l"/>
            <a:r>
              <a:rPr lang="en-US" sz="4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I</a:t>
            </a:r>
            <a:endParaRPr lang="ru-RU" sz="4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55576" y="3789040"/>
            <a:ext cx="3096344" cy="2592288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148064" y="3787130"/>
            <a:ext cx="3096344" cy="2592288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6449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User\Desktop\057090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" y="0"/>
            <a:ext cx="91382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106691"/>
          </a:xfrm>
        </p:spPr>
        <p:txBody>
          <a:bodyPr>
            <a:normAutofit fontScale="90000"/>
          </a:bodyPr>
          <a:lstStyle/>
          <a:p>
            <a:r>
              <a:rPr lang="ru-RU" sz="4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Падение </a:t>
            </a:r>
            <a:r>
              <a:rPr lang="ru-RU" sz="4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напряжения на данном участке </a:t>
            </a:r>
            <a:r>
              <a:rPr lang="ru-RU" sz="4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цепи</a:t>
            </a:r>
            <a:br>
              <a:rPr lang="ru-RU" sz="4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I*R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данному участку цепи проявляется тепловое действие тока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708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31300" cy="684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14602"/>
          </a:xfrm>
        </p:spPr>
        <p:txBody>
          <a:bodyPr/>
          <a:lstStyle/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1.Самостоятельно вычислить сопротивление в первой таблице</a:t>
            </a:r>
            <a:b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(сопротивление не меняется доказать)</a:t>
            </a:r>
            <a:b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Найти чему равно напряжение во втором эксперименте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991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User\Desktop\057090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" y="0"/>
            <a:ext cx="91382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586410"/>
          </a:xfrm>
        </p:spPr>
        <p:txBody>
          <a:bodyPr/>
          <a:lstStyle/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задач </a:t>
            </a:r>
            <a:b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 18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11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images (1)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26318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234482"/>
          </a:xfrm>
        </p:spPr>
        <p:txBody>
          <a:bodyPr>
            <a:normAutofit/>
          </a:bodyPr>
          <a:lstStyle/>
          <a:p>
            <a:r>
              <a:rPr lang="ru-RU" b="1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Дом.зад.§38 упр18 </a:t>
            </a:r>
            <a:br>
              <a:rPr lang="ru-RU" b="1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Учебник для 8 </a:t>
            </a:r>
            <a:r>
              <a:rPr lang="ru-RU" b="1" i="1" dirty="0" err="1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</a:t>
            </a:r>
            <a:r>
              <a:rPr lang="ru-RU" b="1" i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Изд-во «</a:t>
            </a:r>
            <a:r>
              <a:rPr lang="ru-RU" b="1" i="1" dirty="0" err="1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Мектеп</a:t>
            </a:r>
            <a:r>
              <a:rPr lang="ru-RU" b="1" i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под редакцией Б.М. </a:t>
            </a:r>
            <a:r>
              <a:rPr lang="ru-RU" b="1" i="1" dirty="0" err="1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Дуйсембаева</a:t>
            </a:r>
            <a:r>
              <a:rPr lang="ru-RU" b="1" i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др</a:t>
            </a:r>
            <a:r>
              <a:rPr lang="ru-RU" b="1" i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629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User\Desktop\0570900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78234" cy="6887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836712"/>
            <a:ext cx="8856984" cy="4752528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 электрического тока-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создающее электрическое поле в проводнике , делит заряды по полюсам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Гальванические элементы, аккумуляторы, генераторы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5-конечная звезда 6">
            <a:hlinkClick r:id="rId3" action="ppaction://hlinksldjump"/>
          </p:cNvPr>
          <p:cNvSpPr/>
          <p:nvPr/>
        </p:nvSpPr>
        <p:spPr>
          <a:xfrm>
            <a:off x="683568" y="6021288"/>
            <a:ext cx="576064" cy="43204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25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User\Desktop\0570900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84" y="-29980"/>
            <a:ext cx="9178234" cy="6887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22714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ЭДС</a:t>
            </a:r>
            <a:b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Электродвижущая сила-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энергетическая характеристика источника тока, 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равна отношению работы сторонних сил к переносимому электрическому заряду.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sz="4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ε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—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      </a:t>
            </a:r>
            <a:b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5-конечная звезда 3">
            <a:hlinkClick r:id="rId3" action="ppaction://hlinksldjump"/>
          </p:cNvPr>
          <p:cNvSpPr/>
          <p:nvPr/>
        </p:nvSpPr>
        <p:spPr>
          <a:xfrm>
            <a:off x="611560" y="6237312"/>
            <a:ext cx="576064" cy="43204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78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User\Desktop\05709000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083" y="296"/>
            <a:ext cx="9178234" cy="6887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78698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Сила тока-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физическая величина, равна отношению количества электричества, переносимого через поперечное сечение проводника за какой-нибудь промежуток времени, к величине этого времени.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q</a:t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Ӏ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—</a:t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t     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6" t="11279" r="14427" b="6599"/>
          <a:stretch/>
        </p:blipFill>
        <p:spPr bwMode="auto">
          <a:xfrm>
            <a:off x="6804248" y="4592069"/>
            <a:ext cx="1625600" cy="163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9" t="64009" r="77071" b="15525"/>
          <a:stretch/>
        </p:blipFill>
        <p:spPr bwMode="auto">
          <a:xfrm>
            <a:off x="2123728" y="5229198"/>
            <a:ext cx="683312" cy="819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-конечная звезда 5">
            <a:hlinkClick r:id="rId6" action="ppaction://hlinksldjump"/>
          </p:cNvPr>
          <p:cNvSpPr/>
          <p:nvPr/>
        </p:nvSpPr>
        <p:spPr>
          <a:xfrm>
            <a:off x="539552" y="6226906"/>
            <a:ext cx="576064" cy="43204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78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User\Desktop\0570900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7619"/>
            <a:ext cx="9178234" cy="6887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712968" cy="6178698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Напряжение-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физическая величина, характеризует работу тока по перемещению единицы заряда на данном участке цепи, 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равно отношению работы электрического поля при перемещении заряда на данном участке цепи, к величине этого заряда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b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 = —</a:t>
            </a:r>
            <a:b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q</a:t>
            </a:r>
            <a:endParaRPr lang="ru-RU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37" t="60598" r="69192" b="16499"/>
          <a:stretch/>
        </p:blipFill>
        <p:spPr bwMode="auto">
          <a:xfrm>
            <a:off x="2267744" y="5373216"/>
            <a:ext cx="648072" cy="870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4" t="17014" r="35543" b="9861"/>
          <a:stretch/>
        </p:blipFill>
        <p:spPr bwMode="auto">
          <a:xfrm>
            <a:off x="7164288" y="4751022"/>
            <a:ext cx="1368152" cy="1748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-конечная звезда 5">
            <a:hlinkClick r:id="rId5" action="ppaction://hlinksldjump"/>
          </p:cNvPr>
          <p:cNvSpPr/>
          <p:nvPr/>
        </p:nvSpPr>
        <p:spPr>
          <a:xfrm>
            <a:off x="611560" y="6208304"/>
            <a:ext cx="576064" cy="43204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78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mages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574" y="0"/>
            <a:ext cx="91785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90666"/>
          </a:xfrm>
        </p:spPr>
        <p:txBody>
          <a:bodyPr/>
          <a:lstStyle/>
          <a:p>
            <a:r>
              <a:rPr lang="ru-RU" b="1" i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 </a:t>
            </a:r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 </a:t>
            </a:r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Ома для участка цепи. </a:t>
            </a:r>
            <a:b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Электрическое сопротивление. </a:t>
            </a:r>
            <a:b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i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31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Desktop\images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85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4487" y="1196752"/>
            <a:ext cx="8229600" cy="2362274"/>
          </a:xfrm>
        </p:spPr>
        <p:txBody>
          <a:bodyPr>
            <a:noAutofit/>
          </a:bodyPr>
          <a:lstStyle/>
          <a:p>
            <a:r>
              <a:rPr lang="ru-RU" sz="7200" b="1" i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чего зависит сила тока?</a:t>
            </a:r>
            <a:endParaRPr lang="ru-RU" sz="7200" b="1" i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957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9a7413c2285773f52e69d39c29cae5c2dfe863e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1183</TotalTime>
  <Words>321</Words>
  <Application>Microsoft Office PowerPoint</Application>
  <PresentationFormat>Экран (4:3)</PresentationFormat>
  <Paragraphs>118</Paragraphs>
  <Slides>38</Slides>
  <Notes>6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0" baseType="lpstr">
      <vt:lpstr>Тема Office</vt:lpstr>
      <vt:lpstr>Документ</vt:lpstr>
      <vt:lpstr>Закон Ома для участка цепи.  Электрическое сопротивление. 8 класс  </vt:lpstr>
      <vt:lpstr>Повторение- опрос</vt:lpstr>
      <vt:lpstr>Электрический ток- упорядоченное движение свободных электрических зарядов. Электрическое поле действует на свободные электрические заряды</vt:lpstr>
      <vt:lpstr>Источник электрического тока- устройство создающее электрическое поле в проводнике , делит заряды по полюсам  Гальванические элементы, аккумуляторы, генераторы</vt:lpstr>
      <vt:lpstr>ЭДС  Электродвижущая сила- энергетическая характеристика источника тока,  равна отношению работы сторонних сил к переносимому электрическому заряду.       А ε = —      q       </vt:lpstr>
      <vt:lpstr>Сила тока- физическая величина, равна отношению количества электричества, переносимого через поперечное сечение проводника за какой-нибудь промежуток времени, к величине этого времени.      q Ӏ = —      t     </vt:lpstr>
      <vt:lpstr>Напряжение- физическая величина, характеризует работу тока по перемещению единицы заряда на данном участке цепи,  равно отношению работы электрического поля при перемещении заряда на данном участке цепи, к величине этого заряда        A U = —        q</vt:lpstr>
      <vt:lpstr>Тема: Закон Ома для участка цепи.  Электрическое сопротивление.   </vt:lpstr>
      <vt:lpstr>От чего зависит сила тока?</vt:lpstr>
      <vt:lpstr>Рассмотрим схему электрической цепи Силу тока определяем амперметром Напряжение- вольтметром </vt:lpstr>
      <vt:lpstr>Определим цену деления   Амперметр          (1,5 А - 1 А)/10= 0,05А   Вольтметр  (3 В - 2 В)/5= 0,2 В  </vt:lpstr>
      <vt:lpstr>1.Проверим зависимость  силы тока от напряжения</vt:lpstr>
      <vt:lpstr>Измеряем  силу тока и напряжение на резисторе </vt:lpstr>
      <vt:lpstr>Запишем данные в таблицу</vt:lpstr>
      <vt:lpstr>Изменим силу тока.  Каковы показания приборов?</vt:lpstr>
      <vt:lpstr>Запишем данные в таблицу</vt:lpstr>
      <vt:lpstr>Что показывают приборы?</vt:lpstr>
      <vt:lpstr>Запишем данные в таблицу Во сколько раз увеличивается сила тока, во столько раз увеличивается напряжение</vt:lpstr>
      <vt:lpstr>Вывод: Сила тока на участке цепи прямо пропорциональна напряжению на концах этого участка</vt:lpstr>
      <vt:lpstr>I ~ U 1/R  -    коэффициент пропорциональности, зависит от свойств проводника I = 1/R *U </vt:lpstr>
      <vt:lpstr>R  -  сопротивление, физическая величина, характеризующая свойство проводника оказывать противодействие току, проходящему по цепи </vt:lpstr>
      <vt:lpstr>[ R] =[ 1 Ом]  1 Ом- сопротивление проводника, по которому проходит ток в 1 А при напряжении на его концах 1 В  </vt:lpstr>
      <vt:lpstr>Обозначение сопротивления в цепи  резистор                   реостат     сопротивление постоянное                           сопротивление меняется </vt:lpstr>
      <vt:lpstr>2.Проверим зависимость  силы тока от сопротивления </vt:lpstr>
      <vt:lpstr>Резистор имеет сопротивление 1 Ом, амперметр показывает 1,6 А</vt:lpstr>
      <vt:lpstr>Вносим данные в таблицу</vt:lpstr>
      <vt:lpstr>Заменим реостат  R= 2 Ом</vt:lpstr>
      <vt:lpstr>Вносим данные в таблицу</vt:lpstr>
      <vt:lpstr>R= 4 Ом</vt:lpstr>
      <vt:lpstr>Вносим данные в таблицу Сопротивление увеличивается,  а сила тока уменьшается</vt:lpstr>
      <vt:lpstr>Вывод: Сила тока на участке цепи обратно пропорциональна его сопротивлению </vt:lpstr>
      <vt:lpstr>Георг Ом</vt:lpstr>
      <vt:lpstr>Закон Ома Сила тока на данном участке проводника прямо пропорциональна напряжению на концах этого участка и обратно пропорциональна его сопротивлению </vt:lpstr>
      <vt:lpstr>     U I = —     R</vt:lpstr>
      <vt:lpstr>Падение напряжения на данном участке цепи  U= I*R  по данному участку цепи проявляется тепловое действие тока  </vt:lpstr>
      <vt:lpstr>1.Самостоятельно вычислить сопротивление в первой таблице (сопротивление не меняется доказать)  2. Найти чему равно напряжение во втором эксперименте</vt:lpstr>
      <vt:lpstr>Решение задач  упражнение 18</vt:lpstr>
      <vt:lpstr>Дом.зад.§38 упр18  Учебник для 8 кл. Изд-во «Мектеп» под редакцией Б.М. Дуйсембаева и др.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Закон Ома для участка цепи.  Электрическое сопротивление.  Удельное сопротивление</dc:title>
  <dc:creator>User</dc:creator>
  <cp:lastModifiedBy>User</cp:lastModifiedBy>
  <cp:revision>73</cp:revision>
  <dcterms:created xsi:type="dcterms:W3CDTF">2014-01-28T14:52:43Z</dcterms:created>
  <dcterms:modified xsi:type="dcterms:W3CDTF">2014-02-02T07:30:50Z</dcterms:modified>
</cp:coreProperties>
</file>