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9" r:id="rId3"/>
    <p:sldId id="259" r:id="rId4"/>
    <p:sldId id="260" r:id="rId5"/>
    <p:sldId id="261" r:id="rId6"/>
    <p:sldId id="262" r:id="rId7"/>
    <p:sldId id="263" r:id="rId8"/>
    <p:sldId id="278" r:id="rId9"/>
    <p:sldId id="281" r:id="rId10"/>
    <p:sldId id="264" r:id="rId11"/>
    <p:sldId id="265" r:id="rId12"/>
    <p:sldId id="266" r:id="rId13"/>
    <p:sldId id="267" r:id="rId14"/>
    <p:sldId id="280" r:id="rId15"/>
    <p:sldId id="268" r:id="rId16"/>
    <p:sldId id="269" r:id="rId17"/>
    <p:sldId id="271" r:id="rId18"/>
    <p:sldId id="28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D60093"/>
    <a:srgbClr val="FF9900"/>
    <a:srgbClr val="6600CC"/>
    <a:srgbClr val="0000FF"/>
    <a:srgbClr val="FF0000"/>
    <a:srgbClr val="6666FF"/>
    <a:srgbClr val="009900"/>
    <a:srgbClr val="4D4D4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7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74D62-9176-41C7-8A70-CA1776CA41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881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0D599-9408-40CC-A6ED-E525D0819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981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88F7C-BDC3-4F7D-897F-5E03F9D99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26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C8D70-3B35-4F83-A091-E0BDC01206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03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B052E-3C2C-4547-AE7F-E83316B2A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94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2247E-1BBC-4801-8920-D3CDD79761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60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DE22F-0A5F-48F0-ABFA-76DC8A968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312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0848E-302A-4CA2-B7CC-7B4E5148B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949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50CD2-9273-4958-B303-E3E5F0B54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38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DCEE-A8BB-4D10-A90B-A6E2AECE6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442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FCD79-5FB4-426F-826F-D8F0B83EA7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04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AB35E31-BDB0-49BE-8951-666DA9060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landofart.ru/clipart/belka-201211301840332090" TargetMode="External"/><Relationship Id="rId3" Type="http://schemas.openxmlformats.org/officeDocument/2006/relationships/hyperlink" Target="http://nepoganki.narod.ru/Photos/Photos_080.htm" TargetMode="External"/><Relationship Id="rId7" Type="http://schemas.openxmlformats.org/officeDocument/2006/relationships/hyperlink" Target="http://samlib.ru/r/rybalkin_w_b/skazochnyiles.shtml" TargetMode="External"/><Relationship Id="rId12" Type="http://schemas.openxmlformats.org/officeDocument/2006/relationships/hyperlink" Target="http://pedsovet.su/load/321-1-0-2948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ru.wikipedia.org/wiki" TargetMode="External"/><Relationship Id="rId11" Type="http://schemas.openxmlformats.org/officeDocument/2006/relationships/hyperlink" Target="http://www.dzena.net/self36872page4.html" TargetMode="External"/><Relationship Id="rId5" Type="http://schemas.openxmlformats.org/officeDocument/2006/relationships/hyperlink" Target="http://mycoweb.narod.ru/fungi/Macrolepiota_procera.html-&#1075;&#1088;&#1080;&#1073;" TargetMode="External"/><Relationship Id="rId10" Type="http://schemas.openxmlformats.org/officeDocument/2006/relationships/hyperlink" Target="http://mirgif.com/zhivotnyj_mir6.htm" TargetMode="External"/><Relationship Id="rId4" Type="http://schemas.openxmlformats.org/officeDocument/2006/relationships/hyperlink" Target="http://helpower.narod.ru/zontik_pestr.htm" TargetMode="External"/><Relationship Id="rId9" Type="http://schemas.openxmlformats.org/officeDocument/2006/relationships/hyperlink" Target="http://segalega.ucoz.ru/news/kartinki_otkrytki_s_zhivotnymi/2011-09-17-23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1196752"/>
            <a:ext cx="8351965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100" b="1" dirty="0" smtClean="0">
                <a:solidFill>
                  <a:srgbClr val="FF0000"/>
                </a:solidFill>
              </a:rPr>
              <a:t>СРАВНЕНИЕ ЧИСЛОВЫХ</a:t>
            </a:r>
          </a:p>
          <a:p>
            <a:pPr algn="ctr"/>
            <a:r>
              <a:rPr lang="ru-RU" sz="5100" b="1" dirty="0" smtClean="0">
                <a:solidFill>
                  <a:srgbClr val="FF0000"/>
                </a:solidFill>
              </a:rPr>
              <a:t>ВЫРАЖЕНИЙ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(2 класс)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5366" y="5013176"/>
            <a:ext cx="4761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Разработала 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НОУ «Школа «Ника» (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троицкий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филиал)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Авилова О. Н.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1979613" y="1412875"/>
            <a:ext cx="6264275" cy="324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66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Зарядка</a:t>
            </a:r>
          </a:p>
          <a:p>
            <a:pPr algn="ctr"/>
            <a:r>
              <a:rPr lang="ru-RU" sz="3600" b="1" i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66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для глаз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1763713" y="3284538"/>
            <a:ext cx="4318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65896E-6 C -3.05556E-6 0.17248 0.07761 0.31445 0.17205 0.31445 C 0.28351 0.31445 0.32379 0.15699 0.3408 0.06243 L 0.35834 -0.06312 C 0.37552 -0.15769 0.41841 -0.31468 0.54427 -0.31468 C 0.625 -0.31468 0.71667 -0.17318 0.71667 2.65896E-6 C 0.71667 0.17248 0.625 0.31445 0.54427 0.31445 C 0.41841 0.31445 0.37552 0.15699 0.35834 0.06243 L 0.3408 -0.06312 C 0.32379 -0.15769 0.28351 -0.31468 0.17205 -0.31468 C 0.07761 -0.31468 -3.05556E-6 -0.17318 -3.05556E-6 2.65896E-6 Z " pathEditMode="relative" rAng="0" ptsTypes="ffFffffFfff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3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45663E-6 L 0.71459 -2.45663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458 -2.45663E-6 L 0.0059 -2.45663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56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21536E-6 L 0.35243 -0.430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22" y="-215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43 -0.43025 L 0.35243 0.374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0" presetID="64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43 0.37497 L 0.35052 -0.4226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39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3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43 -0.43025 L 0.35833 0.3747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40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6" presetID="56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243 0.37497 L 0.71268 0.0076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3" y="-18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0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1459 3.96253E-6 C 0.71442 -0.01712 0.71459 -0.03609 0.71338 -0.05159 C 0.71216 -0.06755 0.71095 -0.07726 0.70747 -0.09392 C 0.704 -0.11057 0.69879 -0.13347 0.6922 -0.15198 C 0.6856 -0.17048 0.67883 -0.18529 0.66754 -0.20518 C 0.65626 -0.22508 0.64046 -0.2533 0.62397 -0.27111 C 0.60747 -0.28892 0.58438 -0.30419 0.56876 -0.31182 C 0.55313 -0.31946 0.54463 -0.31807 0.52987 -0.31645 C 0.51511 -0.31483 0.49775 -0.31321 0.48039 -0.30257 C 0.46303 -0.29193 0.44185 -0.27666 0.42518 -0.25237 C 0.40851 -0.22808 0.39272 -0.19315 0.38039 -0.15661 C 0.36806 -0.12006 0.36077 -0.08374 0.35105 -0.03285 C 0.34133 0.01804 0.33803 0.09692 0.32171 0.14897 C 0.30539 0.20102 0.27917 0.25144 0.25348 0.2792 C 0.22779 0.30696 0.19706 0.31668 0.16754 0.31483 C 0.13803 0.31344 0.10244 0.29979 0.07692 0.26972 C 0.0514 0.23965 0.02779 0.17881 0.01459 0.13486 C 0.0014 0.09091 -0.0007 0.04395 -0.0019 0.00624 C -0.00312 -0.03146 -0.00017 -0.05367 0.00747 -0.09091 C 0.01511 -0.12815 0.02397 -0.18228 0.04393 -0.21791 C 0.0639 -0.25353 0.10296 -0.288 0.12761 -0.30396 C 0.15226 -0.31992 0.1698 -0.31946 0.1922 -0.31344 C 0.21459 -0.30743 0.23994 -0.2947 0.26164 -0.26787 C 0.28334 -0.24104 0.30799 -0.20009 0.32275 -0.15198 C 0.33751 -0.10386 0.34046 -0.03169 0.34983 0.02035 C 0.35921 0.0724 0.36424 0.11843 0.37935 0.15984 C 0.39445 0.20148 0.41546 0.24381 0.44046 0.26972 C 0.46529 0.29563 0.50313 0.31043 0.52987 0.31483 C 0.5566 0.31922 0.57987 0.30974 0.60053 0.29609 C 0.62119 0.28244 0.63733 0.26047 0.65348 0.2334 C 0.66963 0.2068 0.68664 0.16516 0.69688 0.13486 C 0.70713 0.10456 0.71112 0.07472 0.71459 0.05181 C 0.71806 0.02891 0.71476 0.01712 0.71459 3.96253E-6 Z " pathEditMode="relative" ptsTypes="aaaaaaaaaaaaaaaaaaaaaaaaaaaaaaaaa">
                                      <p:cBhvr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5" grpId="7" animBg="1"/>
      <p:bldP spid="5" grpId="8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8388350" y="3644900"/>
            <a:ext cx="431800" cy="4333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4104E-6 C 0.01493 -0.26543 -0.16528 -0.49479 -0.40625 -0.51075 C -0.63646 -0.53017 -0.85104 -0.35237 -0.86511 -0.09479 C -0.88281 0.14243 -0.73264 0.36463 -0.51684 0.38012 C -0.31997 0.3926 -0.13281 0.24532 -0.1184 0.02405 C -0.10434 -0.17803 -0.23021 -0.36832 -0.41285 -0.38381 C -0.58195 -0.39583 -0.73993 -0.27283 -0.75052 -0.0874 C -0.76111 0.07908 -0.66094 0.24162 -0.5099 0.24995 C -0.37327 0.26128 -0.24479 0.16648 -0.23299 0.01619 C -0.22604 -0.11861 -0.30156 -0.24948 -0.42014 -0.25711 C -0.52413 -0.26543 -0.62813 -0.19375 -0.63646 -0.07907 C -0.64288 0.02012 -0.58959 0.11492 -0.50261 0.12324 C -0.43073 0.13064 -0.35556 0.0874 -0.35191 0.00833 C -0.34497 -0.05572 -0.37327 -0.123 -0.42709 -0.13063 C -0.47066 -0.13063 -0.51354 -0.11468 -0.52049 -0.07144 C -0.52413 -0.04323 -0.51684 -0.01572 -0.49584 -0.00393 C -0.48507 -3.4104E-6 -0.47761 -3.4104E-6 -0.46684 -0.00393 " pathEditMode="relative" rAng="0" ptsTypes="fffffffffffffffff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3" y="-68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620713"/>
            <a:ext cx="4060825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12-3&gt;12-4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13-4&lt;11-4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15+0&gt;14+0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17-8&gt;17-7</a:t>
            </a:r>
            <a:endParaRPr lang="ru-RU" sz="6000" b="1">
              <a:solidFill>
                <a:srgbClr val="0000FF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083175" y="692150"/>
            <a:ext cx="4060825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8+5&lt;5+8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10+7&lt;11+7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18-0&lt;18+0</a:t>
            </a:r>
          </a:p>
          <a:p>
            <a:pPr eaLnBrk="1" hangingPunct="1"/>
            <a:endParaRPr lang="en-US" sz="2400" b="1">
              <a:solidFill>
                <a:srgbClr val="0000FF"/>
              </a:solidFill>
            </a:endParaRPr>
          </a:p>
          <a:p>
            <a:pPr eaLnBrk="1" hangingPunct="1"/>
            <a:r>
              <a:rPr lang="en-US" sz="6000" b="1">
                <a:solidFill>
                  <a:srgbClr val="0000FF"/>
                </a:solidFill>
              </a:rPr>
              <a:t>20-4&gt;20-5</a:t>
            </a:r>
            <a:endParaRPr lang="ru-RU" sz="6000" b="1">
              <a:solidFill>
                <a:srgbClr val="0000FF"/>
              </a:solidFill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619250" y="4652963"/>
            <a:ext cx="431800" cy="504825"/>
          </a:xfrm>
          <a:prstGeom prst="line">
            <a:avLst/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6516688" y="981075"/>
            <a:ext cx="431800" cy="504825"/>
          </a:xfrm>
          <a:prstGeom prst="line">
            <a:avLst/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6732588" y="3500438"/>
            <a:ext cx="431800" cy="504825"/>
          </a:xfrm>
          <a:prstGeom prst="line">
            <a:avLst/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619250" y="2133600"/>
            <a:ext cx="431800" cy="504825"/>
          </a:xfrm>
          <a:prstGeom prst="line">
            <a:avLst/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547813" y="1412875"/>
            <a:ext cx="6286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0000"/>
                </a:solidFill>
              </a:rPr>
              <a:t>&gt;</a:t>
            </a:r>
            <a:endParaRPr lang="ru-RU" sz="6000" b="1">
              <a:solidFill>
                <a:srgbClr val="FF0000"/>
              </a:solidFill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47813" y="3933825"/>
            <a:ext cx="6286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0000"/>
                </a:solidFill>
              </a:rPr>
              <a:t>&lt;</a:t>
            </a:r>
            <a:endParaRPr lang="ru-RU" sz="6000" b="1">
              <a:solidFill>
                <a:srgbClr val="FF0000"/>
              </a:solidFill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443663" y="188913"/>
            <a:ext cx="6286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0000"/>
                </a:solidFill>
              </a:rPr>
              <a:t>=</a:t>
            </a:r>
            <a:endParaRPr lang="ru-RU" sz="6000" b="1">
              <a:solidFill>
                <a:srgbClr val="FF0000"/>
              </a:solidFill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659563" y="2781300"/>
            <a:ext cx="6286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0000"/>
                </a:solidFill>
              </a:rPr>
              <a:t>=</a:t>
            </a:r>
            <a:endParaRPr lang="ru-RU" sz="6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Line 6"/>
          <p:cNvSpPr>
            <a:spLocks noChangeShapeType="1"/>
          </p:cNvSpPr>
          <p:nvPr/>
        </p:nvSpPr>
        <p:spPr bwMode="auto">
          <a:xfrm>
            <a:off x="395288" y="1125538"/>
            <a:ext cx="5689600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395288" y="2636838"/>
            <a:ext cx="7416800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1" name="Line 11"/>
          <p:cNvSpPr>
            <a:spLocks noChangeShapeType="1"/>
          </p:cNvSpPr>
          <p:nvPr/>
        </p:nvSpPr>
        <p:spPr bwMode="auto">
          <a:xfrm flipH="1">
            <a:off x="60848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2" name="Line 11"/>
          <p:cNvSpPr>
            <a:spLocks noChangeShapeType="1"/>
          </p:cNvSpPr>
          <p:nvPr/>
        </p:nvSpPr>
        <p:spPr bwMode="auto">
          <a:xfrm flipH="1">
            <a:off x="395288" y="24923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3" name="Line 11"/>
          <p:cNvSpPr>
            <a:spLocks noChangeShapeType="1"/>
          </p:cNvSpPr>
          <p:nvPr/>
        </p:nvSpPr>
        <p:spPr bwMode="auto">
          <a:xfrm flipH="1">
            <a:off x="7812088" y="24923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4" name="Line 11"/>
          <p:cNvSpPr>
            <a:spLocks noChangeShapeType="1"/>
          </p:cNvSpPr>
          <p:nvPr/>
        </p:nvSpPr>
        <p:spPr bwMode="auto">
          <a:xfrm flipH="1">
            <a:off x="3952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7" name="AutoShape 14"/>
          <p:cNvSpPr>
            <a:spLocks/>
          </p:cNvSpPr>
          <p:nvPr/>
        </p:nvSpPr>
        <p:spPr bwMode="auto">
          <a:xfrm rot="5400000">
            <a:off x="3131344" y="-1828006"/>
            <a:ext cx="217488" cy="5689600"/>
          </a:xfrm>
          <a:prstGeom prst="leftBracket">
            <a:avLst>
              <a:gd name="adj" fmla="val 168106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6084888" y="2349500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8" name="Line 11"/>
          <p:cNvSpPr>
            <a:spLocks noChangeShapeType="1"/>
          </p:cNvSpPr>
          <p:nvPr/>
        </p:nvSpPr>
        <p:spPr bwMode="auto">
          <a:xfrm flipH="1">
            <a:off x="6084888" y="18446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9" name="Line 11"/>
          <p:cNvSpPr>
            <a:spLocks noChangeShapeType="1"/>
          </p:cNvSpPr>
          <p:nvPr/>
        </p:nvSpPr>
        <p:spPr bwMode="auto">
          <a:xfrm flipH="1">
            <a:off x="6084888" y="1341438"/>
            <a:ext cx="0" cy="287337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8" name="AutoShape 15"/>
          <p:cNvSpPr>
            <a:spLocks/>
          </p:cNvSpPr>
          <p:nvPr/>
        </p:nvSpPr>
        <p:spPr bwMode="auto">
          <a:xfrm rot="5400000">
            <a:off x="6839744" y="1666082"/>
            <a:ext cx="217487" cy="1727200"/>
          </a:xfrm>
          <a:prstGeom prst="leftBracket">
            <a:avLst>
              <a:gd name="adj" fmla="val 51032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ru-RU"/>
          </a:p>
        </p:txBody>
      </p:sp>
      <p:sp>
        <p:nvSpPr>
          <p:cNvPr id="7181" name="AutoShape 19"/>
          <p:cNvSpPr>
            <a:spLocks/>
          </p:cNvSpPr>
          <p:nvPr/>
        </p:nvSpPr>
        <p:spPr bwMode="auto">
          <a:xfrm rot="-5400000">
            <a:off x="3994944" y="-891381"/>
            <a:ext cx="217488" cy="7416800"/>
          </a:xfrm>
          <a:prstGeom prst="leftBracket">
            <a:avLst>
              <a:gd name="adj" fmla="val 219138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RU"/>
          </a:p>
        </p:txBody>
      </p:sp>
      <p:sp>
        <p:nvSpPr>
          <p:cNvPr id="29712" name="AutoShape 16"/>
          <p:cNvSpPr>
            <a:spLocks/>
          </p:cNvSpPr>
          <p:nvPr/>
        </p:nvSpPr>
        <p:spPr bwMode="auto">
          <a:xfrm rot="10822934" flipH="1">
            <a:off x="7885113" y="692150"/>
            <a:ext cx="431800" cy="2305050"/>
          </a:xfrm>
          <a:prstGeom prst="rightBrace">
            <a:avLst>
              <a:gd name="adj1" fmla="val 44485"/>
              <a:gd name="adj2" fmla="val 50000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Text Box 23"/>
          <p:cNvSpPr txBox="1">
            <a:spLocks noChangeArrowheads="1"/>
          </p:cNvSpPr>
          <p:nvPr/>
        </p:nvSpPr>
        <p:spPr bwMode="auto">
          <a:xfrm>
            <a:off x="2627313" y="115888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" name="Text Box 23"/>
          <p:cNvSpPr txBox="1">
            <a:spLocks noChangeArrowheads="1"/>
          </p:cNvSpPr>
          <p:nvPr/>
        </p:nvSpPr>
        <p:spPr bwMode="auto">
          <a:xfrm>
            <a:off x="6588125" y="1484313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3635375" y="2852738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4" name="Text Box 23"/>
          <p:cNvSpPr txBox="1">
            <a:spLocks noChangeArrowheads="1"/>
          </p:cNvSpPr>
          <p:nvPr/>
        </p:nvSpPr>
        <p:spPr bwMode="auto">
          <a:xfrm>
            <a:off x="8388350" y="1341438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9717" name="Oval 21"/>
          <p:cNvSpPr>
            <a:spLocks noChangeAspect="1" noChangeArrowheads="1"/>
          </p:cNvSpPr>
          <p:nvPr/>
        </p:nvSpPr>
        <p:spPr bwMode="auto">
          <a:xfrm>
            <a:off x="8351838" y="1412875"/>
            <a:ext cx="712787" cy="777875"/>
          </a:xfrm>
          <a:prstGeom prst="ellipse">
            <a:avLst/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592138" y="45291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23850" y="3563938"/>
            <a:ext cx="8569325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b="1">
              <a:solidFill>
                <a:srgbClr val="0000FF"/>
              </a:solidFill>
            </a:endParaRPr>
          </a:p>
          <a:p>
            <a:r>
              <a:rPr lang="ru-RU" sz="9600" b="1">
                <a:solidFill>
                  <a:srgbClr val="0000FF"/>
                </a:solidFill>
              </a:rPr>
              <a:t>6+(6+2)=14(л)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35150" y="188913"/>
            <a:ext cx="5984875" cy="626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8100" b="1">
                <a:solidFill>
                  <a:srgbClr val="0000FF"/>
                </a:solidFill>
              </a:rPr>
              <a:t>13-7 </a:t>
            </a:r>
            <a:r>
              <a:rPr lang="en-US" sz="8100" b="1">
                <a:solidFill>
                  <a:srgbClr val="FF0000"/>
                </a:solidFill>
              </a:rPr>
              <a:t>&lt;</a:t>
            </a:r>
            <a:r>
              <a:rPr lang="en-US" sz="8100" b="1">
                <a:solidFill>
                  <a:srgbClr val="0000FF"/>
                </a:solidFill>
              </a:rPr>
              <a:t> 6+14</a:t>
            </a:r>
          </a:p>
          <a:p>
            <a:pPr eaLnBrk="1" hangingPunct="1"/>
            <a:r>
              <a:rPr lang="en-US" sz="8100" b="1">
                <a:solidFill>
                  <a:srgbClr val="0000FF"/>
                </a:solidFill>
              </a:rPr>
              <a:t>12-5 </a:t>
            </a:r>
            <a:r>
              <a:rPr lang="en-US" sz="8100" b="1">
                <a:solidFill>
                  <a:srgbClr val="FF0000"/>
                </a:solidFill>
              </a:rPr>
              <a:t>=</a:t>
            </a:r>
            <a:r>
              <a:rPr lang="en-US" sz="8100" b="1">
                <a:solidFill>
                  <a:srgbClr val="0000FF"/>
                </a:solidFill>
              </a:rPr>
              <a:t> 13-6</a:t>
            </a:r>
          </a:p>
          <a:p>
            <a:pPr eaLnBrk="1" hangingPunct="1"/>
            <a:r>
              <a:rPr lang="en-US" sz="8100" b="1">
                <a:solidFill>
                  <a:srgbClr val="0000FF"/>
                </a:solidFill>
              </a:rPr>
              <a:t>5+6 </a:t>
            </a:r>
            <a:r>
              <a:rPr lang="en-US" sz="8100" b="1">
                <a:solidFill>
                  <a:srgbClr val="FF0000"/>
                </a:solidFill>
              </a:rPr>
              <a:t>&gt;</a:t>
            </a:r>
            <a:r>
              <a:rPr lang="en-US" sz="8100" b="1">
                <a:solidFill>
                  <a:srgbClr val="0000FF"/>
                </a:solidFill>
              </a:rPr>
              <a:t> 13-9</a:t>
            </a:r>
          </a:p>
          <a:p>
            <a:pPr eaLnBrk="1" hangingPunct="1"/>
            <a:r>
              <a:rPr lang="en-US" sz="8100" b="1">
                <a:solidFill>
                  <a:srgbClr val="0000FF"/>
                </a:solidFill>
              </a:rPr>
              <a:t>20+5 </a:t>
            </a:r>
            <a:r>
              <a:rPr lang="en-US" sz="8100" b="1">
                <a:solidFill>
                  <a:srgbClr val="FF0000"/>
                </a:solidFill>
              </a:rPr>
              <a:t>&lt;</a:t>
            </a:r>
            <a:r>
              <a:rPr lang="en-US" sz="8100" b="1">
                <a:solidFill>
                  <a:srgbClr val="0000FF"/>
                </a:solidFill>
              </a:rPr>
              <a:t> 30-4</a:t>
            </a:r>
          </a:p>
          <a:p>
            <a:pPr eaLnBrk="1" hangingPunct="1"/>
            <a:r>
              <a:rPr lang="en-US" sz="8100" b="1">
                <a:solidFill>
                  <a:srgbClr val="0000FF"/>
                </a:solidFill>
              </a:rPr>
              <a:t>64+3 </a:t>
            </a:r>
            <a:r>
              <a:rPr lang="en-US" sz="8100" b="1">
                <a:solidFill>
                  <a:srgbClr val="FF0000"/>
                </a:solidFill>
              </a:rPr>
              <a:t>&gt;</a:t>
            </a:r>
            <a:r>
              <a:rPr lang="en-US" sz="8100" b="1">
                <a:solidFill>
                  <a:srgbClr val="0000FF"/>
                </a:solidFill>
              </a:rPr>
              <a:t> 53+4</a:t>
            </a:r>
            <a:endParaRPr lang="ru-RU" sz="81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original_mirr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92600"/>
            <a:ext cx="19446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0" y="1341438"/>
            <a:ext cx="945991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 b="1">
                <a:solidFill>
                  <a:srgbClr val="0000FF"/>
                </a:solidFill>
              </a:rPr>
              <a:t>Домашнее задание: </a:t>
            </a:r>
          </a:p>
          <a:p>
            <a:pPr eaLnBrk="1" hangingPunct="1"/>
            <a:r>
              <a:rPr lang="ru-RU" sz="7200" b="1">
                <a:solidFill>
                  <a:srgbClr val="0000FF"/>
                </a:solidFill>
              </a:rPr>
              <a:t>		      		РТ, с. 42.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587" y="-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12" descr="D:\Общие документы\КАРТИНКИ\АНИМИРОВАННЫЕ КАРТИНКИ\1 (42)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9250" y="5226050"/>
            <a:ext cx="31670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Группа 3"/>
          <p:cNvGrpSpPr/>
          <p:nvPr/>
        </p:nvGrpSpPr>
        <p:grpSpPr>
          <a:xfrm>
            <a:off x="251520" y="2778035"/>
            <a:ext cx="1301929" cy="1301929"/>
            <a:chOff x="1297" y="1706489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5" name="Овал 4"/>
            <p:cNvSpPr/>
            <p:nvPr/>
          </p:nvSpPr>
          <p:spPr>
            <a:xfrm>
              <a:off x="1297" y="1706489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Овал 4"/>
            <p:cNvSpPr/>
            <p:nvPr/>
          </p:nvSpPr>
          <p:spPr>
            <a:xfrm>
              <a:off x="191960" y="1897152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М</a:t>
              </a: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234271" y="2721061"/>
            <a:ext cx="1301929" cy="1301929"/>
            <a:chOff x="1042841" y="1706489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8" name="Овал 7"/>
            <p:cNvSpPr/>
            <p:nvPr/>
          </p:nvSpPr>
          <p:spPr>
            <a:xfrm>
              <a:off x="1042841" y="1706489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5775273"/>
                <a:satOff val="5219"/>
                <a:lumOff val="589"/>
                <a:alphaOff val="0"/>
              </a:schemeClr>
            </a:fillRef>
            <a:effectRef idx="1">
              <a:schemeClr val="accent2">
                <a:alpha val="50000"/>
                <a:hueOff val="-5775273"/>
                <a:satOff val="5219"/>
                <a:lumOff val="589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9" name="Овал 4"/>
            <p:cNvSpPr/>
            <p:nvPr/>
          </p:nvSpPr>
          <p:spPr>
            <a:xfrm>
              <a:off x="1233504" y="1897152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3333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О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270400" y="2721060"/>
            <a:ext cx="1301929" cy="1301929"/>
            <a:chOff x="2084385" y="1706489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11" name="Овал 10"/>
            <p:cNvSpPr/>
            <p:nvPr/>
          </p:nvSpPr>
          <p:spPr>
            <a:xfrm>
              <a:off x="2084385" y="1706489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11550546"/>
                <a:satOff val="10438"/>
                <a:lumOff val="1179"/>
                <a:alphaOff val="0"/>
              </a:schemeClr>
            </a:fillRef>
            <a:effectRef idx="1">
              <a:schemeClr val="accent2">
                <a:alpha val="50000"/>
                <a:hueOff val="-11550546"/>
                <a:satOff val="10438"/>
                <a:lumOff val="1179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Овал 4"/>
            <p:cNvSpPr/>
            <p:nvPr/>
          </p:nvSpPr>
          <p:spPr>
            <a:xfrm>
              <a:off x="2275048" y="1897152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Л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260813" y="2721061"/>
            <a:ext cx="1301929" cy="1301929"/>
            <a:chOff x="3125928" y="1706489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14" name="Овал 13"/>
            <p:cNvSpPr/>
            <p:nvPr/>
          </p:nvSpPr>
          <p:spPr>
            <a:xfrm>
              <a:off x="3125928" y="1706489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17325818"/>
                <a:satOff val="15657"/>
                <a:lumOff val="1768"/>
                <a:alphaOff val="0"/>
              </a:schemeClr>
            </a:fillRef>
            <a:effectRef idx="1">
              <a:schemeClr val="accent2">
                <a:alpha val="50000"/>
                <a:hueOff val="-17325818"/>
                <a:satOff val="15657"/>
                <a:lumOff val="1768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5" name="Овал 4"/>
            <p:cNvSpPr/>
            <p:nvPr/>
          </p:nvSpPr>
          <p:spPr>
            <a:xfrm>
              <a:off x="3316591" y="1897152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О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240477" y="2742606"/>
            <a:ext cx="1301929" cy="1301929"/>
            <a:chOff x="1297" y="1813646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17" name="Овал 16"/>
            <p:cNvSpPr/>
            <p:nvPr/>
          </p:nvSpPr>
          <p:spPr>
            <a:xfrm>
              <a:off x="1297" y="1813646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8" name="Овал 4"/>
            <p:cNvSpPr/>
            <p:nvPr/>
          </p:nvSpPr>
          <p:spPr>
            <a:xfrm>
              <a:off x="191960" y="2004309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FF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Д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5255248" y="2721059"/>
            <a:ext cx="1301929" cy="1301929"/>
            <a:chOff x="1042841" y="1813646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20" name="Овал 19"/>
            <p:cNvSpPr/>
            <p:nvPr/>
          </p:nvSpPr>
          <p:spPr>
            <a:xfrm>
              <a:off x="1042841" y="1813646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5775273"/>
                <a:satOff val="5219"/>
                <a:lumOff val="589"/>
                <a:alphaOff val="0"/>
              </a:schemeClr>
            </a:fillRef>
            <a:effectRef idx="1">
              <a:schemeClr val="accent2">
                <a:alpha val="50000"/>
                <a:hueOff val="-5775273"/>
                <a:satOff val="5219"/>
                <a:lumOff val="589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1" name="Овал 4"/>
            <p:cNvSpPr/>
            <p:nvPr/>
          </p:nvSpPr>
          <p:spPr>
            <a:xfrm>
              <a:off x="1233504" y="2004309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chemeClr val="tx2">
                      <a:lumMod val="40000"/>
                      <a:lumOff val="6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Ц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6366514" y="2778034"/>
            <a:ext cx="1301929" cy="1301929"/>
            <a:chOff x="2084385" y="1813646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23" name="Овал 22"/>
            <p:cNvSpPr/>
            <p:nvPr/>
          </p:nvSpPr>
          <p:spPr>
            <a:xfrm>
              <a:off x="2084385" y="1813646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11550546"/>
                <a:satOff val="10438"/>
                <a:lumOff val="1179"/>
                <a:alphaOff val="0"/>
              </a:schemeClr>
            </a:fillRef>
            <a:effectRef idx="1">
              <a:schemeClr val="accent2">
                <a:alpha val="50000"/>
                <a:hueOff val="-11550546"/>
                <a:satOff val="10438"/>
                <a:lumOff val="1179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4" name="Овал 4"/>
            <p:cNvSpPr/>
            <p:nvPr/>
          </p:nvSpPr>
          <p:spPr>
            <a:xfrm>
              <a:off x="2275048" y="2004309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Ы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7445294" y="2818281"/>
            <a:ext cx="1301929" cy="1301929"/>
            <a:chOff x="3125928" y="1813646"/>
            <a:chExt cx="1301929" cy="1301929"/>
          </a:xfrm>
          <a:scene3d>
            <a:camera prst="orthographicFront"/>
            <a:lightRig rig="flat" dir="t"/>
          </a:scene3d>
        </p:grpSpPr>
        <p:sp>
          <p:nvSpPr>
            <p:cNvPr id="26" name="Овал 25"/>
            <p:cNvSpPr/>
            <p:nvPr/>
          </p:nvSpPr>
          <p:spPr>
            <a:xfrm>
              <a:off x="3125928" y="1813646"/>
              <a:ext cx="1301929" cy="1301929"/>
            </a:xfrm>
            <a:prstGeom prst="ellipse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-17325818"/>
                <a:satOff val="15657"/>
                <a:lumOff val="1768"/>
                <a:alphaOff val="0"/>
              </a:schemeClr>
            </a:fillRef>
            <a:effectRef idx="1">
              <a:schemeClr val="accent2">
                <a:alpha val="50000"/>
                <a:hueOff val="-17325818"/>
                <a:satOff val="15657"/>
                <a:lumOff val="1768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Овал 4"/>
            <p:cNvSpPr/>
            <p:nvPr/>
          </p:nvSpPr>
          <p:spPr>
            <a:xfrm>
              <a:off x="3316591" y="2004309"/>
              <a:ext cx="920603" cy="9206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71650" tIns="69850" rIns="71650" bIns="69850" spcCol="1270" anchor="ctr"/>
            <a:lstStyle/>
            <a:p>
              <a:pPr algn="ctr" defTabSz="24447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5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47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4351" y="1935591"/>
            <a:ext cx="6971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http://nepoganki.narod.ru/Photos/Photos_080.htm</a:t>
            </a:r>
            <a:r>
              <a:rPr lang="ru-RU" dirty="0" smtClean="0"/>
              <a:t> - гриб </a:t>
            </a:r>
            <a:r>
              <a:rPr lang="ru-RU" dirty="0" err="1" smtClean="0"/>
              <a:t>зонтовик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5102" y="2491974"/>
            <a:ext cx="6038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4"/>
              </a:rPr>
              <a:t>http://helpower.narod.ru/zontik_pestr.htm</a:t>
            </a:r>
            <a:r>
              <a:rPr lang="ru-RU" dirty="0" smtClean="0"/>
              <a:t> - гриб </a:t>
            </a:r>
            <a:r>
              <a:rPr lang="ru-RU" dirty="0" err="1" smtClean="0"/>
              <a:t>зонтовик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3548" y="134076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http://mycoweb.narod.ru/fungi/Macrolepiota_procera.html</a:t>
            </a:r>
            <a:r>
              <a:rPr lang="ru-RU" dirty="0" smtClean="0">
                <a:hlinkClick r:id="rId5"/>
              </a:rPr>
              <a:t> - </a:t>
            </a:r>
            <a:r>
              <a:rPr lang="ru-RU" dirty="0" smtClean="0"/>
              <a:t>гриб </a:t>
            </a:r>
            <a:r>
              <a:rPr lang="ru-RU" dirty="0" err="1" smtClean="0"/>
              <a:t>зонтовик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79043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6"/>
              </a:rPr>
              <a:t>http://ru.wikipedia.org/wiki</a:t>
            </a:r>
            <a:r>
              <a:rPr lang="ru-RU" dirty="0" smtClean="0"/>
              <a:t> - гриб </a:t>
            </a:r>
            <a:r>
              <a:rPr lang="ru-RU" dirty="0" err="1" smtClean="0"/>
              <a:t>зонтовик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5102" y="3063147"/>
            <a:ext cx="8145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http://samlib.ru/r/rybalkin_w_b/skazochnyiles.shtml</a:t>
            </a:r>
            <a:r>
              <a:rPr lang="ru-RU" dirty="0" smtClean="0"/>
              <a:t> - сказочный лес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3954" y="3645024"/>
            <a:ext cx="72984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8"/>
              </a:rPr>
              <a:t>http://landofart.ru/clipart/belka-201211301840332090</a:t>
            </a:r>
            <a:r>
              <a:rPr lang="ru-RU" dirty="0" smtClean="0"/>
              <a:t> - белочка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3954" y="4293096"/>
            <a:ext cx="81264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http://segalega.ucoz.ru/news/kartinki_otkrytki_s_zhivotnymi/2011-09-17-236</a:t>
            </a:r>
            <a:r>
              <a:rPr lang="ru-RU" dirty="0" smtClean="0"/>
              <a:t> -  белочка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3954" y="5013176"/>
            <a:ext cx="4530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0"/>
              </a:rPr>
              <a:t>http://mirgif.com/zhivotnyj_mir6.htm</a:t>
            </a:r>
            <a:r>
              <a:rPr lang="ru-RU" dirty="0" smtClean="0"/>
              <a:t> - ёжик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93863" y="5661248"/>
            <a:ext cx="5891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1"/>
              </a:rPr>
              <a:t>http://www.dzena.net/self36872page4.html</a:t>
            </a:r>
            <a:r>
              <a:rPr lang="ru-RU" dirty="0" smtClean="0"/>
              <a:t> - белка и еж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650530" y="187701"/>
            <a:ext cx="43265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Использованные ресурсы: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09918" y="6165304"/>
            <a:ext cx="6149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12"/>
              </a:rPr>
              <a:t>http://pedsovet.su/load/321-1-0-29487</a:t>
            </a:r>
            <a:r>
              <a:rPr lang="ru-RU" dirty="0" smtClean="0"/>
              <a:t> - фон для слайдов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32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skazochnyiles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7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6" descr="ANd9GcQ0qXmj2M-LZR9VRNJvL7NTcaZQXMAKkho73DG6zrICHgMSkNztDJzA4op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33375"/>
            <a:ext cx="4343400" cy="619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 rot="-2243823">
            <a:off x="-180975" y="2276475"/>
            <a:ext cx="5486400" cy="19256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8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7440000" scaled="1"/>
                </a:gradFill>
                <a:latin typeface="Impact"/>
              </a:rPr>
              <a:t>Устный счёт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 rot="-1336710">
            <a:off x="17463" y="514350"/>
            <a:ext cx="31369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0" b="1">
                <a:solidFill>
                  <a:srgbClr val="3399FF"/>
                </a:solidFill>
              </a:rPr>
              <a:t>3+8-2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00113" y="2060575"/>
            <a:ext cx="44386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0" b="1">
                <a:solidFill>
                  <a:srgbClr val="009900"/>
                </a:solidFill>
              </a:rPr>
              <a:t>4+2+2-5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 rot="2806083">
            <a:off x="5260182" y="988218"/>
            <a:ext cx="4421188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0" b="1">
                <a:solidFill>
                  <a:srgbClr val="6666FF"/>
                </a:solidFill>
              </a:rPr>
              <a:t>6+1-5-3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 rot="464296">
            <a:off x="755650" y="4941888"/>
            <a:ext cx="33909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0" b="1">
                <a:solidFill>
                  <a:srgbClr val="FF0000"/>
                </a:solidFill>
              </a:rPr>
              <a:t>71</a:t>
            </a:r>
            <a:r>
              <a:rPr lang="en-US" sz="9000" b="1">
                <a:solidFill>
                  <a:srgbClr val="FF0000"/>
                </a:solidFill>
              </a:rPr>
              <a:t>&gt;58</a:t>
            </a:r>
            <a:endParaRPr lang="ru-RU" sz="9000" b="1">
              <a:solidFill>
                <a:srgbClr val="FF0000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219700" y="3503613"/>
            <a:ext cx="28511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9000" b="1">
                <a:solidFill>
                  <a:srgbClr val="0000FF"/>
                </a:solidFill>
              </a:rPr>
              <a:t>9-3-5</a:t>
            </a:r>
            <a:endParaRPr lang="ru-RU" sz="9000" b="1">
              <a:solidFill>
                <a:srgbClr val="0000FF"/>
              </a:solidFill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 rot="1450497">
            <a:off x="3348038" y="620713"/>
            <a:ext cx="33909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9000" b="1">
                <a:solidFill>
                  <a:srgbClr val="6600CC"/>
                </a:solidFill>
              </a:rPr>
              <a:t>20&lt;25</a:t>
            </a:r>
            <a:endParaRPr lang="ru-RU" sz="9000" b="1">
              <a:solidFill>
                <a:srgbClr val="6600CC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716463" y="5016500"/>
            <a:ext cx="40259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9000" b="1">
                <a:solidFill>
                  <a:srgbClr val="FF9900"/>
                </a:solidFill>
              </a:rPr>
              <a:t>100&gt;70</a:t>
            </a:r>
            <a:endParaRPr lang="ru-RU" sz="9000" b="1">
              <a:solidFill>
                <a:srgbClr val="FF9900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39750" y="3500438"/>
            <a:ext cx="33909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9000" b="1">
                <a:solidFill>
                  <a:srgbClr val="D60093"/>
                </a:solidFill>
              </a:rPr>
              <a:t>34&lt;43</a:t>
            </a:r>
            <a:endParaRPr lang="ru-RU" sz="9000" b="1">
              <a:solidFill>
                <a:srgbClr val="D6009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152525" y="188913"/>
            <a:ext cx="7991475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7000" b="1">
                <a:solidFill>
                  <a:srgbClr val="0000FF"/>
                </a:solidFill>
              </a:rPr>
              <a:t>1</a:t>
            </a:r>
            <a:r>
              <a:rPr lang="ru-RU" sz="7000" b="1">
                <a:solidFill>
                  <a:srgbClr val="0000FF"/>
                </a:solidFill>
              </a:rPr>
              <a:t> дм 5 см = … см</a:t>
            </a:r>
          </a:p>
          <a:p>
            <a:pPr eaLnBrk="1" hangingPunct="1"/>
            <a:r>
              <a:rPr lang="ru-RU" sz="7000" b="1">
                <a:solidFill>
                  <a:srgbClr val="0000FF"/>
                </a:solidFill>
              </a:rPr>
              <a:t>1 м =  … дм</a:t>
            </a:r>
          </a:p>
          <a:p>
            <a:pPr eaLnBrk="1" hangingPunct="1"/>
            <a:r>
              <a:rPr lang="ru-RU" sz="7000" b="1">
                <a:solidFill>
                  <a:srgbClr val="0000FF"/>
                </a:solidFill>
              </a:rPr>
              <a:t>4 см = … мм</a:t>
            </a:r>
          </a:p>
          <a:p>
            <a:pPr eaLnBrk="1" hangingPunct="1"/>
            <a:r>
              <a:rPr lang="ru-RU" sz="7000" b="1">
                <a:solidFill>
                  <a:srgbClr val="0000FF"/>
                </a:solidFill>
              </a:rPr>
              <a:t>48 мм = …см…мм</a:t>
            </a:r>
          </a:p>
          <a:p>
            <a:pPr eaLnBrk="1" hangingPunct="1"/>
            <a:r>
              <a:rPr lang="ru-RU" sz="7000" b="1">
                <a:solidFill>
                  <a:srgbClr val="0000FF"/>
                </a:solidFill>
              </a:rPr>
              <a:t>7 дм = … см</a:t>
            </a:r>
          </a:p>
          <a:p>
            <a:pPr eaLnBrk="1" hangingPunct="1"/>
            <a:r>
              <a:rPr lang="ru-RU" sz="7000" b="1">
                <a:solidFill>
                  <a:srgbClr val="0000FF"/>
                </a:solidFill>
              </a:rPr>
              <a:t>1 м = …  см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56325" y="52388"/>
            <a:ext cx="124460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708400" y="1125538"/>
            <a:ext cx="124460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995738" y="2166938"/>
            <a:ext cx="124460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932363" y="3213100"/>
            <a:ext cx="7143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948488" y="3213100"/>
            <a:ext cx="7143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067175" y="4365625"/>
            <a:ext cx="124460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276600" y="5373688"/>
            <a:ext cx="17748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500" b="1">
                <a:solidFill>
                  <a:srgbClr val="FF0000"/>
                </a:solidFill>
              </a:rPr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404813"/>
            <a:ext cx="9394825" cy="447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/>
              <a:t>	</a:t>
            </a:r>
            <a:r>
              <a:rPr lang="ru-RU" sz="5400" b="1">
                <a:solidFill>
                  <a:srgbClr val="0000FF"/>
                </a:solidFill>
              </a:rPr>
              <a:t>В мире растёт 10 видов </a:t>
            </a:r>
          </a:p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грибов зонтиков. Из них </a:t>
            </a:r>
          </a:p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3 – не в России. Сколько</a:t>
            </a:r>
          </a:p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видов грибов зонтиков </a:t>
            </a:r>
          </a:p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растёт в России?</a:t>
            </a:r>
            <a:r>
              <a:rPr lang="ru-RU" sz="5400" b="1"/>
              <a:t>  </a:t>
            </a:r>
          </a:p>
        </p:txBody>
      </p:sp>
      <p:pic>
        <p:nvPicPr>
          <p:cNvPr id="7172" name="Picture 5" descr="ANd9GcTwu1nCURqZDdgEE5CFo-Y2gAZSE4Oxe9qXyBrB7l6az8gErxM90uE41m_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005263"/>
            <a:ext cx="2792412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7" descr="ANd9GcTpbsHKPRnJZ0oBgmFbJI5pEtYOi1Up5CYuD68U8fMrSb6ImK0rW0APCl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4797425"/>
            <a:ext cx="1558925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9" descr="ANd9GcTItV17ojWKiW76stmmV67najoMg7lP9sfyutscPLdPCFaYS3MRzNhuVQ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797425"/>
            <a:ext cx="140335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1" descr="ANd9GcSS3fC3vF0QvKGkmd7mJdDlwIohBzXx7VsMgQj4r-Fj6fXGJXe5TaWUO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838" y="4797425"/>
            <a:ext cx="21082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Line 6"/>
          <p:cNvSpPr>
            <a:spLocks noChangeShapeType="1"/>
          </p:cNvSpPr>
          <p:nvPr/>
        </p:nvSpPr>
        <p:spPr bwMode="auto">
          <a:xfrm>
            <a:off x="395288" y="1125538"/>
            <a:ext cx="7416800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7"/>
          <p:cNvSpPr>
            <a:spLocks noChangeShapeType="1"/>
          </p:cNvSpPr>
          <p:nvPr/>
        </p:nvSpPr>
        <p:spPr bwMode="auto">
          <a:xfrm flipH="1">
            <a:off x="3952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Line 8"/>
          <p:cNvSpPr>
            <a:spLocks noChangeShapeType="1"/>
          </p:cNvSpPr>
          <p:nvPr/>
        </p:nvSpPr>
        <p:spPr bwMode="auto">
          <a:xfrm flipH="1">
            <a:off x="78120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8" name="Line 9"/>
          <p:cNvSpPr>
            <a:spLocks noChangeShapeType="1"/>
          </p:cNvSpPr>
          <p:nvPr/>
        </p:nvSpPr>
        <p:spPr bwMode="auto">
          <a:xfrm>
            <a:off x="395288" y="3068638"/>
            <a:ext cx="8137525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Line 10"/>
          <p:cNvSpPr>
            <a:spLocks noChangeShapeType="1"/>
          </p:cNvSpPr>
          <p:nvPr/>
        </p:nvSpPr>
        <p:spPr bwMode="auto">
          <a:xfrm flipH="1">
            <a:off x="395288" y="29241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Line 11"/>
          <p:cNvSpPr>
            <a:spLocks noChangeShapeType="1"/>
          </p:cNvSpPr>
          <p:nvPr/>
        </p:nvSpPr>
        <p:spPr bwMode="auto">
          <a:xfrm flipH="1">
            <a:off x="8532813" y="29241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7" name="AutoShape 14"/>
          <p:cNvSpPr>
            <a:spLocks/>
          </p:cNvSpPr>
          <p:nvPr/>
        </p:nvSpPr>
        <p:spPr bwMode="auto">
          <a:xfrm rot="5400000">
            <a:off x="2806700" y="-1503362"/>
            <a:ext cx="217488" cy="5040312"/>
          </a:xfrm>
          <a:prstGeom prst="leftBracket">
            <a:avLst>
              <a:gd name="adj" fmla="val 148922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AutoShape 15"/>
          <p:cNvSpPr>
            <a:spLocks/>
          </p:cNvSpPr>
          <p:nvPr/>
        </p:nvSpPr>
        <p:spPr bwMode="auto">
          <a:xfrm rot="5400000">
            <a:off x="6515100" y="-171450"/>
            <a:ext cx="217488" cy="2376488"/>
          </a:xfrm>
          <a:prstGeom prst="leftBracket">
            <a:avLst>
              <a:gd name="adj" fmla="val 70216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AutoShape 17"/>
          <p:cNvSpPr>
            <a:spLocks/>
          </p:cNvSpPr>
          <p:nvPr/>
        </p:nvSpPr>
        <p:spPr bwMode="auto">
          <a:xfrm rot="5400000">
            <a:off x="3706813" y="-458787"/>
            <a:ext cx="217487" cy="6840537"/>
          </a:xfrm>
          <a:prstGeom prst="leftBracket">
            <a:avLst>
              <a:gd name="adj" fmla="val 202112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AutoShape 18"/>
          <p:cNvSpPr>
            <a:spLocks/>
          </p:cNvSpPr>
          <p:nvPr/>
        </p:nvSpPr>
        <p:spPr bwMode="auto">
          <a:xfrm rot="5400000">
            <a:off x="7775575" y="2312988"/>
            <a:ext cx="217487" cy="1296988"/>
          </a:xfrm>
          <a:prstGeom prst="leftBracket">
            <a:avLst>
              <a:gd name="adj" fmla="val 38321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AutoShape 19"/>
          <p:cNvSpPr>
            <a:spLocks/>
          </p:cNvSpPr>
          <p:nvPr/>
        </p:nvSpPr>
        <p:spPr bwMode="auto">
          <a:xfrm rot="-5400000">
            <a:off x="4355307" y="-891381"/>
            <a:ext cx="217487" cy="8137525"/>
          </a:xfrm>
          <a:prstGeom prst="leftBracket">
            <a:avLst>
              <a:gd name="adj" fmla="val 240433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AutoShape 20"/>
          <p:cNvSpPr>
            <a:spLocks/>
          </p:cNvSpPr>
          <p:nvPr/>
        </p:nvSpPr>
        <p:spPr bwMode="auto">
          <a:xfrm rot="-5400000">
            <a:off x="3994944" y="-2474118"/>
            <a:ext cx="217487" cy="7416800"/>
          </a:xfrm>
          <a:prstGeom prst="leftBracket">
            <a:avLst>
              <a:gd name="adj" fmla="val 219139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Text Box 23"/>
          <p:cNvSpPr txBox="1">
            <a:spLocks noChangeArrowheads="1"/>
          </p:cNvSpPr>
          <p:nvPr/>
        </p:nvSpPr>
        <p:spPr bwMode="auto">
          <a:xfrm>
            <a:off x="2627313" y="115888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7185" name="Text Box 24"/>
          <p:cNvSpPr txBox="1">
            <a:spLocks noChangeArrowheads="1"/>
          </p:cNvSpPr>
          <p:nvPr/>
        </p:nvSpPr>
        <p:spPr bwMode="auto">
          <a:xfrm>
            <a:off x="6156325" y="115888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186" name="Text Box 25"/>
          <p:cNvSpPr txBox="1">
            <a:spLocks noChangeArrowheads="1"/>
          </p:cNvSpPr>
          <p:nvPr/>
        </p:nvSpPr>
        <p:spPr bwMode="auto">
          <a:xfrm>
            <a:off x="3276600" y="1989138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7187" name="Text Box 26"/>
          <p:cNvSpPr txBox="1">
            <a:spLocks noChangeArrowheads="1"/>
          </p:cNvSpPr>
          <p:nvPr/>
        </p:nvSpPr>
        <p:spPr bwMode="auto">
          <a:xfrm>
            <a:off x="7667625" y="2060575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190" name="Text Box 29"/>
          <p:cNvSpPr txBox="1">
            <a:spLocks noChangeArrowheads="1"/>
          </p:cNvSpPr>
          <p:nvPr/>
        </p:nvSpPr>
        <p:spPr bwMode="auto">
          <a:xfrm>
            <a:off x="4067175" y="5013325"/>
            <a:ext cx="18415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7200" b="1">
              <a:solidFill>
                <a:srgbClr val="0000FF"/>
              </a:solidFill>
            </a:endParaRPr>
          </a:p>
        </p:txBody>
      </p:sp>
      <p:pic>
        <p:nvPicPr>
          <p:cNvPr id="8216" name="Picture 27" descr="ANd9GcRNcwkMzLL_vPOLAuch6T9Ck7e_vt33Vp0f-fz5cOYZer7_RHga8jvhn5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437063"/>
            <a:ext cx="2155825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7" name="Picture 29" descr="ANd9GcTIw1SicqmngPDxTCRjJn6VEysPCVhtt0JiZHs2NOUIOmEEAUiTOXgla-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4365625"/>
            <a:ext cx="1800225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" name="Text Box 23"/>
          <p:cNvSpPr txBox="1">
            <a:spLocks noChangeArrowheads="1"/>
          </p:cNvSpPr>
          <p:nvPr/>
        </p:nvSpPr>
        <p:spPr bwMode="auto">
          <a:xfrm>
            <a:off x="3924300" y="1268413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7199" name="Text Box 23"/>
          <p:cNvSpPr txBox="1">
            <a:spLocks noChangeArrowheads="1"/>
          </p:cNvSpPr>
          <p:nvPr/>
        </p:nvSpPr>
        <p:spPr bwMode="auto">
          <a:xfrm>
            <a:off x="4067175" y="3141663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979613" y="5084763"/>
            <a:ext cx="224155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 b="1" dirty="0">
                <a:solidFill>
                  <a:srgbClr val="0000FF"/>
                </a:solidFill>
              </a:rPr>
              <a:t>12+6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601730" y="5068887"/>
            <a:ext cx="224155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 b="1" dirty="0">
                <a:solidFill>
                  <a:srgbClr val="0000FF"/>
                </a:solidFill>
              </a:rPr>
              <a:t>16+3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8" grpId="0" animBg="1"/>
      <p:bldP spid="7179" grpId="0" animBg="1"/>
      <p:bldP spid="7180" grpId="0" animBg="1"/>
      <p:bldP spid="7181" grpId="0" animBg="1"/>
      <p:bldP spid="7182" grpId="0" animBg="1"/>
      <p:bldP spid="7184" grpId="0"/>
      <p:bldP spid="7198" grpId="0"/>
      <p:bldP spid="7199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85915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6000" b="1">
                <a:solidFill>
                  <a:srgbClr val="FF0000"/>
                </a:solidFill>
              </a:rPr>
              <a:t>Сравнение </a:t>
            </a:r>
          </a:p>
          <a:p>
            <a:pPr algn="ctr" eaLnBrk="1" hangingPunct="1"/>
            <a:r>
              <a:rPr lang="ru-RU" sz="6000" b="1">
                <a:solidFill>
                  <a:srgbClr val="FF0000"/>
                </a:solidFill>
              </a:rPr>
              <a:t>числовых выражений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3213" y="2573338"/>
            <a:ext cx="8604250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 i="1" u="sng">
                <a:solidFill>
                  <a:srgbClr val="0000FF"/>
                </a:solidFill>
              </a:rPr>
              <a:t>Цель урока:</a:t>
            </a:r>
            <a:r>
              <a:rPr lang="ru-RU" sz="5400" b="1" i="1">
                <a:solidFill>
                  <a:srgbClr val="0000FF"/>
                </a:solidFill>
              </a:rPr>
              <a:t> </a:t>
            </a:r>
          </a:p>
          <a:p>
            <a:pPr algn="ctr" eaLnBrk="1" hangingPunct="1"/>
            <a:r>
              <a:rPr lang="ru-RU" sz="5400" b="1" i="1">
                <a:solidFill>
                  <a:srgbClr val="0000FF"/>
                </a:solidFill>
              </a:rPr>
              <a:t>научиться сравнивать </a:t>
            </a:r>
          </a:p>
          <a:p>
            <a:pPr algn="ctr" eaLnBrk="1" hangingPunct="1"/>
            <a:r>
              <a:rPr lang="ru-RU" sz="5400" b="1" i="1">
                <a:solidFill>
                  <a:srgbClr val="0000FF"/>
                </a:solidFill>
              </a:rPr>
              <a:t>числовые выражения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057090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Line 6"/>
          <p:cNvSpPr>
            <a:spLocks noChangeShapeType="1"/>
          </p:cNvSpPr>
          <p:nvPr/>
        </p:nvSpPr>
        <p:spPr bwMode="auto">
          <a:xfrm>
            <a:off x="395288" y="1125538"/>
            <a:ext cx="7416800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4" name="Line 7"/>
          <p:cNvSpPr>
            <a:spLocks noChangeShapeType="1"/>
          </p:cNvSpPr>
          <p:nvPr/>
        </p:nvSpPr>
        <p:spPr bwMode="auto">
          <a:xfrm flipH="1">
            <a:off x="3952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5" name="Line 8"/>
          <p:cNvSpPr>
            <a:spLocks noChangeShapeType="1"/>
          </p:cNvSpPr>
          <p:nvPr/>
        </p:nvSpPr>
        <p:spPr bwMode="auto">
          <a:xfrm flipH="1">
            <a:off x="7812088" y="9810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6" name="Line 9"/>
          <p:cNvSpPr>
            <a:spLocks noChangeShapeType="1"/>
          </p:cNvSpPr>
          <p:nvPr/>
        </p:nvSpPr>
        <p:spPr bwMode="auto">
          <a:xfrm>
            <a:off x="395288" y="3068638"/>
            <a:ext cx="8137525" cy="0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7" name="Line 10"/>
          <p:cNvSpPr>
            <a:spLocks noChangeShapeType="1"/>
          </p:cNvSpPr>
          <p:nvPr/>
        </p:nvSpPr>
        <p:spPr bwMode="auto">
          <a:xfrm flipH="1">
            <a:off x="395288" y="29241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28" name="Line 11"/>
          <p:cNvSpPr>
            <a:spLocks noChangeShapeType="1"/>
          </p:cNvSpPr>
          <p:nvPr/>
        </p:nvSpPr>
        <p:spPr bwMode="auto">
          <a:xfrm flipH="1">
            <a:off x="8532813" y="2924175"/>
            <a:ext cx="0" cy="287338"/>
          </a:xfrm>
          <a:prstGeom prst="line">
            <a:avLst/>
          </a:prstGeom>
          <a:noFill/>
          <a:ln w="7620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7" name="AutoShape 14"/>
          <p:cNvSpPr>
            <a:spLocks/>
          </p:cNvSpPr>
          <p:nvPr/>
        </p:nvSpPr>
        <p:spPr bwMode="auto">
          <a:xfrm rot="5400000">
            <a:off x="2806700" y="-1503362"/>
            <a:ext cx="217488" cy="5040312"/>
          </a:xfrm>
          <a:prstGeom prst="leftBracket">
            <a:avLst>
              <a:gd name="adj" fmla="val 148922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8" name="AutoShape 15"/>
          <p:cNvSpPr>
            <a:spLocks/>
          </p:cNvSpPr>
          <p:nvPr/>
        </p:nvSpPr>
        <p:spPr bwMode="auto">
          <a:xfrm rot="5400000">
            <a:off x="6515100" y="-171450"/>
            <a:ext cx="217488" cy="2376488"/>
          </a:xfrm>
          <a:prstGeom prst="leftBracket">
            <a:avLst>
              <a:gd name="adj" fmla="val 70216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AutoShape 17"/>
          <p:cNvSpPr>
            <a:spLocks/>
          </p:cNvSpPr>
          <p:nvPr/>
        </p:nvSpPr>
        <p:spPr bwMode="auto">
          <a:xfrm rot="5400000">
            <a:off x="3706813" y="-458787"/>
            <a:ext cx="217487" cy="6840537"/>
          </a:xfrm>
          <a:prstGeom prst="leftBracket">
            <a:avLst>
              <a:gd name="adj" fmla="val 202112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0" name="AutoShape 18"/>
          <p:cNvSpPr>
            <a:spLocks/>
          </p:cNvSpPr>
          <p:nvPr/>
        </p:nvSpPr>
        <p:spPr bwMode="auto">
          <a:xfrm rot="5400000">
            <a:off x="7775575" y="2312988"/>
            <a:ext cx="217487" cy="1296988"/>
          </a:xfrm>
          <a:prstGeom prst="leftBracket">
            <a:avLst>
              <a:gd name="adj" fmla="val 38321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1" name="AutoShape 19"/>
          <p:cNvSpPr>
            <a:spLocks/>
          </p:cNvSpPr>
          <p:nvPr/>
        </p:nvSpPr>
        <p:spPr bwMode="auto">
          <a:xfrm rot="-5400000">
            <a:off x="4355307" y="-891381"/>
            <a:ext cx="217487" cy="8137525"/>
          </a:xfrm>
          <a:prstGeom prst="leftBracket">
            <a:avLst>
              <a:gd name="adj" fmla="val 240433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2" name="AutoShape 20"/>
          <p:cNvSpPr>
            <a:spLocks/>
          </p:cNvSpPr>
          <p:nvPr/>
        </p:nvSpPr>
        <p:spPr bwMode="auto">
          <a:xfrm rot="-5400000">
            <a:off x="3994944" y="-2474118"/>
            <a:ext cx="217487" cy="7416800"/>
          </a:xfrm>
          <a:prstGeom prst="leftBracket">
            <a:avLst>
              <a:gd name="adj" fmla="val 219139"/>
            </a:avLst>
          </a:prstGeom>
          <a:noFill/>
          <a:ln w="57150">
            <a:solidFill>
              <a:srgbClr val="4D4D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84" name="Text Box 23"/>
          <p:cNvSpPr txBox="1">
            <a:spLocks noChangeArrowheads="1"/>
          </p:cNvSpPr>
          <p:nvPr/>
        </p:nvSpPr>
        <p:spPr bwMode="auto">
          <a:xfrm>
            <a:off x="2627313" y="115888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7185" name="Text Box 24"/>
          <p:cNvSpPr txBox="1">
            <a:spLocks noChangeArrowheads="1"/>
          </p:cNvSpPr>
          <p:nvPr/>
        </p:nvSpPr>
        <p:spPr bwMode="auto">
          <a:xfrm>
            <a:off x="6156325" y="115888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186" name="Text Box 25"/>
          <p:cNvSpPr txBox="1">
            <a:spLocks noChangeArrowheads="1"/>
          </p:cNvSpPr>
          <p:nvPr/>
        </p:nvSpPr>
        <p:spPr bwMode="auto">
          <a:xfrm>
            <a:off x="3276600" y="1989138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7187" name="Text Box 26"/>
          <p:cNvSpPr txBox="1">
            <a:spLocks noChangeArrowheads="1"/>
          </p:cNvSpPr>
          <p:nvPr/>
        </p:nvSpPr>
        <p:spPr bwMode="auto">
          <a:xfrm>
            <a:off x="7667625" y="2060575"/>
            <a:ext cx="565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188" name="Text Box 27"/>
          <p:cNvSpPr txBox="1">
            <a:spLocks noChangeArrowheads="1"/>
          </p:cNvSpPr>
          <p:nvPr/>
        </p:nvSpPr>
        <p:spPr bwMode="auto">
          <a:xfrm>
            <a:off x="1979613" y="5084763"/>
            <a:ext cx="224155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 b="1" dirty="0">
                <a:solidFill>
                  <a:srgbClr val="0000FF"/>
                </a:solidFill>
              </a:rPr>
              <a:t>12+6</a:t>
            </a:r>
          </a:p>
        </p:txBody>
      </p:sp>
      <p:sp>
        <p:nvSpPr>
          <p:cNvPr id="7189" name="Text Box 28"/>
          <p:cNvSpPr txBox="1">
            <a:spLocks noChangeArrowheads="1"/>
          </p:cNvSpPr>
          <p:nvPr/>
        </p:nvSpPr>
        <p:spPr bwMode="auto">
          <a:xfrm>
            <a:off x="4572000" y="5013325"/>
            <a:ext cx="224155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7200" b="1" dirty="0">
                <a:solidFill>
                  <a:srgbClr val="0000FF"/>
                </a:solidFill>
              </a:rPr>
              <a:t>16+3</a:t>
            </a:r>
          </a:p>
        </p:txBody>
      </p:sp>
      <p:sp>
        <p:nvSpPr>
          <p:cNvPr id="7190" name="Text Box 29"/>
          <p:cNvSpPr txBox="1">
            <a:spLocks noChangeArrowheads="1"/>
          </p:cNvSpPr>
          <p:nvPr/>
        </p:nvSpPr>
        <p:spPr bwMode="auto">
          <a:xfrm>
            <a:off x="4067175" y="5013325"/>
            <a:ext cx="71755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7200" b="1">
                <a:solidFill>
                  <a:srgbClr val="0000FF"/>
                </a:solidFill>
              </a:rPr>
              <a:t>&lt;</a:t>
            </a:r>
            <a:endParaRPr lang="ru-RU" sz="7200" b="1">
              <a:solidFill>
                <a:srgbClr val="0000FF"/>
              </a:solidFill>
            </a:endParaRPr>
          </a:p>
        </p:txBody>
      </p:sp>
      <p:sp>
        <p:nvSpPr>
          <p:cNvPr id="7191" name="Text Box 30"/>
          <p:cNvSpPr txBox="1">
            <a:spLocks noChangeArrowheads="1"/>
          </p:cNvSpPr>
          <p:nvPr/>
        </p:nvSpPr>
        <p:spPr bwMode="auto">
          <a:xfrm>
            <a:off x="2843213" y="4581525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 b="1" dirty="0">
                <a:solidFill>
                  <a:srgbClr val="0000FF"/>
                </a:solidFill>
              </a:rPr>
              <a:t>18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7192" name="Text Box 31"/>
          <p:cNvSpPr txBox="1">
            <a:spLocks noChangeArrowheads="1"/>
          </p:cNvSpPr>
          <p:nvPr/>
        </p:nvSpPr>
        <p:spPr bwMode="auto">
          <a:xfrm>
            <a:off x="5435600" y="4581525"/>
            <a:ext cx="9461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 b="1">
                <a:solidFill>
                  <a:srgbClr val="0000FF"/>
                </a:solidFill>
              </a:rPr>
              <a:t>19</a:t>
            </a:r>
            <a:endParaRPr lang="ru-RU" sz="5400" b="1">
              <a:solidFill>
                <a:srgbClr val="0000FF"/>
              </a:solidFill>
            </a:endParaRPr>
          </a:p>
        </p:txBody>
      </p:sp>
      <p:pic>
        <p:nvPicPr>
          <p:cNvPr id="30744" name="Picture 27" descr="ANd9GcRNcwkMzLL_vPOLAuch6T9Ck7e_vt33Vp0f-fz5cOYZer7_RHga8jvhn5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437063"/>
            <a:ext cx="2155825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5" name="Picture 29" descr="ANd9GcTIw1SicqmngPDxTCRjJn6VEysPCVhtt0JiZHs2NOUIOmEEAUiTOXgla-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4365625"/>
            <a:ext cx="1800225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" name="Text Box 23"/>
          <p:cNvSpPr txBox="1">
            <a:spLocks noChangeArrowheads="1"/>
          </p:cNvSpPr>
          <p:nvPr/>
        </p:nvSpPr>
        <p:spPr bwMode="auto">
          <a:xfrm>
            <a:off x="3924300" y="1268413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7199" name="Text Box 23"/>
          <p:cNvSpPr txBox="1">
            <a:spLocks noChangeArrowheads="1"/>
          </p:cNvSpPr>
          <p:nvPr/>
        </p:nvSpPr>
        <p:spPr bwMode="auto">
          <a:xfrm>
            <a:off x="4067175" y="3141663"/>
            <a:ext cx="6032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00FF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0" grpId="0"/>
      <p:bldP spid="719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218</Words>
  <Application>Microsoft Office PowerPoint</Application>
  <PresentationFormat>Экран (4:3)</PresentationFormat>
  <Paragraphs>110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BOOST</cp:lastModifiedBy>
  <cp:revision>12</cp:revision>
  <dcterms:created xsi:type="dcterms:W3CDTF">2013-10-21T15:23:31Z</dcterms:created>
  <dcterms:modified xsi:type="dcterms:W3CDTF">2014-02-26T18:06:47Z</dcterms:modified>
</cp:coreProperties>
</file>