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92" r:id="rId3"/>
    <p:sldMasterId id="2147483840" r:id="rId4"/>
    <p:sldMasterId id="2147483864" r:id="rId5"/>
    <p:sldMasterId id="2147483936" r:id="rId6"/>
    <p:sldMasterId id="2147483948" r:id="rId7"/>
  </p:sldMasterIdLst>
  <p:notesMasterIdLst>
    <p:notesMasterId r:id="rId31"/>
  </p:notesMasterIdLst>
  <p:sldIdLst>
    <p:sldId id="303" r:id="rId8"/>
    <p:sldId id="287" r:id="rId9"/>
    <p:sldId id="263" r:id="rId10"/>
    <p:sldId id="264" r:id="rId11"/>
    <p:sldId id="258" r:id="rId12"/>
    <p:sldId id="296" r:id="rId13"/>
    <p:sldId id="265" r:id="rId14"/>
    <p:sldId id="266" r:id="rId15"/>
    <p:sldId id="269" r:id="rId16"/>
    <p:sldId id="270" r:id="rId17"/>
    <p:sldId id="294" r:id="rId18"/>
    <p:sldId id="274" r:id="rId19"/>
    <p:sldId id="293" r:id="rId20"/>
    <p:sldId id="275" r:id="rId21"/>
    <p:sldId id="299" r:id="rId22"/>
    <p:sldId id="283" r:id="rId23"/>
    <p:sldId id="280" r:id="rId24"/>
    <p:sldId id="286" r:id="rId25"/>
    <p:sldId id="291" r:id="rId26"/>
    <p:sldId id="290" r:id="rId27"/>
    <p:sldId id="298" r:id="rId28"/>
    <p:sldId id="301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A40F-A8F3-415F-9EFC-E4A8D46CA201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678C-94CF-4A6A-9F08-72EB053D0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5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678C-94CF-4A6A-9F08-72EB053D07E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5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78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2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56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70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6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13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40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0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82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184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57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47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32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814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43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0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7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0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9750DDF-BE8A-45BD-B11D-E4D6AE0B266F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03.02.2014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CD8316-C677-4911-8381-FC3FEEC33C9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0DDF-BE8A-45BD-B11D-E4D6AE0B266F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D8316-C677-4911-8381-FC3FEEC33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7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63" y="768479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/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Понятие о местоимении. Личные </a:t>
            </a:r>
            <a:r>
              <a:rPr lang="ru-RU" sz="4000" b="1" dirty="0" smtClean="0"/>
              <a:t>местоимения»</a:t>
            </a:r>
            <a:endParaRPr lang="ru-RU" sz="4000" b="1" dirty="0"/>
          </a:p>
          <a:p>
            <a:r>
              <a:rPr lang="ru-RU" sz="54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384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Муниципальное бюджетное общеобразовательное  учреждение " средняя общеобразовательная школа" Менделеевского муниципального района Республики Татарстан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86409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 smtClean="0"/>
              <a:t>Работу </a:t>
            </a:r>
            <a:r>
              <a:rPr lang="ru-RU" sz="1600" b="1" dirty="0"/>
              <a:t>выполнила  </a:t>
            </a:r>
            <a:r>
              <a:rPr lang="ru-RU" sz="1600" b="1" dirty="0" smtClean="0"/>
              <a:t>учитель    </a:t>
            </a:r>
            <a:endParaRPr lang="ru-RU" sz="1600" b="1" dirty="0"/>
          </a:p>
          <a:p>
            <a:pPr lvl="0" algn="r"/>
            <a:r>
              <a:rPr lang="ru-RU" sz="1600" b="1" dirty="0"/>
              <a:t>н</a:t>
            </a:r>
            <a:r>
              <a:rPr lang="ru-RU" sz="1600" b="1" dirty="0" smtClean="0"/>
              <a:t>ачальных классов: </a:t>
            </a:r>
          </a:p>
          <a:p>
            <a:pPr lvl="0" algn="r"/>
            <a:r>
              <a:rPr lang="ru-RU" sz="1600" b="1" dirty="0" err="1" smtClean="0"/>
              <a:t>Шайхутдинова</a:t>
            </a:r>
            <a:r>
              <a:rPr lang="ru-RU" sz="1600" b="1" dirty="0" smtClean="0"/>
              <a:t> З.Ф.</a:t>
            </a:r>
          </a:p>
          <a:p>
            <a:pPr lvl="0"/>
            <a:r>
              <a:rPr lang="ru-RU" sz="1600" b="1" smtClean="0"/>
              <a:t>423647, Татарстан</a:t>
            </a:r>
            <a:endParaRPr lang="ru-RU" sz="1600" b="1" dirty="0" smtClean="0"/>
          </a:p>
          <a:p>
            <a:pPr lvl="0"/>
            <a:r>
              <a:rPr lang="ru-RU" sz="1600" b="1" dirty="0" err="1" smtClean="0"/>
              <a:t>Мендеевский</a:t>
            </a:r>
            <a:r>
              <a:rPr lang="ru-RU" sz="1600" b="1" dirty="0" smtClean="0"/>
              <a:t> район,</a:t>
            </a:r>
          </a:p>
          <a:p>
            <a:pPr lvl="0"/>
            <a:r>
              <a:rPr lang="ru-RU" sz="1600" b="1" dirty="0" smtClean="0"/>
              <a:t>с. </a:t>
            </a:r>
            <a:r>
              <a:rPr lang="ru-RU" sz="1600" b="1" dirty="0" err="1" smtClean="0"/>
              <a:t>Ижёвка</a:t>
            </a:r>
            <a:r>
              <a:rPr lang="ru-RU" sz="1600" b="1" dirty="0" smtClean="0"/>
              <a:t>, ул. Советская д.23</a:t>
            </a:r>
          </a:p>
          <a:p>
            <a:pPr lvl="0"/>
            <a:endParaRPr lang="ru-RU" b="1" dirty="0" smtClean="0">
              <a:solidFill>
                <a:srgbClr val="00B050"/>
              </a:solidFill>
            </a:endParaRPr>
          </a:p>
          <a:p>
            <a:pPr lvl="0" algn="ctr"/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2.gstatic.com/images?q=tbn:ANd9GcTOvUIzz8mPpIh3Jid0btS8RJcYX_F9QlQwQXBfKruQN92uvRHF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98"/>
            <a:ext cx="9251504" cy="6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44824"/>
            <a:ext cx="6926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Физкульминутка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00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93289"/>
              </p:ext>
            </p:extLst>
          </p:nvPr>
        </p:nvGraphicFramePr>
        <p:xfrm>
          <a:off x="395536" y="1484784"/>
          <a:ext cx="8568952" cy="430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020"/>
                <a:gridCol w="3049966"/>
                <a:gridCol w="3049966"/>
              </a:tblGrid>
              <a:tr h="1349091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Единст</a:t>
                      </a:r>
                      <a:r>
                        <a:rPr lang="ru-RU" sz="3600" dirty="0" smtClean="0"/>
                        <a:t> . число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Множест</a:t>
                      </a:r>
                      <a:r>
                        <a:rPr lang="ru-RU" sz="3600" dirty="0" smtClean="0"/>
                        <a:t>. число</a:t>
                      </a:r>
                      <a:endParaRPr lang="ru-RU" sz="3600" dirty="0"/>
                    </a:p>
                  </a:txBody>
                  <a:tcPr/>
                </a:tc>
              </a:tr>
              <a:tr h="72643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 лицо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я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мы</a:t>
                      </a:r>
                      <a:endParaRPr lang="ru-RU" sz="4400" b="1" dirty="0"/>
                    </a:p>
                  </a:txBody>
                  <a:tcPr/>
                </a:tc>
              </a:tr>
              <a:tr h="72643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 лицо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ты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вы</a:t>
                      </a:r>
                      <a:endParaRPr lang="ru-RU" sz="4400" b="1" dirty="0"/>
                    </a:p>
                  </a:txBody>
                  <a:tcPr/>
                </a:tc>
              </a:tr>
              <a:tr h="72643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 лицо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он  она  оно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они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4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08720"/>
            <a:ext cx="4572000" cy="57106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Я и мы,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Ты и вы,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Он, она, оно, они -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Все слова отличные,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Важные и личные.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Это, без сомнения,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Всё местоимения.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4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3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… нарисую ёлочку. Завтра…пойдём на речку.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Почему … улетают?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748883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нарисую  ёлочку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6339"/>
            <a:ext cx="8892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Завтра 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пойдём на речку.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52800"/>
            <a:ext cx="8847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 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улетают?</a:t>
            </a:r>
          </a:p>
        </p:txBody>
      </p:sp>
    </p:spTree>
    <p:extLst>
      <p:ext uri="{BB962C8B-B14F-4D97-AF65-F5344CB8AC3E}">
        <p14:creationId xmlns:p14="http://schemas.microsoft.com/office/powerpoint/2010/main" val="36458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С. 63 № 2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848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9193"/>
            <a:ext cx="8352928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7802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На уроке я работал         активно?         пассивно?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 урок                          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устал?             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устал? </a:t>
            </a:r>
          </a:p>
        </p:txBody>
      </p:sp>
    </p:spTree>
    <p:extLst>
      <p:ext uri="{BB962C8B-B14F-4D97-AF65-F5344CB8AC3E}">
        <p14:creationId xmlns:p14="http://schemas.microsoft.com/office/powerpoint/2010/main" val="40152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179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00"/>
                </a:solidFill>
                <a:ea typeface="Times New Roman"/>
              </a:rPr>
              <a:t>Девиз </a:t>
            </a:r>
            <a:r>
              <a:rPr lang="ru-RU" sz="5400" b="1" i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5400" b="1" i="1" dirty="0" smtClean="0">
                <a:solidFill>
                  <a:srgbClr val="000000"/>
                </a:solidFill>
                <a:ea typeface="Times New Roman"/>
              </a:rPr>
              <a:t>нашего урока:</a:t>
            </a:r>
          </a:p>
          <a:p>
            <a:pPr algn="ctr"/>
            <a:endParaRPr lang="ru-RU" sz="5400" b="1" i="1" dirty="0" smtClean="0">
              <a:solidFill>
                <a:srgbClr val="000000"/>
              </a:solidFill>
              <a:ea typeface="Times New Roman"/>
            </a:endParaRPr>
          </a:p>
          <a:p>
            <a:pPr algn="ctr"/>
            <a:r>
              <a:rPr lang="ru-RU" sz="5400" b="1" i="1" dirty="0">
                <a:solidFill>
                  <a:srgbClr val="C00000"/>
                </a:solidFill>
                <a:ea typeface="Times New Roman"/>
              </a:rPr>
              <a:t>е</a:t>
            </a:r>
            <a:r>
              <a:rPr lang="ru-RU" sz="5400" b="1" i="1" dirty="0" smtClean="0">
                <a:solidFill>
                  <a:srgbClr val="C00000"/>
                </a:solidFill>
                <a:ea typeface="Times New Roman"/>
              </a:rPr>
              <a:t>сли </a:t>
            </a:r>
            <a:r>
              <a:rPr lang="ru-RU" sz="5400" b="1" i="1" dirty="0">
                <a:solidFill>
                  <a:srgbClr val="C00000"/>
                </a:solidFill>
                <a:ea typeface="Times New Roman"/>
              </a:rPr>
              <a:t>есть желание</a:t>
            </a:r>
            <a:r>
              <a:rPr lang="ru-RU" sz="5400" b="1" i="1" dirty="0" smtClean="0">
                <a:solidFill>
                  <a:srgbClr val="C00000"/>
                </a:solidFill>
                <a:ea typeface="Times New Roman"/>
              </a:rPr>
              <a:t>,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ru-RU" sz="5400" b="1" i="1" dirty="0">
                <a:solidFill>
                  <a:srgbClr val="C00000"/>
                </a:solidFill>
                <a:ea typeface="Times New Roman"/>
              </a:rPr>
              <a:t>найдется и путь!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4417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Своей работой         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доволен?       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 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доволен? </a:t>
            </a:r>
          </a:p>
        </p:txBody>
      </p:sp>
    </p:spTree>
    <p:extLst>
      <p:ext uri="{BB962C8B-B14F-4D97-AF65-F5344CB8AC3E}">
        <p14:creationId xmlns:p14="http://schemas.microsoft.com/office/powerpoint/2010/main" val="42533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179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00"/>
                </a:solidFill>
                <a:ea typeface="Times New Roman"/>
              </a:rPr>
              <a:t>Девиз  нашего урока:</a:t>
            </a:r>
          </a:p>
          <a:p>
            <a:pPr algn="ctr"/>
            <a:endParaRPr lang="ru-RU" sz="5400" b="1" i="1" dirty="0" smtClean="0">
              <a:solidFill>
                <a:srgbClr val="000000"/>
              </a:solidFill>
              <a:ea typeface="Times New Roman"/>
            </a:endParaRP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a typeface="Times New Roman"/>
              </a:rPr>
              <a:t>если </a:t>
            </a:r>
            <a:r>
              <a:rPr lang="ru-RU" sz="5400" b="1" i="1" dirty="0">
                <a:solidFill>
                  <a:srgbClr val="C00000"/>
                </a:solidFill>
                <a:ea typeface="Times New Roman"/>
              </a:rPr>
              <a:t>есть желание</a:t>
            </a:r>
            <a:r>
              <a:rPr lang="ru-RU" sz="5400" b="1" i="1" dirty="0" smtClean="0">
                <a:solidFill>
                  <a:srgbClr val="C00000"/>
                </a:solidFill>
                <a:ea typeface="Times New Roman"/>
              </a:rPr>
              <a:t>,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ru-RU" sz="5400" b="1" i="1" dirty="0">
                <a:solidFill>
                  <a:srgbClr val="C00000"/>
                </a:solidFill>
                <a:ea typeface="Times New Roman"/>
              </a:rPr>
              <a:t>найдется и путь!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982" y="382012"/>
            <a:ext cx="604203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B2BDC1">
                    <a:lumMod val="40000"/>
                    <a:lumOff val="6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Всем </a:t>
            </a:r>
          </a:p>
          <a:p>
            <a:pPr algn="ctr"/>
            <a:r>
              <a:rPr lang="ru-RU" sz="7200" b="1" cap="all" dirty="0" smtClean="0">
                <a:ln w="0"/>
                <a:solidFill>
                  <a:srgbClr val="B2BDC1">
                    <a:lumMod val="40000"/>
                    <a:lumOff val="6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большое </a:t>
            </a:r>
          </a:p>
          <a:p>
            <a:pPr algn="ctr"/>
            <a:r>
              <a:rPr lang="ru-RU" sz="7200" b="1" cap="all" dirty="0" smtClean="0">
                <a:ln w="0"/>
                <a:solidFill>
                  <a:srgbClr val="B2BDC1">
                    <a:lumMod val="40000"/>
                    <a:lumOff val="6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7200" b="1" cap="all" dirty="0" smtClean="0">
                <a:ln w="0"/>
                <a:solidFill>
                  <a:srgbClr val="B2BDC1">
                    <a:lumMod val="40000"/>
                    <a:lumOff val="6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 за  урок !</a:t>
            </a:r>
            <a:endParaRPr lang="ru-RU" sz="7200" b="1" cap="all" dirty="0">
              <a:ln w="0"/>
              <a:solidFill>
                <a:srgbClr val="B2BDC1">
                  <a:lumMod val="40000"/>
                  <a:lumOff val="60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етские песни - Вместе весело шагать по просторам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4368" y="402587"/>
            <a:ext cx="609600" cy="609600"/>
          </a:xfrm>
          <a:prstGeom prst="rect">
            <a:avLst/>
          </a:prstGeom>
        </p:spPr>
      </p:pic>
      <p:pic>
        <p:nvPicPr>
          <p:cNvPr id="3" name="Детские песни - Вместе весело шагать по просторам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12360" y="435878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60648"/>
            <a:ext cx="6947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</a:rPr>
              <a:t>Я+Я= МЫ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940"/>
            <a:ext cx="94399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2017" y="1268760"/>
            <a:ext cx="72282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Я + я = мы</a:t>
            </a:r>
            <a:endParaRPr lang="ru-RU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9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/>
              <a:t>–  Буква состоит из правого полуовала.</a:t>
            </a:r>
            <a:br>
              <a:rPr lang="ru-RU" sz="4000" dirty="0"/>
            </a:br>
            <a:r>
              <a:rPr lang="ru-RU" sz="4000" dirty="0"/>
              <a:t>–  Повторяем за мной:   </a:t>
            </a:r>
            <a:br>
              <a:rPr lang="ru-RU" sz="4000" dirty="0"/>
            </a:br>
            <a:r>
              <a:rPr lang="ru-RU" sz="4000" dirty="0"/>
              <a:t>  </a:t>
            </a:r>
            <a:r>
              <a:rPr lang="ru-RU" sz="4000" i="1" dirty="0"/>
              <a:t>  </a:t>
            </a:r>
            <a:r>
              <a:rPr lang="ru-RU" sz="4000" i="1" dirty="0" smtClean="0"/>
              <a:t>Э </a:t>
            </a:r>
            <a:r>
              <a:rPr lang="ru-RU" sz="4000" i="1" dirty="0" err="1" smtClean="0"/>
              <a:t>э</a:t>
            </a:r>
            <a:r>
              <a:rPr lang="ru-RU" sz="4000" i="1" dirty="0" smtClean="0"/>
              <a:t>                                         </a:t>
            </a:r>
            <a:r>
              <a:rPr lang="ru-RU" sz="4000" b="1" dirty="0" smtClean="0"/>
              <a:t>экология</a:t>
            </a:r>
            <a:endParaRPr lang="ru-RU" sz="4000" i="1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795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сорняка одуванчика или чуд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74" y="3073115"/>
            <a:ext cx="2677114" cy="37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8352" cy="308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504937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000000"/>
                </a:solidFill>
                <a:effectLst/>
                <a:latin typeface="Arial"/>
              </a:rPr>
              <a:t>Я шариком пушистым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Arial"/>
              </a:rPr>
              <a:t>Белею в поле чистом,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Arial"/>
              </a:rPr>
              <a:t>А дунул ветерок –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000000"/>
                </a:solidFill>
                <a:effectLst/>
                <a:latin typeface="Arial"/>
              </a:rPr>
              <a:t>Остался стебелёк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90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600" i="1" dirty="0" smtClean="0"/>
              <a:t>Это </a:t>
            </a:r>
            <a:r>
              <a:rPr lang="ru-RU" sz="3600" i="1" dirty="0"/>
              <a:t>одуванчик </a:t>
            </a:r>
            <a:r>
              <a:rPr lang="ru-RU" sz="3600" i="1" dirty="0" smtClean="0"/>
              <a:t>желтый  </a:t>
            </a:r>
            <a:r>
              <a:rPr lang="ru-RU" sz="3600" i="1" dirty="0"/>
              <a:t>с</a:t>
            </a:r>
            <a:r>
              <a:rPr lang="ru-RU" sz="3600" i="1" dirty="0" smtClean="0"/>
              <a:t>арафанчик.</a:t>
            </a:r>
          </a:p>
          <a:p>
            <a:pPr marL="742950" indent="-742950" algn="just">
              <a:buAutoNum type="arabicPeriod"/>
            </a:pPr>
            <a:r>
              <a:rPr lang="ru-RU" sz="3600" dirty="0" smtClean="0"/>
              <a:t> </a:t>
            </a:r>
            <a:r>
              <a:rPr lang="ru-RU" sz="3600" i="1" dirty="0" smtClean="0"/>
              <a:t>Одуванчик один из первых весной    зацветает. </a:t>
            </a:r>
          </a:p>
          <a:p>
            <a:pPr marL="742950" indent="-742950">
              <a:buAutoNum type="arabicPeriod" startAt="3"/>
            </a:pPr>
            <a:r>
              <a:rPr lang="ru-RU" sz="3600" i="1" dirty="0" smtClean="0"/>
              <a:t>Красуются одуванчики </a:t>
            </a:r>
            <a:r>
              <a:rPr lang="ru-RU" sz="3600" i="1" dirty="0"/>
              <a:t>с месяц, а потом вместо яркого цветочка </a:t>
            </a:r>
            <a:r>
              <a:rPr lang="ru-RU" sz="3600" i="1" dirty="0" smtClean="0"/>
              <a:t>появляются пушистые шары.</a:t>
            </a:r>
          </a:p>
          <a:p>
            <a:pPr marL="742950" indent="-742950">
              <a:buAutoNum type="arabicPeriod" startAt="3"/>
            </a:pPr>
            <a:r>
              <a:rPr lang="ru-RU" sz="3600" dirty="0" smtClean="0"/>
              <a:t> </a:t>
            </a:r>
            <a:r>
              <a:rPr lang="ru-RU" sz="3600" i="1" dirty="0" smtClean="0"/>
              <a:t>Так </a:t>
            </a:r>
            <a:r>
              <a:rPr lang="ru-RU" sz="3600" i="1" dirty="0"/>
              <a:t>и хочется дунуть!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44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одуванчик желтый сарафанчик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Одуванчик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(Он)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один из первых весной зацветает.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Красуются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одуванчики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(они)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месяц, а потом вместо яркого цветочка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появляются пушистые шары.</a:t>
            </a:r>
          </a:p>
          <a:p>
            <a:pPr marL="514350" indent="-514350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Так и хочется дунуть!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789" y="764704"/>
            <a:ext cx="7488783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Понятие о местоимении.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Личные местоимения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5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8365" y="332656"/>
            <a:ext cx="356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-часть речи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не </a:t>
            </a:r>
            <a:r>
              <a:rPr lang="ru-RU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называет предметы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4351" y="4221088"/>
            <a:ext cx="5743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указывает на них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6553" y="116632"/>
            <a:ext cx="102251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Местоимение – это часть речи,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оторая не называет предметы, </a:t>
            </a: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только указывает на них.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300</Words>
  <Application>Microsoft Office PowerPoint</Application>
  <PresentationFormat>Экран (4:3)</PresentationFormat>
  <Paragraphs>75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Волна</vt:lpstr>
      <vt:lpstr>Tradeshow</vt:lpstr>
      <vt:lpstr>Spring</vt:lpstr>
      <vt:lpstr>2_NewsPrint</vt:lpstr>
      <vt:lpstr>Начальная</vt:lpstr>
      <vt:lpstr>Сетка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Домашнее задание:    С. 63 №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47</cp:revision>
  <dcterms:created xsi:type="dcterms:W3CDTF">2013-01-25T15:16:05Z</dcterms:created>
  <dcterms:modified xsi:type="dcterms:W3CDTF">2014-02-03T13:22:13Z</dcterms:modified>
</cp:coreProperties>
</file>