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97" r:id="rId2"/>
    <p:sldId id="274" r:id="rId3"/>
    <p:sldId id="296" r:id="rId4"/>
    <p:sldId id="293" r:id="rId5"/>
    <p:sldId id="279" r:id="rId6"/>
    <p:sldId id="280" r:id="rId7"/>
    <p:sldId id="298" r:id="rId8"/>
    <p:sldId id="295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80ECD-1365-4B15-AA8E-3099B2193BCB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80398-DB36-434C-ADD4-006BD62404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992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6F84EA-35FE-4055-B316-AEE8DA69C0E7}" type="slidenum">
              <a:rPr lang="ru-RU"/>
              <a:pPr/>
              <a:t>4</a:t>
            </a:fld>
            <a:endParaRPr lang="ru-RU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№</a:t>
            </a:r>
            <a:r>
              <a:rPr lang="en-US"/>
              <a:t>803</a:t>
            </a:r>
            <a:r>
              <a:rPr lang="ru-RU"/>
              <a:t>.</a:t>
            </a:r>
            <a:r>
              <a:rPr lang="en-US"/>
              <a:t> </a:t>
            </a:r>
            <a:r>
              <a:rPr lang="ru-RU"/>
              <a:t> Математика 5 класс. Н.Я.Виленкин.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69A801-F4B7-42F3-B55D-E2B8D4C5984E}" type="slidenum">
              <a:rPr lang="ru-RU"/>
              <a:pPr/>
              <a:t>8</a:t>
            </a:fld>
            <a:endParaRPr lang="ru-RU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№819.</a:t>
            </a:r>
            <a:r>
              <a:rPr lang="en-US"/>
              <a:t> </a:t>
            </a:r>
            <a:r>
              <a:rPr lang="ru-RU"/>
              <a:t> Математика 5 класс. Н.Я.Виленкин.  Сарай, имеющий форму прямоугольного параллелепипеда, заполнен сеном. Длина сарая 10 м, ширина 6 м, высота 4 м. Найдите массу сена в сарае, если масса 10 м</a:t>
            </a:r>
            <a:r>
              <a:rPr lang="ru-RU" baseline="30000"/>
              <a:t>3</a:t>
            </a:r>
            <a:r>
              <a:rPr lang="ru-RU"/>
              <a:t> сена 6 ц.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dotsmedia.ru/news/2005/ctctv/05/img/28may_samym_04_11ju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3.jpeg"/><Relationship Id="rId7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jpeg"/><Relationship Id="rId9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7543800" cy="388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b="1" dirty="0" smtClean="0">
                <a:solidFill>
                  <a:srgbClr val="002060"/>
                </a:solidFill>
              </a:rPr>
              <a:t>Объём прямоугольного параллелепипеда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0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4365104"/>
            <a:ext cx="6781800" cy="1600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rgbClr val="C00000"/>
                </a:solidFill>
              </a:rPr>
              <a:t>Запомни эту формулу!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760"/>
            <a:ext cx="8856984" cy="3886200"/>
          </a:xfrm>
        </p:spPr>
        <p:txBody>
          <a:bodyPr>
            <a:normAutofit fontScale="92500" lnSpcReduction="20000"/>
          </a:bodyPr>
          <a:lstStyle/>
          <a:p>
            <a:pPr marL="0" indent="0" algn="ctr" eaLnBrk="1" hangingPunct="1">
              <a:buNone/>
              <a:defRPr/>
            </a:pPr>
            <a:r>
              <a:rPr lang="ru-RU" sz="4400" dirty="0" smtClean="0"/>
              <a:t>Для вычисления объёма прямоугольного параллелепипеда используют формулу: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7200" b="1" dirty="0" smtClean="0">
                <a:solidFill>
                  <a:srgbClr val="002060"/>
                </a:solidFill>
              </a:rPr>
              <a:t>V = </a:t>
            </a:r>
            <a:r>
              <a:rPr lang="en-US" sz="7200" b="1" dirty="0" err="1" smtClean="0">
                <a:solidFill>
                  <a:srgbClr val="002060"/>
                </a:solidFill>
              </a:rPr>
              <a:t>a</a:t>
            </a:r>
            <a:r>
              <a:rPr lang="en-US" sz="7200" b="1" dirty="0" err="1" smtClean="0">
                <a:solidFill>
                  <a:srgbClr val="002060"/>
                </a:solidFill>
                <a:cs typeface="Tahoma" pitchFamily="34" charset="0"/>
              </a:rPr>
              <a:t>∙</a:t>
            </a:r>
            <a:r>
              <a:rPr lang="en-US" sz="7200" b="1" dirty="0" err="1" smtClean="0">
                <a:solidFill>
                  <a:srgbClr val="002060"/>
                </a:solidFill>
              </a:rPr>
              <a:t>b</a:t>
            </a:r>
            <a:r>
              <a:rPr lang="el-GR" sz="7200" b="1" dirty="0" smtClean="0">
                <a:solidFill>
                  <a:srgbClr val="002060"/>
                </a:solidFill>
                <a:cs typeface="Tahoma" pitchFamily="34" charset="0"/>
              </a:rPr>
              <a:t>∙</a:t>
            </a:r>
            <a:r>
              <a:rPr lang="en-US" sz="7200" b="1" dirty="0" smtClean="0">
                <a:solidFill>
                  <a:srgbClr val="002060"/>
                </a:solidFill>
              </a:rPr>
              <a:t>c</a:t>
            </a:r>
            <a:r>
              <a:rPr lang="ru-RU" sz="7200" b="1" dirty="0" smtClean="0">
                <a:solidFill>
                  <a:srgbClr val="002060"/>
                </a:solidFill>
              </a:rPr>
              <a:t>,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7200" b="1" dirty="0" smtClean="0">
                <a:solidFill>
                  <a:srgbClr val="002060"/>
                </a:solidFill>
              </a:rPr>
              <a:t>где </a:t>
            </a:r>
            <a:r>
              <a:rPr lang="en-US" sz="7200" b="1" dirty="0" smtClean="0">
                <a:solidFill>
                  <a:srgbClr val="002060"/>
                </a:solidFill>
              </a:rPr>
              <a:t>a, b</a:t>
            </a:r>
            <a:r>
              <a:rPr lang="ru-RU" sz="7200" b="1" dirty="0" smtClean="0">
                <a:solidFill>
                  <a:srgbClr val="002060"/>
                </a:solidFill>
              </a:rPr>
              <a:t> и</a:t>
            </a:r>
            <a:r>
              <a:rPr lang="en-US" sz="7200" b="1" dirty="0" smtClean="0">
                <a:solidFill>
                  <a:srgbClr val="002060"/>
                </a:solidFill>
              </a:rPr>
              <a:t> c</a:t>
            </a:r>
            <a:r>
              <a:rPr lang="ru-RU" sz="7200" b="1" dirty="0" smtClean="0">
                <a:solidFill>
                  <a:srgbClr val="002060"/>
                </a:solidFill>
              </a:rPr>
              <a:t>  </a:t>
            </a:r>
            <a:endParaRPr lang="en-US" sz="7200" b="1" dirty="0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solidFill>
                <a:schemeClr val="accent1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60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b="1" dirty="0" smtClean="0">
                <a:solidFill>
                  <a:srgbClr val="002060"/>
                </a:solidFill>
              </a:rPr>
              <a:t>Рассмотри несколько задач.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39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Freeform 2" descr="Пергамент"/>
          <p:cNvSpPr>
            <a:spLocks/>
          </p:cNvSpPr>
          <p:nvPr/>
        </p:nvSpPr>
        <p:spPr bwMode="auto">
          <a:xfrm>
            <a:off x="-25400" y="12700"/>
            <a:ext cx="2540000" cy="6896100"/>
          </a:xfrm>
          <a:custGeom>
            <a:avLst/>
            <a:gdLst>
              <a:gd name="T0" fmla="*/ 1600 w 1600"/>
              <a:gd name="T1" fmla="*/ 3112 h 4344"/>
              <a:gd name="T2" fmla="*/ 1568 w 1600"/>
              <a:gd name="T3" fmla="*/ 888 h 4344"/>
              <a:gd name="T4" fmla="*/ 632 w 1600"/>
              <a:gd name="T5" fmla="*/ 0 h 4344"/>
              <a:gd name="T6" fmla="*/ 8 w 1600"/>
              <a:gd name="T7" fmla="*/ 0 h 4344"/>
              <a:gd name="T8" fmla="*/ 0 w 1600"/>
              <a:gd name="T9" fmla="*/ 4344 h 4344"/>
              <a:gd name="T10" fmla="*/ 1600 w 1600"/>
              <a:gd name="T11" fmla="*/ 3112 h 4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00" h="4344">
                <a:moveTo>
                  <a:pt x="1600" y="3112"/>
                </a:moveTo>
                <a:lnTo>
                  <a:pt x="1568" y="888"/>
                </a:lnTo>
                <a:lnTo>
                  <a:pt x="632" y="0"/>
                </a:lnTo>
                <a:lnTo>
                  <a:pt x="8" y="0"/>
                </a:lnTo>
                <a:lnTo>
                  <a:pt x="0" y="4344"/>
                </a:lnTo>
                <a:lnTo>
                  <a:pt x="1600" y="3112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07" name="Freeform 3" descr="Пергамент"/>
          <p:cNvSpPr>
            <a:spLocks/>
          </p:cNvSpPr>
          <p:nvPr/>
        </p:nvSpPr>
        <p:spPr bwMode="auto">
          <a:xfrm>
            <a:off x="2463800" y="1409700"/>
            <a:ext cx="4533900" cy="3556000"/>
          </a:xfrm>
          <a:custGeom>
            <a:avLst/>
            <a:gdLst>
              <a:gd name="T0" fmla="*/ 32 w 2856"/>
              <a:gd name="T1" fmla="*/ 2240 h 2240"/>
              <a:gd name="T2" fmla="*/ 2856 w 2856"/>
              <a:gd name="T3" fmla="*/ 2224 h 2240"/>
              <a:gd name="T4" fmla="*/ 2808 w 2856"/>
              <a:gd name="T5" fmla="*/ 16 h 2240"/>
              <a:gd name="T6" fmla="*/ 0 w 2856"/>
              <a:gd name="T7" fmla="*/ 0 h 2240"/>
              <a:gd name="T8" fmla="*/ 32 w 2856"/>
              <a:gd name="T9" fmla="*/ 2240 h 2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56" h="2240">
                <a:moveTo>
                  <a:pt x="32" y="2240"/>
                </a:moveTo>
                <a:lnTo>
                  <a:pt x="2856" y="2224"/>
                </a:lnTo>
                <a:lnTo>
                  <a:pt x="2808" y="16"/>
                </a:lnTo>
                <a:lnTo>
                  <a:pt x="0" y="0"/>
                </a:lnTo>
                <a:lnTo>
                  <a:pt x="32" y="224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08" name="Line 4"/>
          <p:cNvSpPr>
            <a:spLocks noChangeShapeType="1"/>
          </p:cNvSpPr>
          <p:nvPr/>
        </p:nvSpPr>
        <p:spPr bwMode="auto">
          <a:xfrm>
            <a:off x="2463800" y="1422400"/>
            <a:ext cx="448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09" name="Text Box 5"/>
          <p:cNvSpPr txBox="1">
            <a:spLocks noChangeArrowheads="1"/>
          </p:cNvSpPr>
          <p:nvPr/>
        </p:nvSpPr>
        <p:spPr bwMode="auto">
          <a:xfrm rot="16200000">
            <a:off x="1379498" y="2473237"/>
            <a:ext cx="14526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7200" b="1" i="1" baseline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4м</a:t>
            </a:r>
            <a:r>
              <a:rPr lang="ru-RU" sz="5400" b="1" i="1" baseline="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endParaRPr lang="ru-RU" sz="5400" b="1" i="1" baseline="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405510" name="Freeform 6" descr="Папирус"/>
          <p:cNvSpPr>
            <a:spLocks/>
          </p:cNvSpPr>
          <p:nvPr/>
        </p:nvSpPr>
        <p:spPr bwMode="auto">
          <a:xfrm>
            <a:off x="2857500" y="2413000"/>
            <a:ext cx="1295400" cy="2552700"/>
          </a:xfrm>
          <a:custGeom>
            <a:avLst/>
            <a:gdLst>
              <a:gd name="T0" fmla="*/ 24 w 816"/>
              <a:gd name="T1" fmla="*/ 1592 h 1608"/>
              <a:gd name="T2" fmla="*/ 0 w 816"/>
              <a:gd name="T3" fmla="*/ 0 h 1608"/>
              <a:gd name="T4" fmla="*/ 808 w 816"/>
              <a:gd name="T5" fmla="*/ 0 h 1608"/>
              <a:gd name="T6" fmla="*/ 816 w 816"/>
              <a:gd name="T7" fmla="*/ 1600 h 1608"/>
              <a:gd name="T8" fmla="*/ 24 w 816"/>
              <a:gd name="T9" fmla="*/ 1608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6" h="1608">
                <a:moveTo>
                  <a:pt x="24" y="1592"/>
                </a:moveTo>
                <a:lnTo>
                  <a:pt x="0" y="0"/>
                </a:lnTo>
                <a:lnTo>
                  <a:pt x="808" y="0"/>
                </a:lnTo>
                <a:lnTo>
                  <a:pt x="816" y="1600"/>
                </a:lnTo>
                <a:lnTo>
                  <a:pt x="24" y="1608"/>
                </a:lnTo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1" name="Line 7"/>
          <p:cNvSpPr>
            <a:spLocks noChangeShapeType="1"/>
          </p:cNvSpPr>
          <p:nvPr/>
        </p:nvSpPr>
        <p:spPr bwMode="auto">
          <a:xfrm>
            <a:off x="2552700" y="4965700"/>
            <a:ext cx="448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2" name="Freeform 8"/>
          <p:cNvSpPr>
            <a:spLocks/>
          </p:cNvSpPr>
          <p:nvPr/>
        </p:nvSpPr>
        <p:spPr bwMode="auto">
          <a:xfrm>
            <a:off x="2489200" y="1435100"/>
            <a:ext cx="50800" cy="3568700"/>
          </a:xfrm>
          <a:custGeom>
            <a:avLst/>
            <a:gdLst>
              <a:gd name="T0" fmla="*/ 0 w 32"/>
              <a:gd name="T1" fmla="*/ 0 h 2248"/>
              <a:gd name="T2" fmla="*/ 32 w 32"/>
              <a:gd name="T3" fmla="*/ 2248 h 22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2248">
                <a:moveTo>
                  <a:pt x="0" y="0"/>
                </a:moveTo>
                <a:lnTo>
                  <a:pt x="32" y="22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3" name="Freeform 9"/>
          <p:cNvSpPr>
            <a:spLocks/>
          </p:cNvSpPr>
          <p:nvPr/>
        </p:nvSpPr>
        <p:spPr bwMode="auto">
          <a:xfrm>
            <a:off x="6946900" y="1422400"/>
            <a:ext cx="50800" cy="3568700"/>
          </a:xfrm>
          <a:custGeom>
            <a:avLst/>
            <a:gdLst>
              <a:gd name="T0" fmla="*/ 0 w 32"/>
              <a:gd name="T1" fmla="*/ 0 h 2248"/>
              <a:gd name="T2" fmla="*/ 32 w 32"/>
              <a:gd name="T3" fmla="*/ 2248 h 22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2248">
                <a:moveTo>
                  <a:pt x="0" y="0"/>
                </a:moveTo>
                <a:lnTo>
                  <a:pt x="32" y="22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4" name="Freeform 10"/>
          <p:cNvSpPr>
            <a:spLocks/>
          </p:cNvSpPr>
          <p:nvPr/>
        </p:nvSpPr>
        <p:spPr bwMode="auto">
          <a:xfrm>
            <a:off x="6934200" y="12700"/>
            <a:ext cx="1676400" cy="1409700"/>
          </a:xfrm>
          <a:custGeom>
            <a:avLst/>
            <a:gdLst>
              <a:gd name="T0" fmla="*/ 1056 w 1056"/>
              <a:gd name="T1" fmla="*/ 0 h 888"/>
              <a:gd name="T2" fmla="*/ 0 w 1056"/>
              <a:gd name="T3" fmla="*/ 888 h 8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56" h="888">
                <a:moveTo>
                  <a:pt x="1056" y="0"/>
                </a:moveTo>
                <a:lnTo>
                  <a:pt x="0" y="8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5" name="Freeform 11"/>
          <p:cNvSpPr>
            <a:spLocks/>
          </p:cNvSpPr>
          <p:nvPr/>
        </p:nvSpPr>
        <p:spPr bwMode="auto">
          <a:xfrm>
            <a:off x="101600" y="5003800"/>
            <a:ext cx="2387600" cy="1803400"/>
          </a:xfrm>
          <a:custGeom>
            <a:avLst/>
            <a:gdLst>
              <a:gd name="T0" fmla="*/ 1504 w 1504"/>
              <a:gd name="T1" fmla="*/ 0 h 1136"/>
              <a:gd name="T2" fmla="*/ 0 w 1504"/>
              <a:gd name="T3" fmla="*/ 1136 h 1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04" h="1136">
                <a:moveTo>
                  <a:pt x="1504" y="0"/>
                </a:moveTo>
                <a:lnTo>
                  <a:pt x="0" y="11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6" name="Freeform 12"/>
          <p:cNvSpPr>
            <a:spLocks/>
          </p:cNvSpPr>
          <p:nvPr/>
        </p:nvSpPr>
        <p:spPr bwMode="auto">
          <a:xfrm>
            <a:off x="977900" y="0"/>
            <a:ext cx="1498600" cy="14478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7" name="Freeform 13"/>
          <p:cNvSpPr>
            <a:spLocks/>
          </p:cNvSpPr>
          <p:nvPr/>
        </p:nvSpPr>
        <p:spPr bwMode="auto">
          <a:xfrm>
            <a:off x="6972300" y="4953000"/>
            <a:ext cx="2171700" cy="19304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18" name="Text Box 14"/>
          <p:cNvSpPr txBox="1">
            <a:spLocks noChangeArrowheads="1"/>
          </p:cNvSpPr>
          <p:nvPr/>
        </p:nvSpPr>
        <p:spPr bwMode="auto">
          <a:xfrm rot="-2368455">
            <a:off x="371475" y="4778375"/>
            <a:ext cx="171767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72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6 </a:t>
            </a:r>
            <a:r>
              <a:rPr lang="ru-RU" sz="72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м</a:t>
            </a:r>
            <a:r>
              <a:rPr lang="ru-RU" sz="5400" b="1" i="1" baseline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</p:txBody>
      </p:sp>
      <p:sp>
        <p:nvSpPr>
          <p:cNvPr id="405519" name="Freeform 15"/>
          <p:cNvSpPr>
            <a:spLocks/>
          </p:cNvSpPr>
          <p:nvPr/>
        </p:nvSpPr>
        <p:spPr bwMode="auto">
          <a:xfrm>
            <a:off x="2979738" y="3987800"/>
            <a:ext cx="69850" cy="215900"/>
          </a:xfrm>
          <a:custGeom>
            <a:avLst/>
            <a:gdLst>
              <a:gd name="T0" fmla="*/ 3 w 52"/>
              <a:gd name="T1" fmla="*/ 0 h 168"/>
              <a:gd name="T2" fmla="*/ 51 w 52"/>
              <a:gd name="T3" fmla="*/ 88 h 168"/>
              <a:gd name="T4" fmla="*/ 11 w 52"/>
              <a:gd name="T5" fmla="*/ 168 h 168"/>
              <a:gd name="T6" fmla="*/ 35 w 52"/>
              <a:gd name="T7" fmla="*/ 88 h 168"/>
              <a:gd name="T8" fmla="*/ 3 w 52"/>
              <a:gd name="T9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" h="168">
                <a:moveTo>
                  <a:pt x="3" y="0"/>
                </a:moveTo>
                <a:cubicBezTo>
                  <a:pt x="6" y="0"/>
                  <a:pt x="50" y="60"/>
                  <a:pt x="51" y="88"/>
                </a:cubicBezTo>
                <a:cubicBezTo>
                  <a:pt x="52" y="116"/>
                  <a:pt x="14" y="168"/>
                  <a:pt x="11" y="168"/>
                </a:cubicBezTo>
                <a:cubicBezTo>
                  <a:pt x="8" y="168"/>
                  <a:pt x="38" y="115"/>
                  <a:pt x="35" y="88"/>
                </a:cubicBezTo>
                <a:cubicBezTo>
                  <a:pt x="32" y="61"/>
                  <a:pt x="0" y="0"/>
                  <a:pt x="3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0" name="Freeform 16"/>
          <p:cNvSpPr>
            <a:spLocks/>
          </p:cNvSpPr>
          <p:nvPr/>
        </p:nvSpPr>
        <p:spPr bwMode="auto">
          <a:xfrm>
            <a:off x="1651000" y="0"/>
            <a:ext cx="1333500" cy="13970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1" name="Freeform 17"/>
          <p:cNvSpPr>
            <a:spLocks/>
          </p:cNvSpPr>
          <p:nvPr/>
        </p:nvSpPr>
        <p:spPr bwMode="auto">
          <a:xfrm>
            <a:off x="2349500" y="-38100"/>
            <a:ext cx="1168400" cy="14224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2" name="Freeform 18"/>
          <p:cNvSpPr>
            <a:spLocks/>
          </p:cNvSpPr>
          <p:nvPr/>
        </p:nvSpPr>
        <p:spPr bwMode="auto">
          <a:xfrm>
            <a:off x="3162300" y="12700"/>
            <a:ext cx="927100" cy="14224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3" name="Freeform 19"/>
          <p:cNvSpPr>
            <a:spLocks/>
          </p:cNvSpPr>
          <p:nvPr/>
        </p:nvSpPr>
        <p:spPr bwMode="auto">
          <a:xfrm>
            <a:off x="4051300" y="12700"/>
            <a:ext cx="482600" cy="14224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4" name="Freeform 20"/>
          <p:cNvSpPr>
            <a:spLocks/>
          </p:cNvSpPr>
          <p:nvPr/>
        </p:nvSpPr>
        <p:spPr bwMode="auto">
          <a:xfrm flipH="1">
            <a:off x="5359400" y="-88900"/>
            <a:ext cx="139700" cy="14986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5" name="Freeform 21"/>
          <p:cNvSpPr>
            <a:spLocks/>
          </p:cNvSpPr>
          <p:nvPr/>
        </p:nvSpPr>
        <p:spPr bwMode="auto">
          <a:xfrm flipH="1">
            <a:off x="5715000" y="-38100"/>
            <a:ext cx="393700" cy="14732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6" name="Freeform 22"/>
          <p:cNvSpPr>
            <a:spLocks/>
          </p:cNvSpPr>
          <p:nvPr/>
        </p:nvSpPr>
        <p:spPr bwMode="auto">
          <a:xfrm flipH="1">
            <a:off x="6108700" y="-50800"/>
            <a:ext cx="685800" cy="14605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7" name="Freeform 23"/>
          <p:cNvSpPr>
            <a:spLocks/>
          </p:cNvSpPr>
          <p:nvPr/>
        </p:nvSpPr>
        <p:spPr bwMode="auto">
          <a:xfrm flipH="1">
            <a:off x="6489700" y="-12700"/>
            <a:ext cx="1130300" cy="14224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8" name="Freeform 24" descr="Пергамент"/>
          <p:cNvSpPr>
            <a:spLocks/>
          </p:cNvSpPr>
          <p:nvPr/>
        </p:nvSpPr>
        <p:spPr bwMode="auto">
          <a:xfrm>
            <a:off x="6934200" y="-12700"/>
            <a:ext cx="2222500" cy="6908800"/>
          </a:xfrm>
          <a:custGeom>
            <a:avLst/>
            <a:gdLst>
              <a:gd name="T0" fmla="*/ 32 w 1400"/>
              <a:gd name="T1" fmla="*/ 3128 h 4352"/>
              <a:gd name="T2" fmla="*/ 0 w 1400"/>
              <a:gd name="T3" fmla="*/ 888 h 4352"/>
              <a:gd name="T4" fmla="*/ 1072 w 1400"/>
              <a:gd name="T5" fmla="*/ 0 h 4352"/>
              <a:gd name="T6" fmla="*/ 1400 w 1400"/>
              <a:gd name="T7" fmla="*/ 0 h 4352"/>
              <a:gd name="T8" fmla="*/ 1400 w 1400"/>
              <a:gd name="T9" fmla="*/ 4352 h 4352"/>
              <a:gd name="T10" fmla="*/ 32 w 1400"/>
              <a:gd name="T11" fmla="*/ 3128 h 4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00" h="4352">
                <a:moveTo>
                  <a:pt x="32" y="3128"/>
                </a:moveTo>
                <a:lnTo>
                  <a:pt x="0" y="888"/>
                </a:lnTo>
                <a:lnTo>
                  <a:pt x="1072" y="0"/>
                </a:lnTo>
                <a:lnTo>
                  <a:pt x="1400" y="0"/>
                </a:lnTo>
                <a:lnTo>
                  <a:pt x="1400" y="4352"/>
                </a:lnTo>
                <a:lnTo>
                  <a:pt x="32" y="3128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29" name="Text Box 25"/>
          <p:cNvSpPr txBox="1">
            <a:spLocks noChangeArrowheads="1"/>
          </p:cNvSpPr>
          <p:nvPr/>
        </p:nvSpPr>
        <p:spPr bwMode="auto">
          <a:xfrm>
            <a:off x="3109913" y="3971925"/>
            <a:ext cx="171767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72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5</a:t>
            </a:r>
            <a:r>
              <a:rPr lang="ru-RU" sz="72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м</a:t>
            </a:r>
            <a:r>
              <a:rPr lang="ru-RU" sz="5400" b="1" i="1" baseline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</p:txBody>
      </p:sp>
      <p:sp>
        <p:nvSpPr>
          <p:cNvPr id="405530" name="Freeform 26"/>
          <p:cNvSpPr>
            <a:spLocks/>
          </p:cNvSpPr>
          <p:nvPr/>
        </p:nvSpPr>
        <p:spPr bwMode="auto">
          <a:xfrm>
            <a:off x="4864100" y="-25400"/>
            <a:ext cx="114300" cy="1409700"/>
          </a:xfrm>
          <a:custGeom>
            <a:avLst/>
            <a:gdLst>
              <a:gd name="T0" fmla="*/ 944 w 944"/>
              <a:gd name="T1" fmla="*/ 912 h 912"/>
              <a:gd name="T2" fmla="*/ 0 w 944"/>
              <a:gd name="T3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31" name="Freeform 27"/>
          <p:cNvSpPr>
            <a:spLocks/>
          </p:cNvSpPr>
          <p:nvPr/>
        </p:nvSpPr>
        <p:spPr bwMode="auto">
          <a:xfrm>
            <a:off x="355600" y="2368550"/>
            <a:ext cx="1397000" cy="882650"/>
          </a:xfrm>
          <a:custGeom>
            <a:avLst/>
            <a:gdLst>
              <a:gd name="T0" fmla="*/ 0 w 880"/>
              <a:gd name="T1" fmla="*/ 556 h 556"/>
              <a:gd name="T2" fmla="*/ 0 w 880"/>
              <a:gd name="T3" fmla="*/ 308 h 556"/>
              <a:gd name="T4" fmla="*/ 688 w 880"/>
              <a:gd name="T5" fmla="*/ 0 h 556"/>
              <a:gd name="T6" fmla="*/ 880 w 880"/>
              <a:gd name="T7" fmla="*/ 16 h 556"/>
              <a:gd name="T8" fmla="*/ 704 w 880"/>
              <a:gd name="T9" fmla="*/ 120 h 556"/>
              <a:gd name="T10" fmla="*/ 708 w 880"/>
              <a:gd name="T11" fmla="*/ 256 h 556"/>
              <a:gd name="T12" fmla="*/ 880 w 880"/>
              <a:gd name="T13" fmla="*/ 20 h 556"/>
              <a:gd name="T14" fmla="*/ 752 w 880"/>
              <a:gd name="T15" fmla="*/ 100 h 556"/>
              <a:gd name="T16" fmla="*/ 216 w 880"/>
              <a:gd name="T17" fmla="*/ 348 h 556"/>
              <a:gd name="T18" fmla="*/ 4 w 880"/>
              <a:gd name="T19" fmla="*/ 328 h 556"/>
              <a:gd name="T20" fmla="*/ 184 w 880"/>
              <a:gd name="T21" fmla="*/ 348 h 556"/>
              <a:gd name="T22" fmla="*/ 0 w 880"/>
              <a:gd name="T23" fmla="*/ 556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80" h="556">
                <a:moveTo>
                  <a:pt x="0" y="556"/>
                </a:moveTo>
                <a:lnTo>
                  <a:pt x="0" y="308"/>
                </a:lnTo>
                <a:lnTo>
                  <a:pt x="688" y="0"/>
                </a:lnTo>
                <a:lnTo>
                  <a:pt x="880" y="16"/>
                </a:lnTo>
                <a:lnTo>
                  <a:pt x="704" y="120"/>
                </a:lnTo>
                <a:lnTo>
                  <a:pt x="708" y="256"/>
                </a:lnTo>
                <a:lnTo>
                  <a:pt x="880" y="20"/>
                </a:lnTo>
                <a:lnTo>
                  <a:pt x="752" y="100"/>
                </a:lnTo>
                <a:lnTo>
                  <a:pt x="216" y="348"/>
                </a:lnTo>
                <a:lnTo>
                  <a:pt x="4" y="328"/>
                </a:lnTo>
                <a:lnTo>
                  <a:pt x="184" y="348"/>
                </a:lnTo>
                <a:lnTo>
                  <a:pt x="0" y="556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32" name="Oval 28"/>
          <p:cNvSpPr>
            <a:spLocks noChangeArrowheads="1"/>
          </p:cNvSpPr>
          <p:nvPr/>
        </p:nvSpPr>
        <p:spPr bwMode="auto">
          <a:xfrm>
            <a:off x="2362200" y="254000"/>
            <a:ext cx="914400" cy="4191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rgbClr val="FFFF00"/>
              </a:solidFill>
            </a:endParaRPr>
          </a:p>
        </p:txBody>
      </p:sp>
      <p:sp>
        <p:nvSpPr>
          <p:cNvPr id="405533" name="Oval 29"/>
          <p:cNvSpPr>
            <a:spLocks noChangeArrowheads="1"/>
          </p:cNvSpPr>
          <p:nvPr/>
        </p:nvSpPr>
        <p:spPr bwMode="auto">
          <a:xfrm>
            <a:off x="4279900" y="177800"/>
            <a:ext cx="914400" cy="4191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rgbClr val="FFFF00"/>
              </a:solidFill>
            </a:endParaRPr>
          </a:p>
        </p:txBody>
      </p:sp>
      <p:sp>
        <p:nvSpPr>
          <p:cNvPr id="405534" name="Oval 30"/>
          <p:cNvSpPr>
            <a:spLocks noChangeArrowheads="1"/>
          </p:cNvSpPr>
          <p:nvPr/>
        </p:nvSpPr>
        <p:spPr bwMode="auto">
          <a:xfrm>
            <a:off x="6184900" y="165100"/>
            <a:ext cx="914400" cy="4191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rgbClr val="FFFF00"/>
              </a:solidFill>
            </a:endParaRPr>
          </a:p>
        </p:txBody>
      </p:sp>
      <p:sp>
        <p:nvSpPr>
          <p:cNvPr id="405535" name="Oval 31"/>
          <p:cNvSpPr>
            <a:spLocks noChangeArrowheads="1"/>
          </p:cNvSpPr>
          <p:nvPr/>
        </p:nvSpPr>
        <p:spPr bwMode="auto">
          <a:xfrm>
            <a:off x="5943600" y="914400"/>
            <a:ext cx="6858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rgbClr val="FFFF00"/>
              </a:solidFill>
            </a:endParaRPr>
          </a:p>
        </p:txBody>
      </p:sp>
      <p:sp>
        <p:nvSpPr>
          <p:cNvPr id="405536" name="Oval 32"/>
          <p:cNvSpPr>
            <a:spLocks noChangeArrowheads="1"/>
          </p:cNvSpPr>
          <p:nvPr/>
        </p:nvSpPr>
        <p:spPr bwMode="auto">
          <a:xfrm>
            <a:off x="4521200" y="939800"/>
            <a:ext cx="6858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rgbClr val="FFFF00"/>
              </a:solidFill>
            </a:endParaRPr>
          </a:p>
        </p:txBody>
      </p:sp>
      <p:sp>
        <p:nvSpPr>
          <p:cNvPr id="405537" name="Oval 33"/>
          <p:cNvSpPr>
            <a:spLocks noChangeArrowheads="1"/>
          </p:cNvSpPr>
          <p:nvPr/>
        </p:nvSpPr>
        <p:spPr bwMode="auto">
          <a:xfrm>
            <a:off x="3098800" y="965200"/>
            <a:ext cx="6858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rgbClr val="FFFF00"/>
              </a:solidFill>
            </a:endParaRPr>
          </a:p>
        </p:txBody>
      </p:sp>
      <p:sp>
        <p:nvSpPr>
          <p:cNvPr id="405538" name="Freeform 34"/>
          <p:cNvSpPr>
            <a:spLocks/>
          </p:cNvSpPr>
          <p:nvPr/>
        </p:nvSpPr>
        <p:spPr bwMode="auto">
          <a:xfrm>
            <a:off x="7581900" y="1739900"/>
            <a:ext cx="1130300" cy="2984500"/>
          </a:xfrm>
          <a:custGeom>
            <a:avLst/>
            <a:gdLst>
              <a:gd name="T0" fmla="*/ 0 w 712"/>
              <a:gd name="T1" fmla="*/ 328 h 1880"/>
              <a:gd name="T2" fmla="*/ 704 w 712"/>
              <a:gd name="T3" fmla="*/ 0 h 1880"/>
              <a:gd name="T4" fmla="*/ 712 w 712"/>
              <a:gd name="T5" fmla="*/ 1880 h 1880"/>
              <a:gd name="T6" fmla="*/ 40 w 712"/>
              <a:gd name="T7" fmla="*/ 1552 h 1880"/>
              <a:gd name="T8" fmla="*/ 0 w 712"/>
              <a:gd name="T9" fmla="*/ 328 h 1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2" h="1880">
                <a:moveTo>
                  <a:pt x="0" y="328"/>
                </a:moveTo>
                <a:lnTo>
                  <a:pt x="704" y="0"/>
                </a:lnTo>
                <a:lnTo>
                  <a:pt x="712" y="1880"/>
                </a:lnTo>
                <a:lnTo>
                  <a:pt x="40" y="1552"/>
                </a:lnTo>
                <a:lnTo>
                  <a:pt x="0" y="328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18900000" scaled="1"/>
          </a:gra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39" name="Freeform 35"/>
          <p:cNvSpPr>
            <a:spLocks/>
          </p:cNvSpPr>
          <p:nvPr/>
        </p:nvSpPr>
        <p:spPr bwMode="auto">
          <a:xfrm>
            <a:off x="7442200" y="1485900"/>
            <a:ext cx="1511300" cy="3606800"/>
          </a:xfrm>
          <a:custGeom>
            <a:avLst/>
            <a:gdLst>
              <a:gd name="T0" fmla="*/ 792 w 952"/>
              <a:gd name="T1" fmla="*/ 2056 h 2272"/>
              <a:gd name="T2" fmla="*/ 800 w 952"/>
              <a:gd name="T3" fmla="*/ 144 h 2272"/>
              <a:gd name="T4" fmla="*/ 80 w 952"/>
              <a:gd name="T5" fmla="*/ 488 h 2272"/>
              <a:gd name="T6" fmla="*/ 128 w 952"/>
              <a:gd name="T7" fmla="*/ 1696 h 2272"/>
              <a:gd name="T8" fmla="*/ 784 w 952"/>
              <a:gd name="T9" fmla="*/ 2040 h 2272"/>
              <a:gd name="T10" fmla="*/ 952 w 952"/>
              <a:gd name="T11" fmla="*/ 2264 h 2272"/>
              <a:gd name="T12" fmla="*/ 912 w 952"/>
              <a:gd name="T13" fmla="*/ 0 h 2272"/>
              <a:gd name="T14" fmla="*/ 0 w 952"/>
              <a:gd name="T15" fmla="*/ 464 h 2272"/>
              <a:gd name="T16" fmla="*/ 40 w 952"/>
              <a:gd name="T17" fmla="*/ 1768 h 2272"/>
              <a:gd name="T18" fmla="*/ 944 w 952"/>
              <a:gd name="T19" fmla="*/ 2272 h 2272"/>
              <a:gd name="T20" fmla="*/ 952 w 952"/>
              <a:gd name="T21" fmla="*/ 2248 h 2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52" h="2272">
                <a:moveTo>
                  <a:pt x="792" y="2056"/>
                </a:moveTo>
                <a:lnTo>
                  <a:pt x="800" y="144"/>
                </a:lnTo>
                <a:lnTo>
                  <a:pt x="80" y="488"/>
                </a:lnTo>
                <a:lnTo>
                  <a:pt x="128" y="1696"/>
                </a:lnTo>
                <a:lnTo>
                  <a:pt x="784" y="2040"/>
                </a:lnTo>
                <a:lnTo>
                  <a:pt x="952" y="2264"/>
                </a:lnTo>
                <a:lnTo>
                  <a:pt x="912" y="0"/>
                </a:lnTo>
                <a:lnTo>
                  <a:pt x="0" y="464"/>
                </a:lnTo>
                <a:lnTo>
                  <a:pt x="40" y="1768"/>
                </a:lnTo>
                <a:lnTo>
                  <a:pt x="944" y="2272"/>
                </a:lnTo>
                <a:lnTo>
                  <a:pt x="952" y="2248"/>
                </a:lnTo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0" name="Line 36"/>
          <p:cNvSpPr>
            <a:spLocks noChangeShapeType="1"/>
          </p:cNvSpPr>
          <p:nvPr/>
        </p:nvSpPr>
        <p:spPr bwMode="auto">
          <a:xfrm flipH="1">
            <a:off x="8674100" y="1473200"/>
            <a:ext cx="21590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1" name="Line 37"/>
          <p:cNvSpPr>
            <a:spLocks noChangeShapeType="1"/>
          </p:cNvSpPr>
          <p:nvPr/>
        </p:nvSpPr>
        <p:spPr bwMode="auto">
          <a:xfrm>
            <a:off x="7404100" y="2235200"/>
            <a:ext cx="190500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2" name="Line 38"/>
          <p:cNvSpPr>
            <a:spLocks noChangeShapeType="1"/>
          </p:cNvSpPr>
          <p:nvPr/>
        </p:nvSpPr>
        <p:spPr bwMode="auto">
          <a:xfrm flipV="1">
            <a:off x="7493000" y="4178300"/>
            <a:ext cx="15240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3" name="Line 39"/>
          <p:cNvSpPr>
            <a:spLocks noChangeShapeType="1"/>
          </p:cNvSpPr>
          <p:nvPr/>
        </p:nvSpPr>
        <p:spPr bwMode="auto">
          <a:xfrm>
            <a:off x="8699500" y="4749800"/>
            <a:ext cx="24130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4" name="Freeform 40"/>
          <p:cNvSpPr>
            <a:spLocks/>
          </p:cNvSpPr>
          <p:nvPr/>
        </p:nvSpPr>
        <p:spPr bwMode="auto">
          <a:xfrm>
            <a:off x="7848600" y="2133600"/>
            <a:ext cx="38100" cy="12700"/>
          </a:xfrm>
          <a:custGeom>
            <a:avLst/>
            <a:gdLst>
              <a:gd name="T0" fmla="*/ 24 w 24"/>
              <a:gd name="T1" fmla="*/ 0 h 8"/>
              <a:gd name="T2" fmla="*/ 0 w 24"/>
              <a:gd name="T3" fmla="*/ 8 h 8"/>
              <a:gd name="T4" fmla="*/ 24 w 24"/>
              <a:gd name="T5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" h="8">
                <a:moveTo>
                  <a:pt x="24" y="0"/>
                </a:moveTo>
                <a:cubicBezTo>
                  <a:pt x="16" y="3"/>
                  <a:pt x="0" y="8"/>
                  <a:pt x="0" y="8"/>
                </a:cubicBezTo>
                <a:cubicBezTo>
                  <a:pt x="0" y="8"/>
                  <a:pt x="16" y="3"/>
                  <a:pt x="24" y="0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5" name="Freeform 41"/>
          <p:cNvSpPr>
            <a:spLocks/>
          </p:cNvSpPr>
          <p:nvPr/>
        </p:nvSpPr>
        <p:spPr bwMode="auto">
          <a:xfrm>
            <a:off x="8293100" y="1892300"/>
            <a:ext cx="127000" cy="2679700"/>
          </a:xfrm>
          <a:custGeom>
            <a:avLst/>
            <a:gdLst>
              <a:gd name="T0" fmla="*/ 0 w 80"/>
              <a:gd name="T1" fmla="*/ 24 h 1688"/>
              <a:gd name="T2" fmla="*/ 48 w 80"/>
              <a:gd name="T3" fmla="*/ 0 h 1688"/>
              <a:gd name="T4" fmla="*/ 80 w 80"/>
              <a:gd name="T5" fmla="*/ 1688 h 1688"/>
              <a:gd name="T6" fmla="*/ 64 w 80"/>
              <a:gd name="T7" fmla="*/ 1680 h 1688"/>
              <a:gd name="T8" fmla="*/ 32 w 80"/>
              <a:gd name="T9" fmla="*/ 1656 h 1688"/>
              <a:gd name="T10" fmla="*/ 0 w 80"/>
              <a:gd name="T11" fmla="*/ 24 h 1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0" h="1688">
                <a:moveTo>
                  <a:pt x="0" y="24"/>
                </a:moveTo>
                <a:lnTo>
                  <a:pt x="48" y="0"/>
                </a:lnTo>
                <a:lnTo>
                  <a:pt x="80" y="1688"/>
                </a:lnTo>
                <a:lnTo>
                  <a:pt x="64" y="1680"/>
                </a:lnTo>
                <a:lnTo>
                  <a:pt x="32" y="1656"/>
                </a:lnTo>
                <a:lnTo>
                  <a:pt x="0" y="24"/>
                </a:lnTo>
                <a:close/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6" name="Freeform 42"/>
          <p:cNvSpPr>
            <a:spLocks/>
          </p:cNvSpPr>
          <p:nvPr/>
        </p:nvSpPr>
        <p:spPr bwMode="auto">
          <a:xfrm>
            <a:off x="7861300" y="2082800"/>
            <a:ext cx="165100" cy="2298700"/>
          </a:xfrm>
          <a:custGeom>
            <a:avLst/>
            <a:gdLst>
              <a:gd name="T0" fmla="*/ 0 w 104"/>
              <a:gd name="T1" fmla="*/ 48 h 1448"/>
              <a:gd name="T2" fmla="*/ 56 w 104"/>
              <a:gd name="T3" fmla="*/ 0 h 1448"/>
              <a:gd name="T4" fmla="*/ 104 w 104"/>
              <a:gd name="T5" fmla="*/ 1448 h 1448"/>
              <a:gd name="T6" fmla="*/ 88 w 104"/>
              <a:gd name="T7" fmla="*/ 1440 h 1448"/>
              <a:gd name="T8" fmla="*/ 56 w 104"/>
              <a:gd name="T9" fmla="*/ 1416 h 1448"/>
              <a:gd name="T10" fmla="*/ 0 w 104"/>
              <a:gd name="T11" fmla="*/ 48 h 1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4" h="1448">
                <a:moveTo>
                  <a:pt x="0" y="48"/>
                </a:moveTo>
                <a:lnTo>
                  <a:pt x="56" y="0"/>
                </a:lnTo>
                <a:lnTo>
                  <a:pt x="104" y="1448"/>
                </a:lnTo>
                <a:lnTo>
                  <a:pt x="88" y="1440"/>
                </a:lnTo>
                <a:lnTo>
                  <a:pt x="56" y="1416"/>
                </a:lnTo>
                <a:lnTo>
                  <a:pt x="0" y="48"/>
                </a:lnTo>
                <a:close/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549" name="Text Box 45"/>
          <p:cNvSpPr txBox="1">
            <a:spLocks noChangeArrowheads="1"/>
          </p:cNvSpPr>
          <p:nvPr/>
        </p:nvSpPr>
        <p:spPr bwMode="auto">
          <a:xfrm>
            <a:off x="2449513" y="1241425"/>
            <a:ext cx="469423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800" b="1" i="1" baseline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Воздуха </a:t>
            </a:r>
            <a:r>
              <a:rPr lang="ru-RU" sz="72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?</a:t>
            </a:r>
            <a:r>
              <a:rPr lang="ru-RU" sz="7200" b="1" i="1" baseline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м</a:t>
            </a:r>
            <a:r>
              <a:rPr lang="ru-RU" sz="7200" b="1" i="1" baseline="300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3</a:t>
            </a:r>
            <a:r>
              <a:rPr lang="ru-RU" sz="5400" b="1" i="1" baseline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</p:txBody>
      </p:sp>
      <p:pic>
        <p:nvPicPr>
          <p:cNvPr id="405551" name="Picture 47" descr="Рисунок1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838" y="2413000"/>
            <a:ext cx="1692275" cy="138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5552" name="Picture 48" descr="karlosugol_b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795713"/>
            <a:ext cx="3279775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42" descr="Рисунок3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4368">
            <a:off x="272046" y="1288993"/>
            <a:ext cx="1232243" cy="147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43986" y="5791537"/>
                <a:ext cx="6916060" cy="1036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0" b="1" dirty="0" smtClean="0"/>
                  <a:t>V = 6 ∙4 ∙ 5 = 120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6000" b="1" i="1" smtClean="0"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6000" b="1" i="1" smtClean="0"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6000" b="1" dirty="0" smtClean="0"/>
                  <a:t> </a:t>
                </a:r>
                <a:endParaRPr lang="ru-RU" sz="6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986" y="5791537"/>
                <a:ext cx="6916060" cy="1036566"/>
              </a:xfrm>
              <a:prstGeom prst="rect">
                <a:avLst/>
              </a:prstGeom>
              <a:blipFill rotWithShape="1">
                <a:blip r:embed="rId8"/>
                <a:stretch>
                  <a:fillRect l="-5286" t="-15882" b="-3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699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5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5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9" grpId="0"/>
      <p:bldP spid="405518" grpId="0"/>
      <p:bldP spid="405529" grpId="0"/>
      <p:bldP spid="4055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543800" cy="388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7030A0"/>
                </a:solidFill>
              </a:rPr>
              <a:t>Задание: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Выполните </a:t>
            </a:r>
            <a:r>
              <a:rPr lang="ru-RU" sz="4000" b="1" dirty="0">
                <a:solidFill>
                  <a:srgbClr val="002060"/>
                </a:solidFill>
              </a:rPr>
              <a:t>необходимые измерения и вычислите объёмы </a:t>
            </a:r>
            <a:r>
              <a:rPr lang="ru-RU" sz="4000" b="1" dirty="0" smtClean="0">
                <a:solidFill>
                  <a:srgbClr val="002060"/>
                </a:solidFill>
              </a:rPr>
              <a:t>прямоугольных параллелепипедов, </a:t>
            </a:r>
            <a:r>
              <a:rPr lang="ru-RU" sz="4000" b="1" dirty="0">
                <a:solidFill>
                  <a:srgbClr val="002060"/>
                </a:solidFill>
              </a:rPr>
              <a:t>которые вы сделали к уроку.</a:t>
            </a:r>
          </a:p>
        </p:txBody>
      </p:sp>
    </p:spTree>
    <p:extLst>
      <p:ext uri="{BB962C8B-B14F-4D97-AF65-F5344CB8AC3E}">
        <p14:creationId xmlns:p14="http://schemas.microsoft.com/office/powerpoint/2010/main" val="358737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-4052"/>
            <a:ext cx="6781800" cy="1600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Физкультминутка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56792"/>
            <a:ext cx="7543800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100" b="1" dirty="0">
                <a:solidFill>
                  <a:srgbClr val="00B050"/>
                </a:solidFill>
              </a:rPr>
              <a:t> </a:t>
            </a:r>
            <a:r>
              <a:rPr lang="ru-RU" sz="3100" b="1" i="1" u="sng" dirty="0">
                <a:solidFill>
                  <a:srgbClr val="002060"/>
                </a:solidFill>
              </a:rPr>
              <a:t>Рисуй глазами треугольник.</a:t>
            </a:r>
            <a:endParaRPr lang="ru-RU" sz="3100" b="1" dirty="0">
              <a:solidFill>
                <a:srgbClr val="002060"/>
              </a:solidFill>
            </a:endParaRPr>
          </a:p>
          <a:p>
            <a:r>
              <a:rPr lang="ru-RU" dirty="0"/>
              <a:t>Рисуй глазами треугольник.</a:t>
            </a:r>
          </a:p>
          <a:p>
            <a:r>
              <a:rPr lang="ru-RU" dirty="0"/>
              <a:t>Теперь его переверни вершиной вниз.</a:t>
            </a:r>
          </a:p>
          <a:p>
            <a:r>
              <a:rPr lang="ru-RU" dirty="0"/>
              <a:t>И вновь глазами ты по периметру веди.</a:t>
            </a:r>
          </a:p>
          <a:p>
            <a:r>
              <a:rPr lang="ru-RU" dirty="0"/>
              <a:t>Рисуй восьмерку вертикально.</a:t>
            </a:r>
          </a:p>
          <a:p>
            <a:r>
              <a:rPr lang="ru-RU" dirty="0"/>
              <a:t>Ты головою не крути,</a:t>
            </a:r>
          </a:p>
          <a:p>
            <a:r>
              <a:rPr lang="ru-RU" dirty="0"/>
              <a:t>А лишь глазами осторожно ты вдоль по линиям води.</a:t>
            </a:r>
          </a:p>
          <a:p>
            <a:r>
              <a:rPr lang="ru-RU" dirty="0"/>
              <a:t>И на бочок ее клади.</a:t>
            </a:r>
          </a:p>
          <a:p>
            <a:r>
              <a:rPr lang="ru-RU" dirty="0"/>
              <a:t>Теперь следи горизонтально, и в центре ты остановись.</a:t>
            </a:r>
          </a:p>
          <a:p>
            <a:r>
              <a:rPr lang="ru-RU" dirty="0"/>
              <a:t>Зажмурься крепко, не ленись.</a:t>
            </a:r>
          </a:p>
          <a:p>
            <a:r>
              <a:rPr lang="ru-RU" dirty="0"/>
              <a:t>Глаза открываем мы, наконец.</a:t>
            </a:r>
          </a:p>
          <a:p>
            <a:r>
              <a:rPr lang="ru-RU" dirty="0"/>
              <a:t>Зарядка окончилась.</a:t>
            </a:r>
          </a:p>
          <a:p>
            <a:r>
              <a:rPr lang="ru-RU" dirty="0"/>
              <a:t>Ты – молодец!</a:t>
            </a:r>
          </a:p>
        </p:txBody>
      </p:sp>
    </p:spTree>
    <p:extLst>
      <p:ext uri="{BB962C8B-B14F-4D97-AF65-F5344CB8AC3E}">
        <p14:creationId xmlns:p14="http://schemas.microsoft.com/office/powerpoint/2010/main" val="325355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-99392"/>
            <a:ext cx="6781800" cy="1600200"/>
          </a:xfrm>
        </p:spPr>
        <p:txBody>
          <a:bodyPr/>
          <a:lstStyle/>
          <a:p>
            <a:pPr algn="ctr"/>
            <a:r>
              <a:rPr lang="ru-RU" dirty="0" smtClean="0"/>
              <a:t>Задача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84181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/>
              <a:t>Определить объём кубика, если его измерения указаны на рисунке</a:t>
            </a:r>
            <a:endParaRPr lang="ru-RU" sz="3600" dirty="0"/>
          </a:p>
          <a:p>
            <a:endParaRPr lang="ru-RU" dirty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 rot="16200000">
            <a:off x="2015480" y="2414061"/>
            <a:ext cx="2808288" cy="3744913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pic>
        <p:nvPicPr>
          <p:cNvPr id="4" name="Picture 18" descr="Картинка 80 из 61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7245" y="3560855"/>
            <a:ext cx="3024835" cy="22092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60032" y="2870323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7 м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576" y="384244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12 м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3560" y="3037635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15 м</a:t>
            </a:r>
            <a:endParaRPr lang="ru-RU" sz="28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92081" y="3922866"/>
                <a:ext cx="35283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prstClr val="black"/>
                    </a:solidFill>
                  </a:rPr>
                  <a:t>V=12∙15∙7=1260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ru-RU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1" y="3922866"/>
                <a:ext cx="3528392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3454" t="-11765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737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493" name="Group 309"/>
          <p:cNvGrpSpPr>
            <a:grpSpLocks/>
          </p:cNvGrpSpPr>
          <p:nvPr/>
        </p:nvGrpSpPr>
        <p:grpSpPr bwMode="auto">
          <a:xfrm>
            <a:off x="25400" y="76200"/>
            <a:ext cx="9067800" cy="6705600"/>
            <a:chOff x="168" y="176"/>
            <a:chExt cx="5408" cy="3928"/>
          </a:xfrm>
        </p:grpSpPr>
        <p:sp>
          <p:nvSpPr>
            <p:cNvPr id="349494" name="Freeform 31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495" name="Freeform 31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496" name="Freeform 31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497" name="Freeform 31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498" name="Freeform 31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499" name="Freeform 31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500" name="Freeform 31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501" name="Freeform 31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9186" name="Freeform 2"/>
          <p:cNvSpPr>
            <a:spLocks/>
          </p:cNvSpPr>
          <p:nvPr/>
        </p:nvSpPr>
        <p:spPr bwMode="auto">
          <a:xfrm>
            <a:off x="749300" y="2540000"/>
            <a:ext cx="12700" cy="660400"/>
          </a:xfrm>
          <a:custGeom>
            <a:avLst/>
            <a:gdLst>
              <a:gd name="T0" fmla="*/ 0 w 8"/>
              <a:gd name="T1" fmla="*/ 416 h 416"/>
              <a:gd name="T2" fmla="*/ 8 w 8"/>
              <a:gd name="T3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416">
                <a:moveTo>
                  <a:pt x="0" y="416"/>
                </a:moveTo>
                <a:lnTo>
                  <a:pt x="8" y="0"/>
                </a:lnTo>
              </a:path>
            </a:pathLst>
          </a:cu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87" name="AutoShape 3" descr="Папирус"/>
          <p:cNvSpPr>
            <a:spLocks noChangeArrowheads="1"/>
          </p:cNvSpPr>
          <p:nvPr/>
        </p:nvSpPr>
        <p:spPr bwMode="auto">
          <a:xfrm>
            <a:off x="901700" y="1384300"/>
            <a:ext cx="6134100" cy="4699000"/>
          </a:xfrm>
          <a:prstGeom prst="cube">
            <a:avLst>
              <a:gd name="adj" fmla="val 250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188" name="Freeform 4" descr="Папирус"/>
          <p:cNvSpPr>
            <a:spLocks/>
          </p:cNvSpPr>
          <p:nvPr/>
        </p:nvSpPr>
        <p:spPr bwMode="auto">
          <a:xfrm>
            <a:off x="647700" y="482600"/>
            <a:ext cx="6946900" cy="2247900"/>
          </a:xfrm>
          <a:custGeom>
            <a:avLst/>
            <a:gdLst>
              <a:gd name="T0" fmla="*/ 0 w 4376"/>
              <a:gd name="T1" fmla="*/ 1376 h 1416"/>
              <a:gd name="T2" fmla="*/ 1536 w 4376"/>
              <a:gd name="T3" fmla="*/ 896 h 1416"/>
              <a:gd name="T4" fmla="*/ 1544 w 4376"/>
              <a:gd name="T5" fmla="*/ 896 h 1416"/>
              <a:gd name="T6" fmla="*/ 3648 w 4376"/>
              <a:gd name="T7" fmla="*/ 1416 h 1416"/>
              <a:gd name="T8" fmla="*/ 4376 w 4376"/>
              <a:gd name="T9" fmla="*/ 592 h 1416"/>
              <a:gd name="T10" fmla="*/ 1744 w 4376"/>
              <a:gd name="T11" fmla="*/ 8 h 1416"/>
              <a:gd name="T12" fmla="*/ 1520 w 4376"/>
              <a:gd name="T13" fmla="*/ 912 h 1416"/>
              <a:gd name="T14" fmla="*/ 1664 w 4376"/>
              <a:gd name="T15" fmla="*/ 344 h 1416"/>
              <a:gd name="T16" fmla="*/ 1744 w 4376"/>
              <a:gd name="T17" fmla="*/ 0 h 1416"/>
              <a:gd name="T18" fmla="*/ 288 w 4376"/>
              <a:gd name="T19" fmla="*/ 744 h 1416"/>
              <a:gd name="T20" fmla="*/ 0 w 4376"/>
              <a:gd name="T21" fmla="*/ 1376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76" h="1416">
                <a:moveTo>
                  <a:pt x="0" y="1376"/>
                </a:moveTo>
                <a:lnTo>
                  <a:pt x="1536" y="896"/>
                </a:lnTo>
                <a:lnTo>
                  <a:pt x="1544" y="896"/>
                </a:lnTo>
                <a:lnTo>
                  <a:pt x="3648" y="1416"/>
                </a:lnTo>
                <a:lnTo>
                  <a:pt x="4376" y="592"/>
                </a:lnTo>
                <a:lnTo>
                  <a:pt x="1744" y="8"/>
                </a:lnTo>
                <a:lnTo>
                  <a:pt x="1520" y="912"/>
                </a:lnTo>
                <a:lnTo>
                  <a:pt x="1664" y="344"/>
                </a:lnTo>
                <a:lnTo>
                  <a:pt x="1744" y="0"/>
                </a:lnTo>
                <a:lnTo>
                  <a:pt x="288" y="744"/>
                </a:lnTo>
                <a:lnTo>
                  <a:pt x="0" y="1376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89" name="Freeform 5"/>
          <p:cNvSpPr>
            <a:spLocks/>
          </p:cNvSpPr>
          <p:nvPr/>
        </p:nvSpPr>
        <p:spPr bwMode="auto">
          <a:xfrm>
            <a:off x="1397000" y="2527300"/>
            <a:ext cx="25400" cy="3543300"/>
          </a:xfrm>
          <a:custGeom>
            <a:avLst/>
            <a:gdLst>
              <a:gd name="T0" fmla="*/ 0 w 16"/>
              <a:gd name="T1" fmla="*/ 0 h 2232"/>
              <a:gd name="T2" fmla="*/ 16 w 16"/>
              <a:gd name="T3" fmla="*/ 2232 h 22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232">
                <a:moveTo>
                  <a:pt x="0" y="0"/>
                </a:moveTo>
                <a:lnTo>
                  <a:pt x="16" y="2232"/>
                </a:lnTo>
              </a:path>
            </a:pathLst>
          </a:custGeom>
          <a:noFill/>
          <a:ln w="9525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0" name="Freeform 6"/>
          <p:cNvSpPr>
            <a:spLocks/>
          </p:cNvSpPr>
          <p:nvPr/>
        </p:nvSpPr>
        <p:spPr bwMode="auto">
          <a:xfrm>
            <a:off x="2870200" y="2540000"/>
            <a:ext cx="38100" cy="3581400"/>
          </a:xfrm>
          <a:custGeom>
            <a:avLst/>
            <a:gdLst>
              <a:gd name="T0" fmla="*/ 0 w 24"/>
              <a:gd name="T1" fmla="*/ 0 h 2256"/>
              <a:gd name="T2" fmla="*/ 24 w 24"/>
              <a:gd name="T3" fmla="*/ 2256 h 225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" h="2256">
                <a:moveTo>
                  <a:pt x="0" y="0"/>
                </a:moveTo>
                <a:lnTo>
                  <a:pt x="24" y="2256"/>
                </a:lnTo>
              </a:path>
            </a:pathLst>
          </a:custGeom>
          <a:noFill/>
          <a:ln w="9525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1" name="Freeform 7"/>
          <p:cNvSpPr>
            <a:spLocks/>
          </p:cNvSpPr>
          <p:nvPr/>
        </p:nvSpPr>
        <p:spPr bwMode="auto">
          <a:xfrm>
            <a:off x="3429000" y="2527300"/>
            <a:ext cx="1588" cy="3505200"/>
          </a:xfrm>
          <a:custGeom>
            <a:avLst/>
            <a:gdLst>
              <a:gd name="T0" fmla="*/ 0 w 1"/>
              <a:gd name="T1" fmla="*/ 0 h 2208"/>
              <a:gd name="T2" fmla="*/ 0 w 1"/>
              <a:gd name="T3" fmla="*/ 2208 h 22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208">
                <a:moveTo>
                  <a:pt x="0" y="0"/>
                </a:moveTo>
                <a:lnTo>
                  <a:pt x="0" y="2208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2" name="Freeform 8"/>
          <p:cNvSpPr>
            <a:spLocks/>
          </p:cNvSpPr>
          <p:nvPr/>
        </p:nvSpPr>
        <p:spPr bwMode="auto">
          <a:xfrm>
            <a:off x="4038600" y="2540000"/>
            <a:ext cx="50800" cy="3505200"/>
          </a:xfrm>
          <a:custGeom>
            <a:avLst/>
            <a:gdLst>
              <a:gd name="T0" fmla="*/ 0 w 32"/>
              <a:gd name="T1" fmla="*/ 0 h 2208"/>
              <a:gd name="T2" fmla="*/ 32 w 32"/>
              <a:gd name="T3" fmla="*/ 2208 h 22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2208">
                <a:moveTo>
                  <a:pt x="0" y="0"/>
                </a:moveTo>
                <a:lnTo>
                  <a:pt x="32" y="2208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3" name="Freeform 9"/>
          <p:cNvSpPr>
            <a:spLocks/>
          </p:cNvSpPr>
          <p:nvPr/>
        </p:nvSpPr>
        <p:spPr bwMode="auto">
          <a:xfrm>
            <a:off x="4546600" y="4000500"/>
            <a:ext cx="12700" cy="1511300"/>
          </a:xfrm>
          <a:custGeom>
            <a:avLst/>
            <a:gdLst>
              <a:gd name="T0" fmla="*/ 8 w 8"/>
              <a:gd name="T1" fmla="*/ 0 h 952"/>
              <a:gd name="T2" fmla="*/ 0 w 8"/>
              <a:gd name="T3" fmla="*/ 952 h 9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952">
                <a:moveTo>
                  <a:pt x="8" y="0"/>
                </a:moveTo>
                <a:lnTo>
                  <a:pt x="0" y="952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4" name="Freeform 10"/>
          <p:cNvSpPr>
            <a:spLocks/>
          </p:cNvSpPr>
          <p:nvPr/>
        </p:nvSpPr>
        <p:spPr bwMode="auto">
          <a:xfrm>
            <a:off x="4749800" y="3276600"/>
            <a:ext cx="114300" cy="2044700"/>
          </a:xfrm>
          <a:custGeom>
            <a:avLst/>
            <a:gdLst>
              <a:gd name="T0" fmla="*/ 72 w 72"/>
              <a:gd name="T1" fmla="*/ 0 h 1288"/>
              <a:gd name="T2" fmla="*/ 0 w 72"/>
              <a:gd name="T3" fmla="*/ 1288 h 12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288">
                <a:moveTo>
                  <a:pt x="72" y="0"/>
                </a:moveTo>
                <a:lnTo>
                  <a:pt x="0" y="1288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5" name="Freeform 11"/>
          <p:cNvSpPr>
            <a:spLocks/>
          </p:cNvSpPr>
          <p:nvPr/>
        </p:nvSpPr>
        <p:spPr bwMode="auto">
          <a:xfrm>
            <a:off x="2336800" y="2514600"/>
            <a:ext cx="25400" cy="1993900"/>
          </a:xfrm>
          <a:custGeom>
            <a:avLst/>
            <a:gdLst>
              <a:gd name="T0" fmla="*/ 0 w 16"/>
              <a:gd name="T1" fmla="*/ 0 h 1256"/>
              <a:gd name="T2" fmla="*/ 16 w 16"/>
              <a:gd name="T3" fmla="*/ 1256 h 125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256">
                <a:moveTo>
                  <a:pt x="0" y="0"/>
                </a:moveTo>
                <a:lnTo>
                  <a:pt x="16" y="1256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6" name="Freeform 12"/>
          <p:cNvSpPr>
            <a:spLocks/>
          </p:cNvSpPr>
          <p:nvPr/>
        </p:nvSpPr>
        <p:spPr bwMode="auto">
          <a:xfrm>
            <a:off x="3162300" y="1511300"/>
            <a:ext cx="3390900" cy="1079500"/>
          </a:xfrm>
          <a:custGeom>
            <a:avLst/>
            <a:gdLst>
              <a:gd name="T0" fmla="*/ 0 w 2136"/>
              <a:gd name="T1" fmla="*/ 0 h 680"/>
              <a:gd name="T2" fmla="*/ 624 w 2136"/>
              <a:gd name="T3" fmla="*/ 216 h 680"/>
              <a:gd name="T4" fmla="*/ 2136 w 2136"/>
              <a:gd name="T5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6" h="680">
                <a:moveTo>
                  <a:pt x="0" y="0"/>
                </a:moveTo>
                <a:lnTo>
                  <a:pt x="624" y="216"/>
                </a:lnTo>
                <a:lnTo>
                  <a:pt x="2136" y="680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7" name="Freeform 13"/>
          <p:cNvSpPr>
            <a:spLocks/>
          </p:cNvSpPr>
          <p:nvPr/>
        </p:nvSpPr>
        <p:spPr bwMode="auto">
          <a:xfrm>
            <a:off x="3251200" y="1231900"/>
            <a:ext cx="3581400" cy="965200"/>
          </a:xfrm>
          <a:custGeom>
            <a:avLst/>
            <a:gdLst>
              <a:gd name="T0" fmla="*/ 0 w 2256"/>
              <a:gd name="T1" fmla="*/ 0 h 608"/>
              <a:gd name="T2" fmla="*/ 1144 w 2256"/>
              <a:gd name="T3" fmla="*/ 328 h 608"/>
              <a:gd name="T4" fmla="*/ 2256 w 2256"/>
              <a:gd name="T5" fmla="*/ 608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6" h="608">
                <a:moveTo>
                  <a:pt x="0" y="0"/>
                </a:moveTo>
                <a:lnTo>
                  <a:pt x="1144" y="328"/>
                </a:lnTo>
                <a:lnTo>
                  <a:pt x="2256" y="608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8" name="Freeform 14"/>
          <p:cNvSpPr>
            <a:spLocks/>
          </p:cNvSpPr>
          <p:nvPr/>
        </p:nvSpPr>
        <p:spPr bwMode="auto">
          <a:xfrm>
            <a:off x="3390900" y="850900"/>
            <a:ext cx="3746500" cy="1066800"/>
          </a:xfrm>
          <a:custGeom>
            <a:avLst/>
            <a:gdLst>
              <a:gd name="T0" fmla="*/ 0 w 2360"/>
              <a:gd name="T1" fmla="*/ 0 h 672"/>
              <a:gd name="T2" fmla="*/ 504 w 2360"/>
              <a:gd name="T3" fmla="*/ 208 h 672"/>
              <a:gd name="T4" fmla="*/ 2360 w 2360"/>
              <a:gd name="T5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60" h="672">
                <a:moveTo>
                  <a:pt x="0" y="0"/>
                </a:moveTo>
                <a:lnTo>
                  <a:pt x="504" y="208"/>
                </a:lnTo>
                <a:lnTo>
                  <a:pt x="2360" y="672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9" name="Freeform 15"/>
          <p:cNvSpPr>
            <a:spLocks/>
          </p:cNvSpPr>
          <p:nvPr/>
        </p:nvSpPr>
        <p:spPr bwMode="auto">
          <a:xfrm>
            <a:off x="685800" y="1600200"/>
            <a:ext cx="2425700" cy="901700"/>
          </a:xfrm>
          <a:custGeom>
            <a:avLst/>
            <a:gdLst>
              <a:gd name="T0" fmla="*/ 1528 w 1528"/>
              <a:gd name="T1" fmla="*/ 0 h 568"/>
              <a:gd name="T2" fmla="*/ 776 w 1528"/>
              <a:gd name="T3" fmla="*/ 256 h 568"/>
              <a:gd name="T4" fmla="*/ 0 w 1528"/>
              <a:gd name="T5" fmla="*/ 568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8" h="568">
                <a:moveTo>
                  <a:pt x="1528" y="0"/>
                </a:moveTo>
                <a:lnTo>
                  <a:pt x="776" y="256"/>
                </a:lnTo>
                <a:lnTo>
                  <a:pt x="0" y="568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00" name="Freeform 16"/>
          <p:cNvSpPr>
            <a:spLocks/>
          </p:cNvSpPr>
          <p:nvPr/>
        </p:nvSpPr>
        <p:spPr bwMode="auto">
          <a:xfrm>
            <a:off x="850900" y="1231900"/>
            <a:ext cx="2349500" cy="914400"/>
          </a:xfrm>
          <a:custGeom>
            <a:avLst/>
            <a:gdLst>
              <a:gd name="T0" fmla="*/ 1480 w 1480"/>
              <a:gd name="T1" fmla="*/ 0 h 576"/>
              <a:gd name="T2" fmla="*/ 672 w 1480"/>
              <a:gd name="T3" fmla="*/ 312 h 576"/>
              <a:gd name="T4" fmla="*/ 0 w 1480"/>
              <a:gd name="T5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0" h="576">
                <a:moveTo>
                  <a:pt x="1480" y="0"/>
                </a:moveTo>
                <a:lnTo>
                  <a:pt x="672" y="312"/>
                </a:lnTo>
                <a:lnTo>
                  <a:pt x="0" y="576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01" name="Freeform 17"/>
          <p:cNvSpPr>
            <a:spLocks/>
          </p:cNvSpPr>
          <p:nvPr/>
        </p:nvSpPr>
        <p:spPr bwMode="auto">
          <a:xfrm>
            <a:off x="965200" y="863600"/>
            <a:ext cx="2349500" cy="1092200"/>
          </a:xfrm>
          <a:custGeom>
            <a:avLst/>
            <a:gdLst>
              <a:gd name="T0" fmla="*/ 1480 w 1480"/>
              <a:gd name="T1" fmla="*/ 0 h 688"/>
              <a:gd name="T2" fmla="*/ 1432 w 1480"/>
              <a:gd name="T3" fmla="*/ 16 h 688"/>
              <a:gd name="T4" fmla="*/ 768 w 1480"/>
              <a:gd name="T5" fmla="*/ 272 h 688"/>
              <a:gd name="T6" fmla="*/ 0 w 1480"/>
              <a:gd name="T7" fmla="*/ 688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0" h="688">
                <a:moveTo>
                  <a:pt x="1480" y="0"/>
                </a:moveTo>
                <a:lnTo>
                  <a:pt x="1432" y="16"/>
                </a:lnTo>
                <a:lnTo>
                  <a:pt x="768" y="272"/>
                </a:lnTo>
                <a:lnTo>
                  <a:pt x="0" y="688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49202" name="Group 18"/>
          <p:cNvGrpSpPr>
            <a:grpSpLocks/>
          </p:cNvGrpSpPr>
          <p:nvPr/>
        </p:nvGrpSpPr>
        <p:grpSpPr bwMode="auto">
          <a:xfrm>
            <a:off x="7523163" y="4279900"/>
            <a:ext cx="1620837" cy="469900"/>
            <a:chOff x="3353" y="4024"/>
            <a:chExt cx="1021" cy="296"/>
          </a:xfrm>
        </p:grpSpPr>
        <p:grpSp>
          <p:nvGrpSpPr>
            <p:cNvPr id="349203" name="Group 19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349204" name="Group 20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205" name="Group 2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06" name="Freeform 2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07" name="Freeform 2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08" name="Group 2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09" name="Freeform 2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10" name="Freeform 2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11" name="Group 2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12" name="Freeform 2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13" name="Freeform 2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214" name="Group 30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215" name="Group 3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16" name="Freeform 3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17" name="Freeform 3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18" name="Group 3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19" name="Freeform 3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20" name="Freeform 3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21" name="Group 3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22" name="Freeform 3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23" name="Freeform 3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9224" name="Group 40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349225" name="Group 41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226" name="Group 42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27" name="Freeform 4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28" name="Freeform 4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29" name="Group 45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30" name="Freeform 4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31" name="Freeform 4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32" name="Group 48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33" name="Freeform 4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34" name="Freeform 5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235" name="Group 51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236" name="Group 52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37" name="Freeform 5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38" name="Freeform 5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39" name="Group 55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40" name="Freeform 5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41" name="Freeform 5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42" name="Group 58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43" name="Freeform 5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44" name="Freeform 6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349245" name="Group 61"/>
          <p:cNvGrpSpPr>
            <a:grpSpLocks/>
          </p:cNvGrpSpPr>
          <p:nvPr/>
        </p:nvGrpSpPr>
        <p:grpSpPr bwMode="auto">
          <a:xfrm>
            <a:off x="3287713" y="5689600"/>
            <a:ext cx="1620837" cy="469900"/>
            <a:chOff x="3353" y="4024"/>
            <a:chExt cx="1021" cy="296"/>
          </a:xfrm>
        </p:grpSpPr>
        <p:grpSp>
          <p:nvGrpSpPr>
            <p:cNvPr id="349246" name="Group 62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349247" name="Group 63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248" name="Group 64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49" name="Freeform 6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50" name="Freeform 6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51" name="Group 67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52" name="Freeform 6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53" name="Freeform 6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54" name="Group 70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55" name="Freeform 7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56" name="Freeform 7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257" name="Group 73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258" name="Group 74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59" name="Freeform 7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60" name="Freeform 7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61" name="Group 77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62" name="Freeform 7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63" name="Freeform 7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64" name="Group 80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65" name="Freeform 8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66" name="Freeform 8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9267" name="Group 83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349268" name="Group 84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269" name="Group 85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70" name="Freeform 8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71" name="Freeform 8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72" name="Group 88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73" name="Freeform 8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74" name="Freeform 9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75" name="Group 91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76" name="Freeform 9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77" name="Freeform 9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278" name="Group 94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279" name="Group 95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80" name="Freeform 9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81" name="Freeform 9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82" name="Group 98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83" name="Freeform 9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84" name="Freeform 10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85" name="Group 101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86" name="Freeform 10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87" name="Freeform 10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349288" name="Group 104"/>
          <p:cNvGrpSpPr>
            <a:grpSpLocks/>
          </p:cNvGrpSpPr>
          <p:nvPr/>
        </p:nvGrpSpPr>
        <p:grpSpPr bwMode="auto">
          <a:xfrm>
            <a:off x="7523163" y="5041900"/>
            <a:ext cx="1620837" cy="469900"/>
            <a:chOff x="3353" y="4024"/>
            <a:chExt cx="1021" cy="296"/>
          </a:xfrm>
        </p:grpSpPr>
        <p:grpSp>
          <p:nvGrpSpPr>
            <p:cNvPr id="349289" name="Group 105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349290" name="Group 106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291" name="Group 10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292" name="Freeform 10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93" name="Freeform 10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94" name="Group 11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295" name="Freeform 11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96" name="Freeform 11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297" name="Group 11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298" name="Freeform 11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299" name="Freeform 11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300" name="Group 116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301" name="Group 11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02" name="Freeform 11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03" name="Freeform 11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04" name="Group 12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05" name="Freeform 12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06" name="Freeform 12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07" name="Group 12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08" name="Freeform 12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09" name="Freeform 12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9310" name="Group 126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349311" name="Group 127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312" name="Group 12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13" name="Freeform 12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14" name="Freeform 13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15" name="Group 13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16" name="Freeform 13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17" name="Freeform 13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18" name="Group 13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19" name="Freeform 13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20" name="Freeform 13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321" name="Group 137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322" name="Group 13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23" name="Freeform 13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24" name="Freeform 14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25" name="Group 14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26" name="Freeform 14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27" name="Freeform 14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28" name="Group 14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29" name="Freeform 14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30" name="Freeform 14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349331" name="Group 147"/>
          <p:cNvGrpSpPr>
            <a:grpSpLocks/>
          </p:cNvGrpSpPr>
          <p:nvPr/>
        </p:nvGrpSpPr>
        <p:grpSpPr bwMode="auto">
          <a:xfrm rot="-254485">
            <a:off x="7523163" y="4660900"/>
            <a:ext cx="1620837" cy="469900"/>
            <a:chOff x="3353" y="4024"/>
            <a:chExt cx="1021" cy="296"/>
          </a:xfrm>
        </p:grpSpPr>
        <p:grpSp>
          <p:nvGrpSpPr>
            <p:cNvPr id="349332" name="Group 148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349333" name="Group 149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334" name="Group 150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35" name="Freeform 15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36" name="Freeform 15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37" name="Group 153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38" name="Freeform 15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39" name="Freeform 15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40" name="Group 156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41" name="Freeform 15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42" name="Freeform 15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343" name="Group 159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344" name="Group 160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45" name="Freeform 16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46" name="Freeform 16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47" name="Group 163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48" name="Freeform 16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49" name="Freeform 16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50" name="Group 166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51" name="Freeform 16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52" name="Freeform 16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9353" name="Group 169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349354" name="Group 170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355" name="Group 17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56" name="Freeform 17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57" name="Freeform 17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58" name="Group 17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59" name="Freeform 17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60" name="Freeform 17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61" name="Group 17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62" name="Freeform 17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63" name="Freeform 17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364" name="Group 180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365" name="Group 18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66" name="Freeform 18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67" name="Freeform 18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68" name="Group 18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69" name="Freeform 18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70" name="Freeform 18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71" name="Group 18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72" name="Freeform 18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73" name="Freeform 18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349374" name="Freeform 190" descr="Пробка"/>
          <p:cNvSpPr>
            <a:spLocks/>
          </p:cNvSpPr>
          <p:nvPr/>
        </p:nvSpPr>
        <p:spPr bwMode="auto">
          <a:xfrm>
            <a:off x="1866900" y="4470400"/>
            <a:ext cx="1028700" cy="1600200"/>
          </a:xfrm>
          <a:custGeom>
            <a:avLst/>
            <a:gdLst>
              <a:gd name="T0" fmla="*/ 536 w 648"/>
              <a:gd name="T1" fmla="*/ 16 h 1008"/>
              <a:gd name="T2" fmla="*/ 544 w 648"/>
              <a:gd name="T3" fmla="*/ 1008 h 1008"/>
              <a:gd name="T4" fmla="*/ 24 w 648"/>
              <a:gd name="T5" fmla="*/ 998 h 1008"/>
              <a:gd name="T6" fmla="*/ 16 w 648"/>
              <a:gd name="T7" fmla="*/ 264 h 1008"/>
              <a:gd name="T8" fmla="*/ 8 w 648"/>
              <a:gd name="T9" fmla="*/ 88 h 1008"/>
              <a:gd name="T10" fmla="*/ 0 w 648"/>
              <a:gd name="T11" fmla="*/ 20 h 1008"/>
              <a:gd name="T12" fmla="*/ 568 w 648"/>
              <a:gd name="T13" fmla="*/ 24 h 1008"/>
              <a:gd name="T14" fmla="*/ 640 w 648"/>
              <a:gd name="T15" fmla="*/ 0 h 1008"/>
              <a:gd name="T16" fmla="*/ 640 w 648"/>
              <a:gd name="T17" fmla="*/ 39 h 1008"/>
              <a:gd name="T18" fmla="*/ 648 w 648"/>
              <a:gd name="T19" fmla="*/ 29 h 1008"/>
              <a:gd name="T20" fmla="*/ 536 w 648"/>
              <a:gd name="T21" fmla="*/ 16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8" h="1008">
                <a:moveTo>
                  <a:pt x="536" y="16"/>
                </a:moveTo>
                <a:lnTo>
                  <a:pt x="544" y="1008"/>
                </a:lnTo>
                <a:lnTo>
                  <a:pt x="24" y="998"/>
                </a:lnTo>
                <a:lnTo>
                  <a:pt x="16" y="264"/>
                </a:lnTo>
                <a:lnTo>
                  <a:pt x="8" y="88"/>
                </a:lnTo>
                <a:lnTo>
                  <a:pt x="0" y="20"/>
                </a:lnTo>
                <a:lnTo>
                  <a:pt x="568" y="24"/>
                </a:lnTo>
                <a:lnTo>
                  <a:pt x="640" y="0"/>
                </a:lnTo>
                <a:lnTo>
                  <a:pt x="640" y="39"/>
                </a:lnTo>
                <a:lnTo>
                  <a:pt x="648" y="29"/>
                </a:lnTo>
                <a:lnTo>
                  <a:pt x="536" y="16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75" name="Freeform 191"/>
          <p:cNvSpPr>
            <a:spLocks/>
          </p:cNvSpPr>
          <p:nvPr/>
        </p:nvSpPr>
        <p:spPr bwMode="auto">
          <a:xfrm>
            <a:off x="1866900" y="2540000"/>
            <a:ext cx="25400" cy="3568700"/>
          </a:xfrm>
          <a:custGeom>
            <a:avLst/>
            <a:gdLst>
              <a:gd name="T0" fmla="*/ 0 w 16"/>
              <a:gd name="T1" fmla="*/ 0 h 2248"/>
              <a:gd name="T2" fmla="*/ 16 w 16"/>
              <a:gd name="T3" fmla="*/ 2248 h 22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248">
                <a:moveTo>
                  <a:pt x="0" y="0"/>
                </a:moveTo>
                <a:lnTo>
                  <a:pt x="16" y="2248"/>
                </a:lnTo>
              </a:path>
            </a:pathLst>
          </a:custGeom>
          <a:noFill/>
          <a:ln w="9525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76" name="Freeform 192"/>
          <p:cNvSpPr>
            <a:spLocks/>
          </p:cNvSpPr>
          <p:nvPr/>
        </p:nvSpPr>
        <p:spPr bwMode="auto">
          <a:xfrm>
            <a:off x="1892300" y="5092700"/>
            <a:ext cx="14288" cy="965200"/>
          </a:xfrm>
          <a:custGeom>
            <a:avLst/>
            <a:gdLst>
              <a:gd name="T0" fmla="*/ 0 w 9"/>
              <a:gd name="T1" fmla="*/ 0 h 608"/>
              <a:gd name="T2" fmla="*/ 9 w 9"/>
              <a:gd name="T3" fmla="*/ 608 h 6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" h="608">
                <a:moveTo>
                  <a:pt x="0" y="0"/>
                </a:moveTo>
                <a:lnTo>
                  <a:pt x="9" y="60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77" name="Freeform 193"/>
          <p:cNvSpPr>
            <a:spLocks/>
          </p:cNvSpPr>
          <p:nvPr/>
        </p:nvSpPr>
        <p:spPr bwMode="auto">
          <a:xfrm>
            <a:off x="1879600" y="4508500"/>
            <a:ext cx="838200" cy="596900"/>
          </a:xfrm>
          <a:custGeom>
            <a:avLst/>
            <a:gdLst>
              <a:gd name="T0" fmla="*/ 528 w 528"/>
              <a:gd name="T1" fmla="*/ 0 h 376"/>
              <a:gd name="T2" fmla="*/ 0 w 528"/>
              <a:gd name="T3" fmla="*/ 0 h 376"/>
              <a:gd name="T4" fmla="*/ 8 w 528"/>
              <a:gd name="T5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376">
                <a:moveTo>
                  <a:pt x="528" y="0"/>
                </a:moveTo>
                <a:lnTo>
                  <a:pt x="0" y="0"/>
                </a:lnTo>
                <a:lnTo>
                  <a:pt x="8" y="376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49378" name="Group 194"/>
          <p:cNvGrpSpPr>
            <a:grpSpLocks/>
          </p:cNvGrpSpPr>
          <p:nvPr/>
        </p:nvGrpSpPr>
        <p:grpSpPr bwMode="auto">
          <a:xfrm>
            <a:off x="1052513" y="5791200"/>
            <a:ext cx="1620837" cy="469900"/>
            <a:chOff x="3353" y="4024"/>
            <a:chExt cx="1021" cy="296"/>
          </a:xfrm>
        </p:grpSpPr>
        <p:grpSp>
          <p:nvGrpSpPr>
            <p:cNvPr id="349379" name="Group 195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349380" name="Group 196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381" name="Group 19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82" name="Freeform 19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83" name="Freeform 19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84" name="Group 20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85" name="Freeform 20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86" name="Freeform 20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87" name="Group 20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88" name="Freeform 20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89" name="Freeform 20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390" name="Group 206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391" name="Group 20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392" name="Freeform 20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93" name="Freeform 20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94" name="Group 21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395" name="Freeform 21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96" name="Freeform 21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397" name="Group 21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398" name="Freeform 21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399" name="Freeform 21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9400" name="Group 216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349401" name="Group 217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402" name="Group 21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403" name="Freeform 21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04" name="Freeform 22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05" name="Group 22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406" name="Freeform 22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07" name="Freeform 22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08" name="Group 22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409" name="Freeform 22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10" name="Freeform 22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411" name="Group 227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412" name="Group 22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413" name="Freeform 22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14" name="Freeform 23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15" name="Group 23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416" name="Freeform 23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17" name="Freeform 23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18" name="Group 23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419" name="Freeform 23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20" name="Freeform 23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349421" name="Oval 237"/>
          <p:cNvSpPr>
            <a:spLocks noChangeArrowheads="1"/>
          </p:cNvSpPr>
          <p:nvPr/>
        </p:nvSpPr>
        <p:spPr bwMode="auto">
          <a:xfrm>
            <a:off x="2946400" y="14478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2" name="Oval 238"/>
          <p:cNvSpPr>
            <a:spLocks noChangeArrowheads="1"/>
          </p:cNvSpPr>
          <p:nvPr/>
        </p:nvSpPr>
        <p:spPr bwMode="auto">
          <a:xfrm>
            <a:off x="3009900" y="9906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3" name="Oval 239"/>
          <p:cNvSpPr>
            <a:spLocks noChangeArrowheads="1"/>
          </p:cNvSpPr>
          <p:nvPr/>
        </p:nvSpPr>
        <p:spPr bwMode="auto">
          <a:xfrm>
            <a:off x="3200400" y="6223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4" name="Oval 240"/>
          <p:cNvSpPr>
            <a:spLocks noChangeArrowheads="1"/>
          </p:cNvSpPr>
          <p:nvPr/>
        </p:nvSpPr>
        <p:spPr bwMode="auto">
          <a:xfrm>
            <a:off x="1079500" y="26543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5" name="Oval 241"/>
          <p:cNvSpPr>
            <a:spLocks noChangeArrowheads="1"/>
          </p:cNvSpPr>
          <p:nvPr/>
        </p:nvSpPr>
        <p:spPr bwMode="auto">
          <a:xfrm>
            <a:off x="1562100" y="26924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6" name="Oval 242"/>
          <p:cNvSpPr>
            <a:spLocks noChangeArrowheads="1"/>
          </p:cNvSpPr>
          <p:nvPr/>
        </p:nvSpPr>
        <p:spPr bwMode="auto">
          <a:xfrm>
            <a:off x="2108200" y="26924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7" name="Oval 243"/>
          <p:cNvSpPr>
            <a:spLocks noChangeArrowheads="1"/>
          </p:cNvSpPr>
          <p:nvPr/>
        </p:nvSpPr>
        <p:spPr bwMode="auto">
          <a:xfrm>
            <a:off x="2616200" y="27559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8" name="Oval 244"/>
          <p:cNvSpPr>
            <a:spLocks noChangeArrowheads="1"/>
          </p:cNvSpPr>
          <p:nvPr/>
        </p:nvSpPr>
        <p:spPr bwMode="auto">
          <a:xfrm>
            <a:off x="3175000" y="27051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29" name="Oval 245"/>
          <p:cNvSpPr>
            <a:spLocks noChangeArrowheads="1"/>
          </p:cNvSpPr>
          <p:nvPr/>
        </p:nvSpPr>
        <p:spPr bwMode="auto">
          <a:xfrm>
            <a:off x="3746500" y="26416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30" name="Oval 246"/>
          <p:cNvSpPr>
            <a:spLocks noChangeArrowheads="1"/>
          </p:cNvSpPr>
          <p:nvPr/>
        </p:nvSpPr>
        <p:spPr bwMode="auto">
          <a:xfrm>
            <a:off x="3708400" y="57912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31" name="Oval 247"/>
          <p:cNvSpPr>
            <a:spLocks noChangeArrowheads="1"/>
          </p:cNvSpPr>
          <p:nvPr/>
        </p:nvSpPr>
        <p:spPr bwMode="auto">
          <a:xfrm>
            <a:off x="1041400" y="58039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32" name="Oval 248"/>
          <p:cNvSpPr>
            <a:spLocks noChangeArrowheads="1"/>
          </p:cNvSpPr>
          <p:nvPr/>
        </p:nvSpPr>
        <p:spPr bwMode="auto">
          <a:xfrm>
            <a:off x="3289300" y="17272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33" name="Oval 249"/>
          <p:cNvSpPr>
            <a:spLocks noChangeArrowheads="1"/>
          </p:cNvSpPr>
          <p:nvPr/>
        </p:nvSpPr>
        <p:spPr bwMode="auto">
          <a:xfrm>
            <a:off x="3467100" y="10795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34" name="Oval 250"/>
          <p:cNvSpPr>
            <a:spLocks noChangeArrowheads="1"/>
          </p:cNvSpPr>
          <p:nvPr/>
        </p:nvSpPr>
        <p:spPr bwMode="auto">
          <a:xfrm>
            <a:off x="2921000" y="1752600"/>
            <a:ext cx="88900" cy="88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35" name="Text Box 251"/>
          <p:cNvSpPr txBox="1">
            <a:spLocks noChangeArrowheads="1"/>
          </p:cNvSpPr>
          <p:nvPr/>
        </p:nvSpPr>
        <p:spPr bwMode="auto">
          <a:xfrm>
            <a:off x="4660900" y="11113"/>
            <a:ext cx="38957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1м</a:t>
            </a:r>
            <a:r>
              <a:rPr lang="ru-RU" b="1" i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3</a:t>
            </a:r>
            <a:r>
              <a:rPr lang="ru-RU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сена весит </a:t>
            </a:r>
            <a:r>
              <a:rPr lang="ru-RU" sz="4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6</a:t>
            </a:r>
            <a:r>
              <a:rPr lang="ru-RU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ц</a:t>
            </a:r>
            <a:endParaRPr lang="ru-RU" b="1" i="1" baseline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349436" name="Text Box 252"/>
          <p:cNvSpPr txBox="1">
            <a:spLocks noChangeArrowheads="1"/>
          </p:cNvSpPr>
          <p:nvPr/>
        </p:nvSpPr>
        <p:spPr bwMode="auto">
          <a:xfrm>
            <a:off x="5829300" y="4319588"/>
            <a:ext cx="1793875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ширина</a:t>
            </a:r>
          </a:p>
          <a:p>
            <a:r>
              <a:rPr lang="ru-RU" sz="80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6 </a:t>
            </a:r>
            <a:r>
              <a:rPr lang="ru-RU" sz="72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м</a:t>
            </a:r>
            <a:r>
              <a:rPr lang="ru-RU" sz="54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</p:txBody>
      </p:sp>
      <p:grpSp>
        <p:nvGrpSpPr>
          <p:cNvPr id="349437" name="Group 253"/>
          <p:cNvGrpSpPr>
            <a:grpSpLocks/>
          </p:cNvGrpSpPr>
          <p:nvPr/>
        </p:nvGrpSpPr>
        <p:grpSpPr bwMode="auto">
          <a:xfrm>
            <a:off x="4837113" y="5918200"/>
            <a:ext cx="1620837" cy="469900"/>
            <a:chOff x="3353" y="4024"/>
            <a:chExt cx="1021" cy="296"/>
          </a:xfrm>
        </p:grpSpPr>
        <p:grpSp>
          <p:nvGrpSpPr>
            <p:cNvPr id="349438" name="Group 254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349439" name="Group 255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440" name="Group 256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441" name="Freeform 25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42" name="Freeform 25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43" name="Group 259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444" name="Freeform 26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45" name="Freeform 26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46" name="Group 262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447" name="Freeform 26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48" name="Freeform 26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449" name="Group 265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450" name="Group 266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451" name="Freeform 26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52" name="Freeform 26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53" name="Group 269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454" name="Freeform 27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55" name="Freeform 27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56" name="Group 272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457" name="Freeform 27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58" name="Freeform 27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9459" name="Group 275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349460" name="Group 276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349461" name="Group 27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462" name="Freeform 27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63" name="Freeform 27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64" name="Group 28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465" name="Freeform 28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66" name="Freeform 28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67" name="Group 28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468" name="Freeform 28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69" name="Freeform 28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49470" name="Group 286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349471" name="Group 28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349472" name="Freeform 28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73" name="Freeform 28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74" name="Group 29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349475" name="Freeform 29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76" name="Freeform 29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9477" name="Group 29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349478" name="Freeform 29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49479" name="Freeform 29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pic>
        <p:nvPicPr>
          <p:cNvPr id="349480" name="Picture 296" descr="B_Fly0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9481" name="Picture 297" descr="crow2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" y="165100"/>
            <a:ext cx="25336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9482" name="Freeform 298"/>
          <p:cNvSpPr>
            <a:spLocks/>
          </p:cNvSpPr>
          <p:nvPr/>
        </p:nvSpPr>
        <p:spPr bwMode="auto">
          <a:xfrm>
            <a:off x="6096000" y="2641600"/>
            <a:ext cx="12700" cy="3111500"/>
          </a:xfrm>
          <a:custGeom>
            <a:avLst/>
            <a:gdLst>
              <a:gd name="T0" fmla="*/ 0 w 8"/>
              <a:gd name="T1" fmla="*/ 0 h 1960"/>
              <a:gd name="T2" fmla="*/ 8 w 8"/>
              <a:gd name="T3" fmla="*/ 1960 h 19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960">
                <a:moveTo>
                  <a:pt x="0" y="0"/>
                </a:moveTo>
                <a:lnTo>
                  <a:pt x="8" y="1960"/>
                </a:lnTo>
              </a:path>
            </a:pathLst>
          </a:custGeom>
          <a:noFill/>
          <a:ln w="952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83" name="Freeform 299"/>
          <p:cNvSpPr>
            <a:spLocks/>
          </p:cNvSpPr>
          <p:nvPr/>
        </p:nvSpPr>
        <p:spPr bwMode="auto">
          <a:xfrm>
            <a:off x="2717800" y="4483100"/>
            <a:ext cx="25400" cy="1562100"/>
          </a:xfrm>
          <a:custGeom>
            <a:avLst/>
            <a:gdLst>
              <a:gd name="T0" fmla="*/ 0 w 16"/>
              <a:gd name="T1" fmla="*/ 0 h 984"/>
              <a:gd name="T2" fmla="*/ 16 w 16"/>
              <a:gd name="T3" fmla="*/ 984 h 9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984">
                <a:moveTo>
                  <a:pt x="0" y="0"/>
                </a:moveTo>
                <a:lnTo>
                  <a:pt x="16" y="984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349484" name="Picture 300" descr="h05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538" y="4564063"/>
            <a:ext cx="2168525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9485" name="Rectangle 301" descr="Контурные ромбики"/>
          <p:cNvSpPr>
            <a:spLocks noChangeArrowheads="1"/>
          </p:cNvSpPr>
          <p:nvPr/>
        </p:nvSpPr>
        <p:spPr bwMode="auto">
          <a:xfrm>
            <a:off x="4330700" y="3962400"/>
            <a:ext cx="609600" cy="863600"/>
          </a:xfrm>
          <a:prstGeom prst="rect">
            <a:avLst/>
          </a:prstGeom>
          <a:pattFill prst="openDmnd">
            <a:fgClr>
              <a:schemeClr val="bg2"/>
            </a:fgClr>
            <a:bgClr>
              <a:schemeClr val="bg1"/>
            </a:bgClr>
          </a:pattFill>
          <a:ln w="9525" algn="ctr">
            <a:solidFill>
              <a:srgbClr val="99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9486" name="Litebulb"/>
          <p:cNvSpPr>
            <a:spLocks noEditPoints="1" noChangeArrowheads="1"/>
          </p:cNvSpPr>
          <p:nvPr/>
        </p:nvSpPr>
        <p:spPr bwMode="auto">
          <a:xfrm rot="10800000">
            <a:off x="533400" y="3194050"/>
            <a:ext cx="439738" cy="538163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tint val="66667"/>
                  <a:invGamma/>
                </a:srgbClr>
              </a:gs>
            </a:gsLst>
            <a:lin ang="5400000" scaled="1"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9487" name="Freeform 303"/>
          <p:cNvSpPr>
            <a:spLocks/>
          </p:cNvSpPr>
          <p:nvPr/>
        </p:nvSpPr>
        <p:spPr bwMode="auto">
          <a:xfrm>
            <a:off x="654050" y="3197225"/>
            <a:ext cx="188913" cy="138113"/>
          </a:xfrm>
          <a:custGeom>
            <a:avLst/>
            <a:gdLst>
              <a:gd name="T0" fmla="*/ 0 w 136"/>
              <a:gd name="T1" fmla="*/ 48 h 96"/>
              <a:gd name="T2" fmla="*/ 64 w 136"/>
              <a:gd name="T3" fmla="*/ 96 h 96"/>
              <a:gd name="T4" fmla="*/ 136 w 136"/>
              <a:gd name="T5" fmla="*/ 48 h 96"/>
              <a:gd name="T6" fmla="*/ 72 w 136"/>
              <a:gd name="T7" fmla="*/ 0 h 96"/>
              <a:gd name="T8" fmla="*/ 0 w 136"/>
              <a:gd name="T9" fmla="*/ 48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6" h="96">
                <a:moveTo>
                  <a:pt x="0" y="48"/>
                </a:moveTo>
                <a:lnTo>
                  <a:pt x="64" y="96"/>
                </a:lnTo>
                <a:lnTo>
                  <a:pt x="136" y="48"/>
                </a:lnTo>
                <a:lnTo>
                  <a:pt x="72" y="0"/>
                </a:lnTo>
                <a:lnTo>
                  <a:pt x="0" y="48"/>
                </a:lnTo>
                <a:close/>
              </a:path>
            </a:pathLst>
          </a:custGeom>
          <a:solidFill>
            <a:srgbClr val="996600"/>
          </a:solidFill>
          <a:ln w="3175" cap="flat" cmpd="sng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349488" name="Picture 304" descr="6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8" y="4159250"/>
            <a:ext cx="2235200" cy="215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9489" name="Text Box 305"/>
          <p:cNvSpPr txBox="1">
            <a:spLocks noChangeArrowheads="1"/>
          </p:cNvSpPr>
          <p:nvPr/>
        </p:nvSpPr>
        <p:spPr bwMode="auto">
          <a:xfrm>
            <a:off x="2106613" y="6100763"/>
            <a:ext cx="3030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0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Длина 10 м</a:t>
            </a:r>
            <a:r>
              <a:rPr lang="ru-RU" sz="4000" b="1" i="1" baseline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</p:txBody>
      </p:sp>
      <p:sp>
        <p:nvSpPr>
          <p:cNvPr id="349490" name="Text Box 306"/>
          <p:cNvSpPr txBox="1">
            <a:spLocks noChangeArrowheads="1"/>
          </p:cNvSpPr>
          <p:nvPr/>
        </p:nvSpPr>
        <p:spPr bwMode="auto">
          <a:xfrm>
            <a:off x="7204075" y="1639888"/>
            <a:ext cx="19399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высота </a:t>
            </a:r>
          </a:p>
          <a:p>
            <a:r>
              <a:rPr lang="ru-RU" sz="4800" b="1" i="1" baseline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4 м</a:t>
            </a:r>
          </a:p>
        </p:txBody>
      </p:sp>
      <p:sp>
        <p:nvSpPr>
          <p:cNvPr id="349491" name="AutoShape 307"/>
          <p:cNvSpPr>
            <a:spLocks noChangeArrowheads="1"/>
          </p:cNvSpPr>
          <p:nvPr/>
        </p:nvSpPr>
        <p:spPr bwMode="auto">
          <a:xfrm>
            <a:off x="5410200" y="2908300"/>
            <a:ext cx="1930400" cy="1270000"/>
          </a:xfrm>
          <a:prstGeom prst="wedgeEllipseCallout">
            <a:avLst>
              <a:gd name="adj1" fmla="val -56991"/>
              <a:gd name="adj2" fmla="val 145625"/>
            </a:avLst>
          </a:prstGeom>
          <a:gradFill rotWithShape="1">
            <a:gsLst>
              <a:gs pos="0">
                <a:schemeClr val="bg1"/>
              </a:gs>
              <a:gs pos="100000">
                <a:srgbClr val="99FFCC"/>
              </a:gs>
            </a:gsLst>
            <a:path path="rect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US" sz="60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V-</a:t>
            </a:r>
            <a:r>
              <a:rPr lang="ru-RU" sz="60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pic>
        <p:nvPicPr>
          <p:cNvPr id="349492" name="Picture 308" descr="h021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07250" y="3424238"/>
            <a:ext cx="1936750" cy="230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14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-0.38195 0.4925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49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97" y="246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6.2963E-6 C 0.03541 -0.01296 0.071 -0.02592 0.10138 -0.02777 C 0.13176 -0.02962 0.15433 -0.01573 0.18194 -0.0111 C 0.20954 -0.00647 0.24044 0.00394 0.26666 6.2963E-6 C 0.29287 -0.00393 0.31527 -0.01481 0.33888 -0.03518 C 0.36249 -0.05555 0.38315 -0.09652 0.40833 -0.12222 C 0.4335 -0.14791 0.44669 -0.1368 0.49027 -0.18888 C 0.53385 -0.24073 0.60155 -0.33819 0.66944 -0.43518 " pathEditMode="relative" ptsTypes="aaaaaaaA">
                                      <p:cBhvr>
                                        <p:cTn id="8" dur="5000" fill="hold"/>
                                        <p:tgtEl>
                                          <p:spTgt spid="3494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49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4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34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49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49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435" grpId="0"/>
      <p:bldP spid="349436" grpId="0"/>
      <p:bldP spid="349489" grpId="0"/>
      <p:bldP spid="349490" grpId="0"/>
      <p:bldP spid="34949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828792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</a:rPr>
              <a:t>Молодцы!</a:t>
            </a:r>
            <a:endParaRPr lang="ru-RU" sz="6600" b="1" dirty="0">
              <a:solidFill>
                <a:srgbClr val="C00000"/>
              </a:solidFill>
            </a:endParaRPr>
          </a:p>
        </p:txBody>
      </p:sp>
      <p:pic>
        <p:nvPicPr>
          <p:cNvPr id="5122" name="Picture 2" descr="D:\Со старого\Диск(H)\Учебная\Презентации\Анимашки\AG00373_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339752" y="2361372"/>
            <a:ext cx="3888431" cy="374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301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157</TotalTime>
  <Words>252</Words>
  <Application>Microsoft Office PowerPoint</Application>
  <PresentationFormat>Экран (4:3)</PresentationFormat>
  <Paragraphs>45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NewsPrint</vt:lpstr>
      <vt:lpstr>Презентация PowerPoint</vt:lpstr>
      <vt:lpstr>Запомни эту формулу!</vt:lpstr>
      <vt:lpstr>Презентация PowerPoint</vt:lpstr>
      <vt:lpstr>Презентация PowerPoint</vt:lpstr>
      <vt:lpstr>Презентация PowerPoint</vt:lpstr>
      <vt:lpstr>Физкультминутка</vt:lpstr>
      <vt:lpstr>Задача </vt:lpstr>
      <vt:lpstr>Презентация PowerPoint</vt:lpstr>
      <vt:lpstr>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5 класс</dc:title>
  <dc:creator>Андриановы</dc:creator>
  <cp:lastModifiedBy>учитель</cp:lastModifiedBy>
  <cp:revision>20</cp:revision>
  <dcterms:created xsi:type="dcterms:W3CDTF">2012-12-24T17:20:57Z</dcterms:created>
  <dcterms:modified xsi:type="dcterms:W3CDTF">2014-01-22T06:16:55Z</dcterms:modified>
</cp:coreProperties>
</file>