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  <p:sldId id="262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E02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C7A71-0F6F-4E2E-88BE-732C01C30784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3A788-6C18-42FB-BAC3-B2502E4CA2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AD8B7-BA9A-448D-9AAE-FA7CA270794E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F08E5-7ECA-4352-A318-A9532A257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2C3FE-AFBF-4AED-AA9C-43DC3BD58128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ACECD-B1F0-4872-A94F-277D41D4E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EA5A1-9314-43BD-8ADF-3E9C25059974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5F847-0152-4EAA-9D1E-AD6BEBE65A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06D8B-E2BB-408F-8ECF-EDBEDB045CBA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7B62D-E0C3-463C-AB01-C0B32B6BE5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BBDC9-1C4F-47E2-9A4F-B9E258919DE9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D3829-680C-4279-9E76-234CA39B2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5EB4F-B615-47D2-8672-BEA9CD65EBAC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3BE14-0432-4AB7-8E05-039A475596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35E85-FE0D-408D-A314-87DA4BBEE908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C5587-6983-4ABB-873F-59E57A34CD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46659-06B1-477C-8B66-DB248EC5F7FF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03BB8-E546-4F04-9409-6A183444A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E43BE-98CD-42B2-8798-7D62A261D60C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8399A-11F6-41CE-8FA3-ED9F5AAF2B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69403-F55A-4676-A778-CBAD55FE95CC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54159-EAFF-4659-B466-1CF2636C18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1000">
              <a:schemeClr val="tx1"/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7FD6B5-5D08-44EA-85BA-BF12DB3553B1}" type="datetimeFigureOut">
              <a:rPr lang="ru-RU"/>
              <a:pPr>
                <a:defRPr/>
              </a:pPr>
              <a:t>17.06.2014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B2B00C-62B0-4787-BC73-D647FF1CC2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15" r:id="rId2"/>
    <p:sldLayoutId id="2147483824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5" r:id="rId9"/>
    <p:sldLayoutId id="2147483821" r:id="rId10"/>
    <p:sldLayoutId id="21474838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38" y="785813"/>
          <a:ext cx="7643812" cy="4997479"/>
        </p:xfrm>
        <a:graphic>
          <a:graphicData uri="http://schemas.openxmlformats.org/drawingml/2006/table">
            <a:tbl>
              <a:tblPr/>
              <a:tblGrid>
                <a:gridCol w="5429249"/>
                <a:gridCol w="1071562"/>
                <a:gridCol w="1143001"/>
              </a:tblGrid>
              <a:tr h="823626">
                <a:tc>
                  <a:txBody>
                    <a:bodyPr/>
                    <a:lstStyle/>
                    <a:p>
                      <a:pPr marL="450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Истина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Ложь</a:t>
                      </a:r>
                      <a:endParaRPr lang="ru-RU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9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</a:rPr>
                        <a:t>Равенства – это два выражения, соединенных знаком «=»</a:t>
                      </a: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</a:rPr>
                        <a:t>Выражения могут быть числовыми и буквенными.</a:t>
                      </a: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9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Числовые равенства могут </a:t>
                      </a:r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быть </a:t>
                      </a: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истинными или ложными.</a:t>
                      </a: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5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* 3 = 18 – верное числовое равенство</a:t>
                      </a: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5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 : 3 = 8 – верное числовое равенство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87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Два выражения, соединенных знаком «&gt;» или «&lt;» </a:t>
                      </a:r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это </a:t>
                      </a: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неравенство.</a:t>
                      </a: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3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Числовые неравенства являются высказываниями.</a:t>
                      </a: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874" marR="648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81050" y="238125"/>
            <a:ext cx="7862888" cy="1316038"/>
          </a:xfrm>
        </p:spPr>
      </p:pic>
      <p:sp>
        <p:nvSpPr>
          <p:cNvPr id="1229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1928813"/>
            <a:ext cx="7854950" cy="4071937"/>
          </a:xfrm>
        </p:spPr>
        <p:txBody>
          <a:bodyPr/>
          <a:lstStyle/>
          <a:p>
            <a:pPr marR="0" algn="l" eaLnBrk="1" hangingPunct="1">
              <a:lnSpc>
                <a:spcPct val="150000"/>
              </a:lnSpc>
              <a:defRPr/>
            </a:pPr>
            <a:r>
              <a:rPr lang="ru-RU" sz="3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 + 12 = 20                 а &gt;  </a:t>
            </a:r>
            <a:r>
              <a:rPr lang="en-US" sz="3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38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l" eaLnBrk="1" hangingPunct="1">
              <a:lnSpc>
                <a:spcPct val="150000"/>
              </a:lnSpc>
              <a:defRPr/>
            </a:pPr>
            <a:r>
              <a:rPr lang="ru-RU" sz="3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 + 12 + 20                 а –  </a:t>
            </a:r>
            <a:r>
              <a:rPr lang="en-US" sz="3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endParaRPr lang="ru-RU" sz="38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l" eaLnBrk="1" hangingPunct="1">
              <a:lnSpc>
                <a:spcPct val="150000"/>
              </a:lnSpc>
              <a:defRPr/>
            </a:pPr>
            <a:r>
              <a:rPr lang="ru-RU" sz="3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 + 12 &gt; 20                 а +  </a:t>
            </a:r>
            <a:r>
              <a:rPr lang="en-US" sz="3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с</a:t>
            </a:r>
          </a:p>
          <a:p>
            <a:pPr marR="0" algn="l" eaLnBrk="1" hangingPunct="1">
              <a:lnSpc>
                <a:spcPct val="150000"/>
              </a:lnSpc>
              <a:defRPr/>
            </a:pPr>
            <a:r>
              <a:rPr lang="ru-RU" sz="3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  = 8 + 12                а +  </a:t>
            </a:r>
            <a:r>
              <a:rPr lang="en-US" sz="3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sz="3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* с</a:t>
            </a:r>
          </a:p>
          <a:p>
            <a:pPr marR="0" eaLnBrk="1" hangingPunct="1">
              <a:lnSpc>
                <a:spcPct val="150000"/>
              </a:lnSpc>
              <a:defRPr/>
            </a:pPr>
            <a:endParaRPr lang="ru-RU" sz="1200" dirty="0" smtClean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28688" y="2786063"/>
            <a:ext cx="2286000" cy="1587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928688" y="5786438"/>
            <a:ext cx="228600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000625" y="4714875"/>
            <a:ext cx="2286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олилиния 8"/>
          <p:cNvSpPr/>
          <p:nvPr/>
        </p:nvSpPr>
        <p:spPr>
          <a:xfrm>
            <a:off x="785813" y="4643438"/>
            <a:ext cx="2279650" cy="180975"/>
          </a:xfrm>
          <a:custGeom>
            <a:avLst/>
            <a:gdLst>
              <a:gd name="connsiteX0" fmla="*/ 0 w 2278966"/>
              <a:gd name="connsiteY0" fmla="*/ 93784 h 180535"/>
              <a:gd name="connsiteX1" fmla="*/ 211015 w 2278966"/>
              <a:gd name="connsiteY1" fmla="*/ 9378 h 180535"/>
              <a:gd name="connsiteX2" fmla="*/ 422031 w 2278966"/>
              <a:gd name="connsiteY2" fmla="*/ 150055 h 180535"/>
              <a:gd name="connsiteX3" fmla="*/ 604911 w 2278966"/>
              <a:gd name="connsiteY3" fmla="*/ 37513 h 180535"/>
              <a:gd name="connsiteX4" fmla="*/ 858129 w 2278966"/>
              <a:gd name="connsiteY4" fmla="*/ 135987 h 180535"/>
              <a:gd name="connsiteX5" fmla="*/ 984738 w 2278966"/>
              <a:gd name="connsiteY5" fmla="*/ 37513 h 180535"/>
              <a:gd name="connsiteX6" fmla="*/ 1195754 w 2278966"/>
              <a:gd name="connsiteY6" fmla="*/ 164122 h 180535"/>
              <a:gd name="connsiteX7" fmla="*/ 1378634 w 2278966"/>
              <a:gd name="connsiteY7" fmla="*/ 37513 h 180535"/>
              <a:gd name="connsiteX8" fmla="*/ 1575581 w 2278966"/>
              <a:gd name="connsiteY8" fmla="*/ 164122 h 180535"/>
              <a:gd name="connsiteX9" fmla="*/ 1772529 w 2278966"/>
              <a:gd name="connsiteY9" fmla="*/ 37513 h 180535"/>
              <a:gd name="connsiteX10" fmla="*/ 1941341 w 2278966"/>
              <a:gd name="connsiteY10" fmla="*/ 178190 h 180535"/>
              <a:gd name="connsiteX11" fmla="*/ 2096086 w 2278966"/>
              <a:gd name="connsiteY11" fmla="*/ 51581 h 180535"/>
              <a:gd name="connsiteX12" fmla="*/ 2278966 w 2278966"/>
              <a:gd name="connsiteY12" fmla="*/ 150055 h 180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78966" h="180535">
                <a:moveTo>
                  <a:pt x="0" y="93784"/>
                </a:moveTo>
                <a:cubicBezTo>
                  <a:pt x="70338" y="46892"/>
                  <a:pt x="140677" y="0"/>
                  <a:pt x="211015" y="9378"/>
                </a:cubicBezTo>
                <a:cubicBezTo>
                  <a:pt x="281354" y="18757"/>
                  <a:pt x="356382" y="145366"/>
                  <a:pt x="422031" y="150055"/>
                </a:cubicBezTo>
                <a:cubicBezTo>
                  <a:pt x="487680" y="154744"/>
                  <a:pt x="532228" y="39858"/>
                  <a:pt x="604911" y="37513"/>
                </a:cubicBezTo>
                <a:cubicBezTo>
                  <a:pt x="677594" y="35168"/>
                  <a:pt x="794825" y="135987"/>
                  <a:pt x="858129" y="135987"/>
                </a:cubicBezTo>
                <a:cubicBezTo>
                  <a:pt x="921433" y="135987"/>
                  <a:pt x="928467" y="32824"/>
                  <a:pt x="984738" y="37513"/>
                </a:cubicBezTo>
                <a:cubicBezTo>
                  <a:pt x="1041009" y="42202"/>
                  <a:pt x="1130105" y="164122"/>
                  <a:pt x="1195754" y="164122"/>
                </a:cubicBezTo>
                <a:cubicBezTo>
                  <a:pt x="1261403" y="164122"/>
                  <a:pt x="1315330" y="37513"/>
                  <a:pt x="1378634" y="37513"/>
                </a:cubicBezTo>
                <a:cubicBezTo>
                  <a:pt x="1441938" y="37513"/>
                  <a:pt x="1509932" y="164122"/>
                  <a:pt x="1575581" y="164122"/>
                </a:cubicBezTo>
                <a:cubicBezTo>
                  <a:pt x="1641230" y="164122"/>
                  <a:pt x="1711569" y="35168"/>
                  <a:pt x="1772529" y="37513"/>
                </a:cubicBezTo>
                <a:cubicBezTo>
                  <a:pt x="1833489" y="39858"/>
                  <a:pt x="1887415" y="175845"/>
                  <a:pt x="1941341" y="178190"/>
                </a:cubicBezTo>
                <a:cubicBezTo>
                  <a:pt x="1995267" y="180535"/>
                  <a:pt x="2039815" y="56270"/>
                  <a:pt x="2096086" y="51581"/>
                </a:cubicBezTo>
                <a:cubicBezTo>
                  <a:pt x="2152357" y="46892"/>
                  <a:pt x="2215661" y="98473"/>
                  <a:pt x="2278966" y="150055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4786313" y="2786063"/>
            <a:ext cx="2279650" cy="180975"/>
          </a:xfrm>
          <a:custGeom>
            <a:avLst/>
            <a:gdLst>
              <a:gd name="connsiteX0" fmla="*/ 0 w 2278966"/>
              <a:gd name="connsiteY0" fmla="*/ 93784 h 180535"/>
              <a:gd name="connsiteX1" fmla="*/ 211015 w 2278966"/>
              <a:gd name="connsiteY1" fmla="*/ 9378 h 180535"/>
              <a:gd name="connsiteX2" fmla="*/ 422031 w 2278966"/>
              <a:gd name="connsiteY2" fmla="*/ 150055 h 180535"/>
              <a:gd name="connsiteX3" fmla="*/ 604911 w 2278966"/>
              <a:gd name="connsiteY3" fmla="*/ 37513 h 180535"/>
              <a:gd name="connsiteX4" fmla="*/ 858129 w 2278966"/>
              <a:gd name="connsiteY4" fmla="*/ 135987 h 180535"/>
              <a:gd name="connsiteX5" fmla="*/ 984738 w 2278966"/>
              <a:gd name="connsiteY5" fmla="*/ 37513 h 180535"/>
              <a:gd name="connsiteX6" fmla="*/ 1195754 w 2278966"/>
              <a:gd name="connsiteY6" fmla="*/ 164122 h 180535"/>
              <a:gd name="connsiteX7" fmla="*/ 1378634 w 2278966"/>
              <a:gd name="connsiteY7" fmla="*/ 37513 h 180535"/>
              <a:gd name="connsiteX8" fmla="*/ 1575581 w 2278966"/>
              <a:gd name="connsiteY8" fmla="*/ 164122 h 180535"/>
              <a:gd name="connsiteX9" fmla="*/ 1772529 w 2278966"/>
              <a:gd name="connsiteY9" fmla="*/ 37513 h 180535"/>
              <a:gd name="connsiteX10" fmla="*/ 1941341 w 2278966"/>
              <a:gd name="connsiteY10" fmla="*/ 178190 h 180535"/>
              <a:gd name="connsiteX11" fmla="*/ 2096086 w 2278966"/>
              <a:gd name="connsiteY11" fmla="*/ 51581 h 180535"/>
              <a:gd name="connsiteX12" fmla="*/ 2278966 w 2278966"/>
              <a:gd name="connsiteY12" fmla="*/ 150055 h 180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78966" h="180535">
                <a:moveTo>
                  <a:pt x="0" y="93784"/>
                </a:moveTo>
                <a:cubicBezTo>
                  <a:pt x="70338" y="46892"/>
                  <a:pt x="140677" y="0"/>
                  <a:pt x="211015" y="9378"/>
                </a:cubicBezTo>
                <a:cubicBezTo>
                  <a:pt x="281354" y="18757"/>
                  <a:pt x="356382" y="145366"/>
                  <a:pt x="422031" y="150055"/>
                </a:cubicBezTo>
                <a:cubicBezTo>
                  <a:pt x="487680" y="154744"/>
                  <a:pt x="532228" y="39858"/>
                  <a:pt x="604911" y="37513"/>
                </a:cubicBezTo>
                <a:cubicBezTo>
                  <a:pt x="677594" y="35168"/>
                  <a:pt x="794825" y="135987"/>
                  <a:pt x="858129" y="135987"/>
                </a:cubicBezTo>
                <a:cubicBezTo>
                  <a:pt x="921433" y="135987"/>
                  <a:pt x="928467" y="32824"/>
                  <a:pt x="984738" y="37513"/>
                </a:cubicBezTo>
                <a:cubicBezTo>
                  <a:pt x="1041009" y="42202"/>
                  <a:pt x="1130105" y="164122"/>
                  <a:pt x="1195754" y="164122"/>
                </a:cubicBezTo>
                <a:cubicBezTo>
                  <a:pt x="1261403" y="164122"/>
                  <a:pt x="1315330" y="37513"/>
                  <a:pt x="1378634" y="37513"/>
                </a:cubicBezTo>
                <a:cubicBezTo>
                  <a:pt x="1441938" y="37513"/>
                  <a:pt x="1509932" y="164122"/>
                  <a:pt x="1575581" y="164122"/>
                </a:cubicBezTo>
                <a:cubicBezTo>
                  <a:pt x="1641230" y="164122"/>
                  <a:pt x="1711569" y="35168"/>
                  <a:pt x="1772529" y="37513"/>
                </a:cubicBezTo>
                <a:cubicBezTo>
                  <a:pt x="1833489" y="39858"/>
                  <a:pt x="1887415" y="175845"/>
                  <a:pt x="1941341" y="178190"/>
                </a:cubicBezTo>
                <a:cubicBezTo>
                  <a:pt x="1995267" y="180535"/>
                  <a:pt x="2039815" y="56270"/>
                  <a:pt x="2096086" y="51581"/>
                </a:cubicBezTo>
                <a:cubicBezTo>
                  <a:pt x="2152357" y="46892"/>
                  <a:pt x="2215661" y="98473"/>
                  <a:pt x="2278966" y="150055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31841"/>
            <a:ext cx="6480720" cy="2417239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1400" kern="50" smtClean="0">
                <a:solidFill>
                  <a:schemeClr val="bg1"/>
                </a:solidFill>
                <a:effectLst/>
                <a:latin typeface="Times New Roman"/>
                <a:ea typeface="Lucida Sans Unicode"/>
              </a:rPr>
              <a:t/>
            </a:r>
            <a:br>
              <a:rPr lang="ru-RU" sz="1400" kern="50" smtClean="0">
                <a:solidFill>
                  <a:schemeClr val="bg1"/>
                </a:solidFill>
                <a:effectLst/>
                <a:latin typeface="Times New Roman"/>
                <a:ea typeface="Lucida Sans Unicode"/>
              </a:rPr>
            </a:br>
            <a:r>
              <a:rPr lang="ru-RU" sz="1400" kern="50" smtClean="0">
                <a:solidFill>
                  <a:schemeClr val="bg1"/>
                </a:solidFill>
                <a:effectLst/>
                <a:latin typeface="Times New Roman"/>
                <a:ea typeface="Lucida Sans Unicode"/>
              </a:rPr>
              <a:t/>
            </a:r>
            <a:br>
              <a:rPr lang="ru-RU" sz="1400" kern="50" smtClean="0">
                <a:solidFill>
                  <a:schemeClr val="bg1"/>
                </a:solidFill>
                <a:effectLst/>
                <a:latin typeface="Times New Roman"/>
                <a:ea typeface="Lucida Sans Unicode"/>
              </a:rPr>
            </a:br>
            <a:r>
              <a:rPr lang="ru-RU" sz="1100">
                <a:effectLst/>
                <a:latin typeface="Times New Roman"/>
                <a:ea typeface="Times New Roman"/>
              </a:rPr>
              <a:t/>
            </a:r>
            <a:br>
              <a:rPr lang="ru-RU" sz="1100">
                <a:effectLst/>
                <a:latin typeface="Times New Roman"/>
                <a:ea typeface="Times New Roman"/>
              </a:rPr>
            </a:br>
            <a:endParaRPr lang="ru-RU" sz="11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1" name="Picture 5" descr="F:\травка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44450"/>
            <a:ext cx="8712200" cy="675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97</Words>
  <Application>Microsoft Office PowerPoint</Application>
  <PresentationFormat>Экран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Constantia</vt:lpstr>
      <vt:lpstr>Wingdings 2</vt:lpstr>
      <vt:lpstr>Times New Roman</vt:lpstr>
      <vt:lpstr>Поток</vt:lpstr>
      <vt:lpstr>Слайд 1</vt:lpstr>
      <vt:lpstr>Слайд 2</vt:lpstr>
      <vt:lpstr> 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</cp:lastModifiedBy>
  <cp:revision>35</cp:revision>
  <dcterms:created xsi:type="dcterms:W3CDTF">2012-01-21T14:02:17Z</dcterms:created>
  <dcterms:modified xsi:type="dcterms:W3CDTF">2014-06-17T17:10:35Z</dcterms:modified>
</cp:coreProperties>
</file>