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8" r:id="rId1"/>
  </p:sldMasterIdLst>
  <p:sldIdLst>
    <p:sldId id="271" r:id="rId2"/>
    <p:sldId id="265" r:id="rId3"/>
    <p:sldId id="278" r:id="rId4"/>
    <p:sldId id="279" r:id="rId5"/>
    <p:sldId id="282" r:id="rId6"/>
    <p:sldId id="281" r:id="rId7"/>
    <p:sldId id="284" r:id="rId8"/>
    <p:sldId id="285" r:id="rId9"/>
    <p:sldId id="283" r:id="rId10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 autoAdjust="0"/>
  </p:normalViewPr>
  <p:slideViewPr>
    <p:cSldViewPr snapToGrid="0">
      <p:cViewPr varScale="1">
        <p:scale>
          <a:sx n="57" d="100"/>
          <a:sy n="57" d="100"/>
        </p:scale>
        <p:origin x="-504" y="-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06500" y="3648075"/>
            <a:ext cx="97536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1206500" y="3648075"/>
            <a:ext cx="3048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8534400" y="6354763"/>
            <a:ext cx="3048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D32AC687-E9A0-44DE-88EC-6CF891D988AB}" type="datetimeFigureOut">
              <a:rPr lang="ru-RU"/>
              <a:pPr>
                <a:defRPr/>
              </a:pPr>
              <a:t>05.08.2014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3865563" y="6354763"/>
            <a:ext cx="46323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620838" y="6354763"/>
            <a:ext cx="16256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72ECE-AAAE-4AB1-BB6F-496917BFA3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2491A-D9E2-49B1-9D2D-AD5CEFAD7782}" type="datetimeFigureOut">
              <a:rPr lang="ru-RU"/>
              <a:pPr>
                <a:defRPr/>
              </a:pPr>
              <a:t>05.08.2014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BA99F-D8C1-42E8-8BF9-2FC1827EFE1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10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>
              <a:cs typeface="+mn-cs"/>
            </a:endParaRPr>
          </a:p>
        </p:txBody>
      </p:sp>
      <p:sp>
        <p:nvSpPr>
          <p:cNvPr id="5" name="Равнобедренный треугольник 4"/>
          <p:cNvSpPr>
            <a:spLocks noChangeAspect="1"/>
          </p:cNvSpPr>
          <p:nvPr/>
        </p:nvSpPr>
        <p:spPr>
          <a:xfrm rot="5400000">
            <a:off x="591344" y="6447631"/>
            <a:ext cx="190500" cy="16033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5815012" y="3201988"/>
            <a:ext cx="585152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B15CA-7EAB-4609-9F9F-9F6027AE0775}" type="datetimeFigureOut">
              <a:rPr lang="ru-RU"/>
              <a:pPr>
                <a:defRPr/>
              </a:pPr>
              <a:t>05.08.2014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723D5-2B12-4020-BE56-59B706EF215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62528-7F9A-4D30-A5C5-B666DD754B11}" type="datetimeFigureOut">
              <a:rPr lang="ru-RU"/>
              <a:pPr>
                <a:defRPr/>
              </a:pPr>
              <a:t>05.08.2014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7977A-7CB3-484D-9760-A2E0B7DE01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9200" y="2819400"/>
            <a:ext cx="97536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1219200" y="2819400"/>
            <a:ext cx="3048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8534400" y="6354763"/>
            <a:ext cx="3048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B7AB8-2FF6-4FEB-8E02-C3A1CE659D3E}" type="datetimeFigureOut">
              <a:rPr lang="ru-RU"/>
              <a:pPr>
                <a:defRPr/>
              </a:pPr>
              <a:t>05.08.2014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865563" y="6354763"/>
            <a:ext cx="46323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27163" y="6354763"/>
            <a:ext cx="2027237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C5098-534F-41EB-83B8-C8DEE0AB210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5304A-E416-49CB-862C-B80674FFCD05}" type="datetimeFigureOut">
              <a:rPr lang="ru-RU"/>
              <a:pPr>
                <a:defRPr/>
              </a:pPr>
              <a:t>05.08.2014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5281A-68AE-4427-82A0-FADB578C7B9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8CE10-857F-44E1-8FEE-956608CF76C5}" type="datetimeFigureOut">
              <a:rPr lang="ru-RU"/>
              <a:pPr>
                <a:defRPr/>
              </a:pPr>
              <a:t>05.08.2014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45629-77C0-4460-A042-5E347DEA491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>
            <a:spLocks noChangeAspect="1"/>
          </p:cNvSpPr>
          <p:nvPr/>
        </p:nvSpPr>
        <p:spPr>
          <a:xfrm rot="5400000">
            <a:off x="591344" y="6447631"/>
            <a:ext cx="190500" cy="16033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3BAA2-8E04-4EAF-8797-02A8527DF8D0}" type="datetimeFigureOut">
              <a:rPr lang="ru-RU"/>
              <a:pPr>
                <a:defRPr/>
              </a:pPr>
              <a:t>05.08.2014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99DEF-F18E-4210-81DB-BFED6372F6E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10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>
              <a:cs typeface="+mn-cs"/>
            </a:endParaRPr>
          </a:p>
        </p:txBody>
      </p:sp>
      <p:sp>
        <p:nvSpPr>
          <p:cNvPr id="3" name="Равнобедренный треугольник 2"/>
          <p:cNvSpPr>
            <a:spLocks noChangeAspect="1"/>
          </p:cNvSpPr>
          <p:nvPr/>
        </p:nvSpPr>
        <p:spPr>
          <a:xfrm rot="5400000">
            <a:off x="591344" y="6447631"/>
            <a:ext cx="190500" cy="16033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17042-FF16-4F23-A66C-761AF99F289B}" type="datetimeFigureOut">
              <a:rPr lang="ru-RU"/>
              <a:pPr>
                <a:defRPr/>
              </a:pPr>
              <a:t>05.08.2014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4A795-AF6B-48C6-BD19-C1078F17B4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10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>
              <a:cs typeface="+mn-cs"/>
            </a:endParaRPr>
          </a:p>
        </p:txBody>
      </p:sp>
      <p:sp>
        <p:nvSpPr>
          <p:cNvPr id="6" name="Прямая соединительная линия 11"/>
          <p:cNvSpPr>
            <a:spLocks noChangeShapeType="1"/>
          </p:cNvSpPr>
          <p:nvPr/>
        </p:nvSpPr>
        <p:spPr bwMode="auto">
          <a:xfrm rot="5400000">
            <a:off x="5219700" y="3324226"/>
            <a:ext cx="603567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>
              <a:cs typeface="+mn-cs"/>
            </a:endParaRPr>
          </a:p>
        </p:txBody>
      </p:sp>
      <p:sp>
        <p:nvSpPr>
          <p:cNvPr id="7" name="Равнобедренный треугольник 6"/>
          <p:cNvSpPr>
            <a:spLocks noChangeAspect="1"/>
          </p:cNvSpPr>
          <p:nvPr/>
        </p:nvSpPr>
        <p:spPr>
          <a:xfrm rot="5400000">
            <a:off x="591344" y="6447631"/>
            <a:ext cx="190500" cy="16033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B003A-4C85-4565-A6B2-41313B6AB1C1}" type="datetimeFigureOut">
              <a:rPr lang="ru-RU"/>
              <a:pPr>
                <a:defRPr/>
              </a:pPr>
              <a:t>05.08.2014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F0933-7872-49AE-A427-A5BEE52E7CD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10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>
              <a:cs typeface="+mn-cs"/>
            </a:endParaRPr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1344" y="6447631"/>
            <a:ext cx="190500" cy="16033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09600" y="500063"/>
            <a:ext cx="244475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60CD8-4283-4DDC-B02D-896163DDC7FE}" type="datetimeFigureOut">
              <a:rPr lang="ru-RU"/>
              <a:pPr>
                <a:defRPr/>
              </a:pPr>
              <a:t>05.08.2014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6AD85-5269-4384-9175-1113975F137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152400"/>
            <a:ext cx="10972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09600" y="1219200"/>
            <a:ext cx="109728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763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fld id="{7D495464-E61B-4BA0-AD95-DBD3CF900A6F}" type="datetimeFigureOut">
              <a:rPr lang="ru-RU"/>
              <a:pPr>
                <a:defRPr/>
              </a:pPr>
              <a:t>05.08.2014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865563" y="6356350"/>
            <a:ext cx="4673600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563" y="6356350"/>
            <a:ext cx="2641600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fld id="{4C6742C7-C2AF-4E7D-9658-EBCD395CB6F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031" name="Прямая соединительная линия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>
              <a:cs typeface="+mn-cs"/>
            </a:endParaRPr>
          </a:p>
        </p:txBody>
      </p:sp>
      <p:sp>
        <p:nvSpPr>
          <p:cNvPr id="1032" name="Прямая соединительная линия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591344" y="6447631"/>
            <a:ext cx="190500" cy="16033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0" r:id="rId1"/>
    <p:sldLayoutId id="2147484139" r:id="rId2"/>
    <p:sldLayoutId id="2147484141" r:id="rId3"/>
    <p:sldLayoutId id="2147484138" r:id="rId4"/>
    <p:sldLayoutId id="2147484137" r:id="rId5"/>
    <p:sldLayoutId id="2147484142" r:id="rId6"/>
    <p:sldLayoutId id="2147484143" r:id="rId7"/>
    <p:sldLayoutId id="2147484144" r:id="rId8"/>
    <p:sldLayoutId id="2147484145" r:id="rId9"/>
    <p:sldLayoutId id="2147484136" r:id="rId10"/>
    <p:sldLayoutId id="214748414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png"/><Relationship Id="rId17" Type="http://schemas.openxmlformats.org/officeDocument/2006/relationships/image" Target="../media/image19.jpeg"/><Relationship Id="rId2" Type="http://schemas.openxmlformats.org/officeDocument/2006/relationships/image" Target="../media/image4.jpe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3.png"/><Relationship Id="rId5" Type="http://schemas.openxmlformats.org/officeDocument/2006/relationships/image" Target="../media/image7.jpe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jpe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6.png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jpeg"/><Relationship Id="rId5" Type="http://schemas.openxmlformats.org/officeDocument/2006/relationships/image" Target="../media/image39.jpeg"/><Relationship Id="rId4" Type="http://schemas.openxmlformats.org/officeDocument/2006/relationships/image" Target="../media/image3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6" descr="F:\Школа новый\новый-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4126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045029" y="406400"/>
            <a:ext cx="10479881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+mn-cs"/>
              </a:rPr>
              <a:t>ИНФОРМАЦИОННАЯ КАРТИНА МИРА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7662" y="342954"/>
            <a:ext cx="11803117" cy="6474373"/>
          </a:xfrm>
          <a:prstGeom prst="rect">
            <a:avLst/>
          </a:prstGeom>
          <a:noFill/>
          <a:ln w="73025">
            <a:gradFill>
              <a:gsLst>
                <a:gs pos="0">
                  <a:srgbClr val="FFC000"/>
                </a:gs>
                <a:gs pos="50000">
                  <a:schemeClr val="tx1"/>
                </a:gs>
                <a:gs pos="100000">
                  <a:srgbClr val="FF0000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6" descr="F:\Школа новый\160353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457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-175639" y="0"/>
            <a:ext cx="746508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+mn-cs"/>
              </a:rPr>
              <a:t>Шкала 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+mn-cs"/>
              </a:rPr>
              <a:t>МАСС 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+mn-cs"/>
              </a:rPr>
              <a:t>различных тел</a:t>
            </a:r>
          </a:p>
        </p:txBody>
      </p:sp>
      <p:pic>
        <p:nvPicPr>
          <p:cNvPr id="14339" name="Picture 5" descr="F:\Школа новый\18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3013" y="3340100"/>
            <a:ext cx="1392237" cy="139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Рисунок 3" descr="http://im0-tub-ru.yandex.net/i?id=208262309-52-72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71675" y="4762500"/>
            <a:ext cx="2401888" cy="163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3" descr="F:\Школа новый\desktopwallpapers.org.ua_67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4838" y="4806950"/>
            <a:ext cx="2128837" cy="159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3" descr="F:\Школа новый\1204108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43675" y="4767263"/>
            <a:ext cx="2163763" cy="162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4" descr="http://i038.radikal.ru/0910/b6/e7bc9a2be2af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851900" y="4773613"/>
            <a:ext cx="2016125" cy="160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5" descr="F:\Школа новый\4609826.jpe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9790113" y="3197225"/>
            <a:ext cx="1760537" cy="157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Прямоугольник 42"/>
          <p:cNvSpPr/>
          <p:nvPr/>
        </p:nvSpPr>
        <p:spPr>
          <a:xfrm>
            <a:off x="0" y="1428750"/>
            <a:ext cx="12441238" cy="1443038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2022475"/>
            <a:ext cx="12453938" cy="331788"/>
          </a:xfrm>
          <a:prstGeom prst="rect">
            <a:avLst/>
          </a:prstGeom>
          <a:gradFill flip="none" rotWithShape="1">
            <a:gsLst>
              <a:gs pos="100000">
                <a:srgbClr val="0070C0"/>
              </a:gs>
              <a:gs pos="0">
                <a:srgbClr val="00B0F0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7197725" y="1909763"/>
            <a:ext cx="44450" cy="55721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5772150" y="1936750"/>
            <a:ext cx="46038" cy="55721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6521450" y="1909763"/>
            <a:ext cx="44450" cy="55721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 flipH="1">
            <a:off x="530225" y="1916113"/>
            <a:ext cx="46038" cy="55721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 flipH="1">
            <a:off x="4324350" y="1920875"/>
            <a:ext cx="46038" cy="55721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 flipH="1">
            <a:off x="3084513" y="1920875"/>
            <a:ext cx="44450" cy="55721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1800225" y="1920875"/>
            <a:ext cx="44450" cy="55721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8" name="Прямоугольник 17"/>
          <p:cNvPicPr>
            <a:picLocks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76213" y="1341438"/>
            <a:ext cx="798512" cy="798512"/>
          </a:xfrm>
          <a:prstGeom prst="rect">
            <a:avLst/>
          </a:prstGeom>
          <a:noFill/>
        </p:spPr>
      </p:pic>
      <p:grpSp>
        <p:nvGrpSpPr>
          <p:cNvPr id="14355" name="Группа 40"/>
          <p:cNvGrpSpPr>
            <a:grpSpLocks/>
          </p:cNvGrpSpPr>
          <p:nvPr/>
        </p:nvGrpSpPr>
        <p:grpSpPr bwMode="auto">
          <a:xfrm>
            <a:off x="8266113" y="1425575"/>
            <a:ext cx="495300" cy="1055688"/>
            <a:chOff x="8628447" y="1425756"/>
            <a:chExt cx="495649" cy="1055734"/>
          </a:xfrm>
        </p:grpSpPr>
        <p:sp>
          <p:nvSpPr>
            <p:cNvPr id="7" name="Прямоугольник 6"/>
            <p:cNvSpPr/>
            <p:nvPr/>
          </p:nvSpPr>
          <p:spPr>
            <a:xfrm flipH="1">
              <a:off x="8873094" y="1924253"/>
              <a:ext cx="44481" cy="55723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9" name="Прямоугольник 18"/>
            <p:cNvPicPr>
              <a:picLocks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8519306" y="1371600"/>
              <a:ext cx="707136" cy="804672"/>
            </a:xfrm>
            <a:prstGeom prst="rect">
              <a:avLst/>
            </a:prstGeom>
            <a:noFill/>
          </p:spPr>
        </p:pic>
      </p:grpSp>
      <p:pic>
        <p:nvPicPr>
          <p:cNvPr id="20" name="Прямоугольник 19"/>
          <p:cNvPicPr>
            <a:picLocks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450975" y="1352550"/>
            <a:ext cx="798513" cy="800100"/>
          </a:xfrm>
          <a:prstGeom prst="rect">
            <a:avLst/>
          </a:prstGeom>
          <a:noFill/>
        </p:spPr>
      </p:pic>
      <p:pic>
        <p:nvPicPr>
          <p:cNvPr id="21" name="Прямоугольник 20"/>
          <p:cNvPicPr>
            <a:picLocks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706688" y="1352550"/>
            <a:ext cx="798512" cy="800100"/>
          </a:xfrm>
          <a:prstGeom prst="rect">
            <a:avLst/>
          </a:prstGeom>
          <a:noFill/>
        </p:spPr>
      </p:pic>
      <p:pic>
        <p:nvPicPr>
          <p:cNvPr id="22" name="Прямоугольник 21"/>
          <p:cNvPicPr>
            <a:picLocks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943350" y="1335088"/>
            <a:ext cx="800100" cy="798512"/>
          </a:xfrm>
          <a:prstGeom prst="rect">
            <a:avLst/>
          </a:prstGeom>
          <a:noFill/>
        </p:spPr>
      </p:pic>
      <p:pic>
        <p:nvPicPr>
          <p:cNvPr id="23" name="Прямоугольник 22"/>
          <p:cNvPicPr>
            <a:picLocks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467350" y="1347788"/>
            <a:ext cx="604838" cy="798512"/>
          </a:xfrm>
          <a:prstGeom prst="rect">
            <a:avLst/>
          </a:prstGeom>
          <a:noFill/>
        </p:spPr>
      </p:pic>
      <p:pic>
        <p:nvPicPr>
          <p:cNvPr id="24" name="Прямоугольник 23"/>
          <p:cNvPicPr>
            <a:picLocks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242050" y="1358900"/>
            <a:ext cx="596900" cy="798513"/>
          </a:xfrm>
          <a:prstGeom prst="rect">
            <a:avLst/>
          </a:prstGeom>
          <a:noFill/>
        </p:spPr>
      </p:pic>
      <p:pic>
        <p:nvPicPr>
          <p:cNvPr id="25" name="Прямоугольник 24"/>
          <p:cNvPicPr>
            <a:picLocks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6797675" y="1377950"/>
            <a:ext cx="706438" cy="798513"/>
          </a:xfrm>
          <a:prstGeom prst="rect">
            <a:avLst/>
          </a:prstGeom>
          <a:noFill/>
        </p:spPr>
      </p:pic>
      <p:sp>
        <p:nvSpPr>
          <p:cNvPr id="14" name="Стрелка вниз 13"/>
          <p:cNvSpPr/>
          <p:nvPr/>
        </p:nvSpPr>
        <p:spPr>
          <a:xfrm>
            <a:off x="3941763" y="2376488"/>
            <a:ext cx="330200" cy="23304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1479550" y="2401888"/>
            <a:ext cx="330200" cy="8191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>
            <a:off x="5356225" y="2384425"/>
            <a:ext cx="330200" cy="23304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Стрелка вниз 36"/>
          <p:cNvSpPr/>
          <p:nvPr/>
        </p:nvSpPr>
        <p:spPr>
          <a:xfrm>
            <a:off x="6246813" y="2379663"/>
            <a:ext cx="3302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Стрелка вниз 39"/>
          <p:cNvSpPr/>
          <p:nvPr/>
        </p:nvSpPr>
        <p:spPr>
          <a:xfrm>
            <a:off x="8231188" y="2398713"/>
            <a:ext cx="346075" cy="23034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1214438" y="3305175"/>
            <a:ext cx="1431925" cy="1430338"/>
          </a:xfrm>
          <a:prstGeom prst="rect">
            <a:avLst/>
          </a:prstGeom>
          <a:noFill/>
          <a:ln w="825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1954213" y="4752975"/>
            <a:ext cx="4562475" cy="1651000"/>
          </a:xfrm>
          <a:prstGeom prst="rect">
            <a:avLst/>
          </a:prstGeom>
          <a:noFill/>
          <a:ln w="825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pic>
        <p:nvPicPr>
          <p:cNvPr id="14369" name="Picture 40" descr="F:\Школа новый\1290447893_18.jpg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5732463" y="3157538"/>
            <a:ext cx="2424112" cy="160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Прямоугольник 45"/>
          <p:cNvSpPr/>
          <p:nvPr/>
        </p:nvSpPr>
        <p:spPr>
          <a:xfrm>
            <a:off x="5727700" y="3143250"/>
            <a:ext cx="2443163" cy="1611313"/>
          </a:xfrm>
          <a:prstGeom prst="rect">
            <a:avLst/>
          </a:prstGeom>
          <a:noFill/>
          <a:ln w="825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grpSp>
        <p:nvGrpSpPr>
          <p:cNvPr id="14371" name="Группа 49"/>
          <p:cNvGrpSpPr>
            <a:grpSpLocks/>
          </p:cNvGrpSpPr>
          <p:nvPr/>
        </p:nvGrpSpPr>
        <p:grpSpPr bwMode="auto">
          <a:xfrm>
            <a:off x="9564688" y="1433513"/>
            <a:ext cx="495300" cy="1055687"/>
            <a:chOff x="8628447" y="1425756"/>
            <a:chExt cx="495650" cy="1055734"/>
          </a:xfrm>
        </p:grpSpPr>
        <p:sp>
          <p:nvSpPr>
            <p:cNvPr id="51" name="Прямоугольник 50"/>
            <p:cNvSpPr/>
            <p:nvPr/>
          </p:nvSpPr>
          <p:spPr>
            <a:xfrm flipH="1">
              <a:off x="8873095" y="1924253"/>
              <a:ext cx="44481" cy="55723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52" name="Прямоугольник 51"/>
            <p:cNvPicPr>
              <a:picLocks noChangeArrowheads="1"/>
            </p:cNvPicPr>
            <p:nvPr/>
          </p:nvPicPr>
          <p:blipFill>
            <a:blip r:embed="rId18"/>
            <a:srcRect/>
            <a:stretch>
              <a:fillRect/>
            </a:stretch>
          </p:blipFill>
          <p:spPr bwMode="auto">
            <a:xfrm>
              <a:off x="8518725" y="1376535"/>
              <a:ext cx="707136" cy="798576"/>
            </a:xfrm>
            <a:prstGeom prst="rect">
              <a:avLst/>
            </a:prstGeom>
            <a:noFill/>
          </p:spPr>
        </p:pic>
      </p:grpSp>
      <p:grpSp>
        <p:nvGrpSpPr>
          <p:cNvPr id="14372" name="Группа 55"/>
          <p:cNvGrpSpPr>
            <a:grpSpLocks/>
          </p:cNvGrpSpPr>
          <p:nvPr/>
        </p:nvGrpSpPr>
        <p:grpSpPr bwMode="auto">
          <a:xfrm>
            <a:off x="10856913" y="1447800"/>
            <a:ext cx="495300" cy="1055688"/>
            <a:chOff x="8628447" y="1425756"/>
            <a:chExt cx="495650" cy="1055734"/>
          </a:xfrm>
        </p:grpSpPr>
        <p:sp>
          <p:nvSpPr>
            <p:cNvPr id="57" name="Прямоугольник 56"/>
            <p:cNvSpPr/>
            <p:nvPr/>
          </p:nvSpPr>
          <p:spPr>
            <a:xfrm flipH="1">
              <a:off x="8873095" y="1924253"/>
              <a:ext cx="44481" cy="55723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58" name="Прямоугольник 57"/>
            <p:cNvPicPr>
              <a:picLocks noChangeArrowheads="1"/>
            </p:cNvPicPr>
            <p:nvPr/>
          </p:nvPicPr>
          <p:blipFill>
            <a:blip r:embed="rId19"/>
            <a:srcRect/>
            <a:stretch>
              <a:fillRect/>
            </a:stretch>
          </p:blipFill>
          <p:spPr bwMode="auto">
            <a:xfrm>
              <a:off x="8519306" y="1374213"/>
              <a:ext cx="707136" cy="798576"/>
            </a:xfrm>
            <a:prstGeom prst="rect">
              <a:avLst/>
            </a:prstGeom>
            <a:noFill/>
          </p:spPr>
        </p:pic>
      </p:grpSp>
      <p:sp>
        <p:nvSpPr>
          <p:cNvPr id="59" name="Прямоугольник 58"/>
          <p:cNvSpPr/>
          <p:nvPr/>
        </p:nvSpPr>
        <p:spPr>
          <a:xfrm>
            <a:off x="6664325" y="4776788"/>
            <a:ext cx="2146300" cy="1611312"/>
          </a:xfrm>
          <a:prstGeom prst="rect">
            <a:avLst/>
          </a:prstGeom>
          <a:noFill/>
          <a:ln w="825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60" name="Стрелка вниз 59"/>
          <p:cNvSpPr/>
          <p:nvPr/>
        </p:nvSpPr>
        <p:spPr>
          <a:xfrm>
            <a:off x="9313863" y="2420938"/>
            <a:ext cx="346075" cy="23034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9799638" y="3179763"/>
            <a:ext cx="1709737" cy="1611312"/>
          </a:xfrm>
          <a:prstGeom prst="rect">
            <a:avLst/>
          </a:prstGeom>
          <a:noFill/>
          <a:ln w="825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8891588" y="4768850"/>
            <a:ext cx="2038350" cy="1611313"/>
          </a:xfrm>
          <a:prstGeom prst="rect">
            <a:avLst/>
          </a:prstGeom>
          <a:noFill/>
          <a:ln w="825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63" name="Прямоугольник 62"/>
          <p:cNvSpPr/>
          <p:nvPr/>
        </p:nvSpPr>
        <p:spPr>
          <a:xfrm flipH="1">
            <a:off x="5043488" y="1928813"/>
            <a:ext cx="46037" cy="55721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64" name="Прямоугольник 63"/>
          <p:cNvPicPr>
            <a:picLocks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4737100" y="1341438"/>
            <a:ext cx="646113" cy="804862"/>
          </a:xfrm>
          <a:prstGeom prst="rect">
            <a:avLst/>
          </a:prstGeom>
          <a:noFill/>
        </p:spPr>
      </p:pic>
      <p:sp>
        <p:nvSpPr>
          <p:cNvPr id="67" name="Стрелка вниз 66"/>
          <p:cNvSpPr/>
          <p:nvPr/>
        </p:nvSpPr>
        <p:spPr>
          <a:xfrm>
            <a:off x="11160125" y="2444750"/>
            <a:ext cx="3302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97093" y="283335"/>
            <a:ext cx="746508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+mn-cs"/>
              </a:rPr>
              <a:t>ОЦЕНКА СРЕДНЕЙ ПЛОТНОСТИ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93725" y="1381125"/>
            <a:ext cx="10690225" cy="443071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pic>
        <p:nvPicPr>
          <p:cNvPr id="20513" name="Picture 2" descr="File:NASA Earth America 201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08925" y="409575"/>
            <a:ext cx="3595688" cy="359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7920038" y="449263"/>
            <a:ext cx="3581400" cy="3581400"/>
          </a:xfrm>
          <a:prstGeom prst="rect">
            <a:avLst/>
          </a:prstGeom>
          <a:noFill/>
          <a:ln w="825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20515" name="Rectangle 1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graphicFrame>
        <p:nvGraphicFramePr>
          <p:cNvPr id="20509" name="Object 29"/>
          <p:cNvGraphicFramePr>
            <a:graphicFrameLocks noChangeAspect="1"/>
          </p:cNvGraphicFramePr>
          <p:nvPr/>
        </p:nvGraphicFramePr>
        <p:xfrm>
          <a:off x="1419225" y="2017713"/>
          <a:ext cx="1827213" cy="690562"/>
        </p:xfrm>
        <a:graphic>
          <a:graphicData uri="http://schemas.openxmlformats.org/presentationml/2006/ole">
            <p:oleObj spid="_x0000_s20509" name="Equation" r:id="rId4" imgW="571252" imgH="215806" progId="">
              <p:embed/>
            </p:oleObj>
          </a:graphicData>
        </a:graphic>
      </p:graphicFrame>
      <p:graphicFrame>
        <p:nvGraphicFramePr>
          <p:cNvPr id="20510" name="Object 30"/>
          <p:cNvGraphicFramePr>
            <a:graphicFrameLocks noChangeAspect="1"/>
          </p:cNvGraphicFramePr>
          <p:nvPr/>
        </p:nvGraphicFramePr>
        <p:xfrm>
          <a:off x="4729163" y="1887538"/>
          <a:ext cx="2060575" cy="938212"/>
        </p:xfrm>
        <a:graphic>
          <a:graphicData uri="http://schemas.openxmlformats.org/presentationml/2006/ole">
            <p:oleObj spid="_x0000_s20510" name="Equation" r:id="rId5" imgW="863225" imgH="393529" progId="">
              <p:embed/>
            </p:oleObj>
          </a:graphicData>
        </a:graphic>
      </p:graphicFrame>
      <p:pic>
        <p:nvPicPr>
          <p:cNvPr id="2" name="Прямоугольник 1"/>
          <p:cNvPicPr>
            <a:picLocks noRot="1" noChangeAspect="1" noMove="1" noResize="1" noEditPoints="1" noAdjustHandles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74763" y="3852863"/>
            <a:ext cx="6107112" cy="10906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23617" y="373487"/>
            <a:ext cx="746508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+mn-cs"/>
              </a:rPr>
              <a:t>ПЕРЕВОД ЕДИНИЦ ИЗМЕРЕНИЯ </a:t>
            </a:r>
          </a:p>
        </p:txBody>
      </p:sp>
      <p:pic>
        <p:nvPicPr>
          <p:cNvPr id="21506" name="Picture 2" descr="F:\Школа новый\Ka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1025" y="1203325"/>
            <a:ext cx="1889125" cy="196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849438" y="1171575"/>
            <a:ext cx="1905000" cy="2011363"/>
          </a:xfrm>
          <a:prstGeom prst="rect">
            <a:avLst/>
          </a:prstGeom>
          <a:noFill/>
          <a:ln w="825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pic>
        <p:nvPicPr>
          <p:cNvPr id="21508" name="Picture 4" descr="F:\Школа новый\anywalls.com-2842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36738" y="3417888"/>
            <a:ext cx="1892300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1835150" y="3417888"/>
            <a:ext cx="1906588" cy="2011362"/>
          </a:xfrm>
          <a:prstGeom prst="rect">
            <a:avLst/>
          </a:prstGeom>
          <a:noFill/>
          <a:ln w="825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21510" name="Rectangle 16"/>
          <p:cNvSpPr>
            <a:spLocks noChangeArrowheads="1"/>
          </p:cNvSpPr>
          <p:nvPr/>
        </p:nvSpPr>
        <p:spPr bwMode="auto">
          <a:xfrm>
            <a:off x="4267200" y="1958975"/>
            <a:ext cx="3192463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32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3,4·10</a:t>
            </a:r>
            <a:r>
              <a:rPr lang="ru-RU" sz="3200" baseline="300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15  </a:t>
            </a:r>
            <a:r>
              <a:rPr lang="ru-RU" sz="32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г/см</a:t>
            </a:r>
            <a:r>
              <a:rPr lang="ru-RU" sz="3200" baseline="300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ru-RU" sz="320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511" name="Rectangle 16"/>
          <p:cNvSpPr>
            <a:spLocks noChangeArrowheads="1"/>
          </p:cNvSpPr>
          <p:nvPr/>
        </p:nvSpPr>
        <p:spPr bwMode="auto">
          <a:xfrm>
            <a:off x="4289425" y="4086225"/>
            <a:ext cx="31924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32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1,2·10</a:t>
            </a:r>
            <a:r>
              <a:rPr lang="ru-RU" sz="3200" baseline="300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-2  </a:t>
            </a:r>
            <a:r>
              <a:rPr lang="ru-RU" sz="32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мг/км</a:t>
            </a:r>
            <a:r>
              <a:rPr lang="ru-RU" sz="3200" baseline="300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ru-RU" sz="320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7888288" y="1952625"/>
            <a:ext cx="31940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3200">
                <a:solidFill>
                  <a:srgbClr val="92D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3,4·10</a:t>
            </a:r>
            <a:r>
              <a:rPr lang="ru-RU" sz="3200" baseline="30000">
                <a:solidFill>
                  <a:srgbClr val="92D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18  </a:t>
            </a:r>
            <a:r>
              <a:rPr lang="ru-RU" sz="3200">
                <a:solidFill>
                  <a:srgbClr val="92D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кг/м</a:t>
            </a:r>
            <a:r>
              <a:rPr lang="ru-RU" sz="3200" baseline="30000">
                <a:solidFill>
                  <a:srgbClr val="92D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ru-RU" sz="3200">
              <a:solidFill>
                <a:srgbClr val="92D05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7910513" y="4078288"/>
            <a:ext cx="319246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3200">
                <a:solidFill>
                  <a:srgbClr val="92D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1,2·10</a:t>
            </a:r>
            <a:r>
              <a:rPr lang="ru-RU" sz="3200" baseline="30000">
                <a:solidFill>
                  <a:srgbClr val="92D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-14  </a:t>
            </a:r>
            <a:r>
              <a:rPr lang="ru-RU" sz="3200">
                <a:solidFill>
                  <a:srgbClr val="92D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кг/м</a:t>
            </a:r>
            <a:r>
              <a:rPr lang="ru-RU" sz="3200" baseline="30000">
                <a:solidFill>
                  <a:srgbClr val="92D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ru-RU" sz="3200">
              <a:solidFill>
                <a:srgbClr val="92D05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03250" y="1457325"/>
            <a:ext cx="10690225" cy="443071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dirty="0"/>
              <a:t> </a:t>
            </a:r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90719" y="2246663"/>
            <a:ext cx="6886223" cy="2268763"/>
          </a:xfrm>
          <a:prstGeom prst="rect">
            <a:avLst/>
          </a:prstGeom>
          <a:blipFill rotWithShape="0">
            <a:blip r:embed="rId2"/>
            <a:stretch>
              <a:fillRect l="-1239"/>
            </a:stretch>
          </a:blipFill>
        </p:spPr>
        <p:txBody>
          <a:bodyPr/>
          <a:lstStyle/>
          <a:p>
            <a:pPr eaLnBrk="0" hangingPunct="0">
              <a:defRPr/>
            </a:pPr>
            <a:r>
              <a:rPr lang="ru-RU">
                <a:noFill/>
                <a:cs typeface="+mn-cs"/>
              </a:rPr>
              <a:t> 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23617" y="373487"/>
            <a:ext cx="746508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+mn-cs"/>
              </a:rPr>
              <a:t>ПЕРЕВОД ЕДИНИЦ ИЗМЕРЕНИЯ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95378" y="341392"/>
            <a:ext cx="8866221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+mn-cs"/>
              </a:rPr>
              <a:t>МАТЕМАТИЧЕСКИЕ ПРЕОБРАЗОВАНИЯ ФОРМУЛ 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4363" y="1330325"/>
            <a:ext cx="10690225" cy="443071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dirty="0"/>
              <a:t> </a:t>
            </a:r>
          </a:p>
        </p:txBody>
      </p:sp>
      <p:graphicFrame>
        <p:nvGraphicFramePr>
          <p:cNvPr id="23579" name="Object 27"/>
          <p:cNvGraphicFramePr>
            <a:graphicFrameLocks noChangeAspect="1"/>
          </p:cNvGraphicFramePr>
          <p:nvPr/>
        </p:nvGraphicFramePr>
        <p:xfrm>
          <a:off x="1419225" y="2017713"/>
          <a:ext cx="1827213" cy="690562"/>
        </p:xfrm>
        <a:graphic>
          <a:graphicData uri="http://schemas.openxmlformats.org/presentationml/2006/ole">
            <p:oleObj spid="_x0000_s23579" name="Equation" r:id="rId3" imgW="571252" imgH="215806" progId="">
              <p:embed/>
            </p:oleObj>
          </a:graphicData>
        </a:graphic>
      </p:graphicFrame>
      <p:graphicFrame>
        <p:nvGraphicFramePr>
          <p:cNvPr id="23580" name="Object 28"/>
          <p:cNvGraphicFramePr>
            <a:graphicFrameLocks noChangeAspect="1"/>
          </p:cNvGraphicFramePr>
          <p:nvPr/>
        </p:nvGraphicFramePr>
        <p:xfrm>
          <a:off x="1362075" y="3309938"/>
          <a:ext cx="2060575" cy="938212"/>
        </p:xfrm>
        <a:graphic>
          <a:graphicData uri="http://schemas.openxmlformats.org/presentationml/2006/ole">
            <p:oleObj spid="_x0000_s23580" name="Equation" r:id="rId4" imgW="863225" imgH="393529" progId="">
              <p:embed/>
            </p:oleObj>
          </a:graphicData>
        </a:graphic>
      </p:graphicFrame>
      <p:sp>
        <p:nvSpPr>
          <p:cNvPr id="23583" name="Rectangle 16"/>
          <p:cNvSpPr>
            <a:spLocks noChangeArrowheads="1"/>
          </p:cNvSpPr>
          <p:nvPr/>
        </p:nvSpPr>
        <p:spPr bwMode="auto">
          <a:xfrm>
            <a:off x="4295775" y="2873375"/>
            <a:ext cx="69389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36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lang="en-US" sz="3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</a:t>
            </a:r>
            <a:r>
              <a:rPr lang="en-US" sz="36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ρV </a:t>
            </a:r>
            <a:r>
              <a:rPr lang="ru-RU" sz="3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</a:t>
            </a:r>
            <a:r>
              <a:rPr lang="en-US" sz="36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ρ</a:t>
            </a:r>
            <a:r>
              <a:rPr lang="ru-RU" sz="3600"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3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4/3</a:t>
            </a:r>
            <a:r>
              <a:rPr lang="en-US" sz="3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π</a:t>
            </a:r>
            <a:r>
              <a:rPr lang="en-US" sz="36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ru-RU" sz="3600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ru-RU" sz="3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4/</a:t>
            </a:r>
            <a:r>
              <a:rPr lang="en-US" sz="3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3π</a:t>
            </a:r>
            <a:r>
              <a:rPr lang="en-US" sz="36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ρR</a:t>
            </a:r>
            <a:r>
              <a:rPr lang="ru-RU" sz="3600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ru-RU" sz="36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97093" y="283335"/>
            <a:ext cx="746508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+mn-cs"/>
              </a:rPr>
              <a:t>ОЦЕНКА МАСС РАЗЛИЧНЫХ ТЕЛ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4363" y="1330325"/>
            <a:ext cx="10690225" cy="443071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dirty="0"/>
              <a:t> </a:t>
            </a:r>
          </a:p>
        </p:txBody>
      </p:sp>
      <p:pic>
        <p:nvPicPr>
          <p:cNvPr id="3" name="Прямоугольник 2"/>
          <p:cNvPicPr>
            <a:picLocks noRot="1" noChangeAspect="1" noMove="1" noResize="1" noEditPoints="1" noAdjustHandles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31925" y="1547813"/>
            <a:ext cx="1841500" cy="658812"/>
          </a:xfrm>
          <a:prstGeom prst="rect">
            <a:avLst/>
          </a:prstGeom>
          <a:noFill/>
        </p:spPr>
      </p:pic>
      <p:pic>
        <p:nvPicPr>
          <p:cNvPr id="9" name="Прямоугольник 8"/>
          <p:cNvPicPr>
            <a:picLocks noRot="1" noChangeAspect="1" noMove="1" noResize="1" noEditPoints="1" noAdjustHandles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1050" y="1547813"/>
            <a:ext cx="2736850" cy="658812"/>
          </a:xfrm>
          <a:prstGeom prst="rect">
            <a:avLst/>
          </a:prstGeom>
          <a:noFill/>
        </p:spPr>
      </p:pic>
      <p:pic>
        <p:nvPicPr>
          <p:cNvPr id="24581" name="Picture 8" descr="G:\Школа новый\Asteroidsscal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97775" y="838200"/>
            <a:ext cx="3903663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7597775" y="838200"/>
            <a:ext cx="3903663" cy="2928938"/>
          </a:xfrm>
          <a:prstGeom prst="rect">
            <a:avLst/>
          </a:prstGeom>
          <a:noFill/>
          <a:ln w="825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pic>
        <p:nvPicPr>
          <p:cNvPr id="24583" name="Picture 9" descr="G:\Школа новый\1349536323_4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5925" y="3767138"/>
            <a:ext cx="3222625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415925" y="3767138"/>
            <a:ext cx="3222625" cy="2254250"/>
          </a:xfrm>
          <a:prstGeom prst="rect">
            <a:avLst/>
          </a:prstGeom>
          <a:noFill/>
          <a:ln w="825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pic>
        <p:nvPicPr>
          <p:cNvPr id="16" name="Прямоугольник 15"/>
          <p:cNvPicPr>
            <a:picLocks noRot="1" noChangeAspect="1" noMove="1" noResize="1" noEditPoints="1" noAdjustHandles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22638" y="2987675"/>
            <a:ext cx="2322512" cy="384175"/>
          </a:xfrm>
          <a:prstGeom prst="rect">
            <a:avLst/>
          </a:prstGeom>
          <a:noFill/>
        </p:spPr>
      </p:pic>
      <p:sp>
        <p:nvSpPr>
          <p:cNvPr id="4" name="Прямоугольник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565789" y="2440509"/>
            <a:ext cx="1832488" cy="400431"/>
          </a:xfrm>
          <a:prstGeom prst="rect">
            <a:avLst/>
          </a:prstGeom>
          <a:blipFill rotWithShape="1">
            <a:blip r:embed="rId7"/>
            <a:stretch>
              <a:fillRect b="-10606"/>
            </a:stretch>
          </a:blipFill>
        </p:spPr>
        <p:txBody>
          <a:bodyPr/>
          <a:lstStyle/>
          <a:p>
            <a:pPr eaLnBrk="0" hangingPunct="0">
              <a:defRPr/>
            </a:pPr>
            <a:r>
              <a:rPr lang="ru-RU">
                <a:noFill/>
                <a:cs typeface="+mn-cs"/>
              </a:rPr>
              <a:t> </a:t>
            </a:r>
          </a:p>
        </p:txBody>
      </p:sp>
      <p:sp>
        <p:nvSpPr>
          <p:cNvPr id="24587" name="Прямоугольник 9"/>
          <p:cNvSpPr>
            <a:spLocks noChangeArrowheads="1"/>
          </p:cNvSpPr>
          <p:nvPr/>
        </p:nvSpPr>
        <p:spPr bwMode="auto">
          <a:xfrm>
            <a:off x="4014788" y="4610100"/>
            <a:ext cx="66087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i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= 4/3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πρ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baseline="3000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= 4/3·3·7000·(10</a:t>
            </a:r>
            <a:r>
              <a:rPr lang="ru-RU" sz="2000" baseline="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(кг/м</a:t>
            </a:r>
            <a:r>
              <a:rPr lang="ru-RU" sz="20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)·м</a:t>
            </a:r>
            <a:r>
              <a:rPr lang="ru-RU" sz="20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= 2,1·10</a:t>
            </a:r>
            <a:r>
              <a:rPr lang="ru-RU" sz="2000" baseline="3000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кг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23617" y="373487"/>
            <a:ext cx="746508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+mn-cs"/>
              </a:rPr>
              <a:t>РАСЧЕТ МАССЫ РАЗЛИЧНЫХ ТЕЛ 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+mn-cs"/>
            </a:endParaRPr>
          </a:p>
        </p:txBody>
      </p:sp>
      <p:sp>
        <p:nvSpPr>
          <p:cNvPr id="25602" name="Rectangle 16"/>
          <p:cNvSpPr>
            <a:spLocks noChangeArrowheads="1"/>
          </p:cNvSpPr>
          <p:nvPr/>
        </p:nvSpPr>
        <p:spPr bwMode="auto">
          <a:xfrm>
            <a:off x="5072063" y="4492625"/>
            <a:ext cx="20113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32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2440</a:t>
            </a:r>
            <a:r>
              <a:rPr lang="ru-RU" sz="3200" baseline="300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32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км</a:t>
            </a:r>
          </a:p>
        </p:txBody>
      </p:sp>
      <p:sp>
        <p:nvSpPr>
          <p:cNvPr id="25603" name="Rectangle 16"/>
          <p:cNvSpPr>
            <a:spLocks noChangeArrowheads="1"/>
          </p:cNvSpPr>
          <p:nvPr/>
        </p:nvSpPr>
        <p:spPr bwMode="auto">
          <a:xfrm>
            <a:off x="319088" y="4484688"/>
            <a:ext cx="20097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32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6050</a:t>
            </a:r>
            <a:r>
              <a:rPr lang="ru-RU" sz="3200" baseline="300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32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км</a:t>
            </a:r>
          </a:p>
        </p:txBody>
      </p:sp>
      <p:sp>
        <p:nvSpPr>
          <p:cNvPr id="25604" name="Rectangle 16"/>
          <p:cNvSpPr>
            <a:spLocks noChangeArrowheads="1"/>
          </p:cNvSpPr>
          <p:nvPr/>
        </p:nvSpPr>
        <p:spPr bwMode="auto">
          <a:xfrm>
            <a:off x="2751138" y="4506913"/>
            <a:ext cx="2009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32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3380</a:t>
            </a:r>
            <a:r>
              <a:rPr lang="ru-RU" sz="3200" baseline="300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32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км</a:t>
            </a:r>
          </a:p>
        </p:txBody>
      </p:sp>
      <p:sp>
        <p:nvSpPr>
          <p:cNvPr id="25605" name="Rectangle 16"/>
          <p:cNvSpPr>
            <a:spLocks noChangeArrowheads="1"/>
          </p:cNvSpPr>
          <p:nvPr/>
        </p:nvSpPr>
        <p:spPr bwMode="auto">
          <a:xfrm>
            <a:off x="7366000" y="4492625"/>
            <a:ext cx="2009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32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1730</a:t>
            </a:r>
            <a:r>
              <a:rPr lang="ru-RU" sz="3200" baseline="300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32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км</a:t>
            </a:r>
          </a:p>
        </p:txBody>
      </p:sp>
      <p:sp>
        <p:nvSpPr>
          <p:cNvPr id="25606" name="Rectangle 16"/>
          <p:cNvSpPr>
            <a:spLocks noChangeArrowheads="1"/>
          </p:cNvSpPr>
          <p:nvPr/>
        </p:nvSpPr>
        <p:spPr bwMode="auto">
          <a:xfrm>
            <a:off x="9593263" y="4513263"/>
            <a:ext cx="201136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32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90</a:t>
            </a:r>
            <a:r>
              <a:rPr lang="ru-RU" sz="3200" baseline="300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320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км</a:t>
            </a:r>
          </a:p>
        </p:txBody>
      </p:sp>
      <p:sp>
        <p:nvSpPr>
          <p:cNvPr id="25607" name="Rectangle 16"/>
          <p:cNvSpPr>
            <a:spLocks noChangeArrowheads="1"/>
          </p:cNvSpPr>
          <p:nvPr/>
        </p:nvSpPr>
        <p:spPr bwMode="auto">
          <a:xfrm>
            <a:off x="5094288" y="3744913"/>
            <a:ext cx="2009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3200">
                <a:solidFill>
                  <a:srgbClr val="92D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Меркурий</a:t>
            </a:r>
          </a:p>
        </p:txBody>
      </p:sp>
      <p:sp>
        <p:nvSpPr>
          <p:cNvPr id="25608" name="Rectangle 16"/>
          <p:cNvSpPr>
            <a:spLocks noChangeArrowheads="1"/>
          </p:cNvSpPr>
          <p:nvPr/>
        </p:nvSpPr>
        <p:spPr bwMode="auto">
          <a:xfrm>
            <a:off x="341313" y="3736975"/>
            <a:ext cx="20097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3200">
                <a:solidFill>
                  <a:srgbClr val="92D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Венера</a:t>
            </a:r>
          </a:p>
        </p:txBody>
      </p:sp>
      <p:sp>
        <p:nvSpPr>
          <p:cNvPr id="25609" name="Rectangle 16"/>
          <p:cNvSpPr>
            <a:spLocks noChangeArrowheads="1"/>
          </p:cNvSpPr>
          <p:nvPr/>
        </p:nvSpPr>
        <p:spPr bwMode="auto">
          <a:xfrm>
            <a:off x="2771775" y="3759200"/>
            <a:ext cx="20113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3200">
                <a:solidFill>
                  <a:srgbClr val="92D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Марс</a:t>
            </a:r>
          </a:p>
        </p:txBody>
      </p:sp>
      <p:sp>
        <p:nvSpPr>
          <p:cNvPr id="25610" name="Rectangle 16"/>
          <p:cNvSpPr>
            <a:spLocks noChangeArrowheads="1"/>
          </p:cNvSpPr>
          <p:nvPr/>
        </p:nvSpPr>
        <p:spPr bwMode="auto">
          <a:xfrm>
            <a:off x="7388225" y="3744913"/>
            <a:ext cx="2009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3200">
                <a:solidFill>
                  <a:srgbClr val="92D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Луна</a:t>
            </a:r>
          </a:p>
        </p:txBody>
      </p:sp>
      <p:sp>
        <p:nvSpPr>
          <p:cNvPr id="25611" name="Rectangle 16"/>
          <p:cNvSpPr>
            <a:spLocks noChangeArrowheads="1"/>
          </p:cNvSpPr>
          <p:nvPr/>
        </p:nvSpPr>
        <p:spPr bwMode="auto">
          <a:xfrm>
            <a:off x="9615488" y="3767138"/>
            <a:ext cx="2009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3200">
                <a:solidFill>
                  <a:srgbClr val="92D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Виктория</a:t>
            </a:r>
          </a:p>
        </p:txBody>
      </p:sp>
      <p:pic>
        <p:nvPicPr>
          <p:cNvPr id="25612" name="Picture 3" descr="F:\Школа новый\6c33a36007baf285c24c40f2100a67335b7ccf464655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0688" y="1592263"/>
            <a:ext cx="1901825" cy="200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12750" y="1577975"/>
            <a:ext cx="1905000" cy="2011363"/>
          </a:xfrm>
          <a:prstGeom prst="rect">
            <a:avLst/>
          </a:prstGeom>
          <a:noFill/>
          <a:ln w="825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pic>
        <p:nvPicPr>
          <p:cNvPr id="25614" name="Picture 4" descr="F:\Школа новый\eoNJ8cvVe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98763" y="1597025"/>
            <a:ext cx="1908175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2806700" y="1589088"/>
            <a:ext cx="1906588" cy="2011362"/>
          </a:xfrm>
          <a:prstGeom prst="rect">
            <a:avLst/>
          </a:prstGeom>
          <a:noFill/>
          <a:ln w="825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pic>
        <p:nvPicPr>
          <p:cNvPr id="25616" name="Picture 5" descr="F:\Школа новый\Mercury-real_color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67313" y="1614488"/>
            <a:ext cx="1871662" cy="197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5151438" y="1595438"/>
            <a:ext cx="1906587" cy="2011362"/>
          </a:xfrm>
          <a:prstGeom prst="rect">
            <a:avLst/>
          </a:prstGeom>
          <a:noFill/>
          <a:ln w="825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pic>
        <p:nvPicPr>
          <p:cNvPr id="25618" name="Picture 6" descr="F:\Школа новый\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45375" y="1585913"/>
            <a:ext cx="1901825" cy="2011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7437438" y="1617663"/>
            <a:ext cx="1906587" cy="2011362"/>
          </a:xfrm>
          <a:prstGeom prst="rect">
            <a:avLst/>
          </a:prstGeom>
          <a:noFill/>
          <a:ln w="825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pic>
        <p:nvPicPr>
          <p:cNvPr id="25620" name="Picture 7" descr="F:\Школа новый\Asteroid_Flyby_675900a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680575" y="1592263"/>
            <a:ext cx="1916113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9686925" y="1603375"/>
            <a:ext cx="1906588" cy="2011363"/>
          </a:xfrm>
          <a:prstGeom prst="rect">
            <a:avLst/>
          </a:prstGeom>
          <a:noFill/>
          <a:ln w="825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6" descr="F:\Школа новый\новый-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4126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04800" y="220717"/>
            <a:ext cx="11803117" cy="6474373"/>
          </a:xfrm>
          <a:prstGeom prst="rect">
            <a:avLst/>
          </a:prstGeom>
          <a:noFill/>
          <a:ln w="73025">
            <a:gradFill>
              <a:gsLst>
                <a:gs pos="0">
                  <a:srgbClr val="FFC000"/>
                </a:gs>
                <a:gs pos="50000">
                  <a:schemeClr val="tx1"/>
                </a:gs>
                <a:gs pos="100000">
                  <a:srgbClr val="FF0000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045029" y="406400"/>
            <a:ext cx="10479881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+mn-cs"/>
              </a:rPr>
              <a:t>ИНФОРМАЦИОННАЯ КАРТИНА МИРА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958</TotalTime>
  <Words>43</Words>
  <Application>Microsoft Office PowerPoint</Application>
  <PresentationFormat>Произвольный</PresentationFormat>
  <Paragraphs>19</Paragraphs>
  <Slides>9</Slides>
  <Notes>0</Notes>
  <HiddenSlides>2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25" baseType="lpstr">
      <vt:lpstr>Calibri</vt:lpstr>
      <vt:lpstr>Arial</vt:lpstr>
      <vt:lpstr>Cambria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Equation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Алексей Дутов</dc:creator>
  <cp:lastModifiedBy>Asus</cp:lastModifiedBy>
  <cp:revision>85</cp:revision>
  <dcterms:created xsi:type="dcterms:W3CDTF">2013-12-03T01:27:55Z</dcterms:created>
  <dcterms:modified xsi:type="dcterms:W3CDTF">2014-08-05T04:53:29Z</dcterms:modified>
</cp:coreProperties>
</file>