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9" r:id="rId5"/>
    <p:sldId id="267" r:id="rId6"/>
    <p:sldId id="258" r:id="rId7"/>
    <p:sldId id="272" r:id="rId8"/>
    <p:sldId id="266" r:id="rId9"/>
    <p:sldId id="265" r:id="rId10"/>
    <p:sldId id="268" r:id="rId11"/>
    <p:sldId id="269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6EA8132-6AF2-44C0-8EAE-1B90C29755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52D0899-1493-4076-B677-862A7534D1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214422"/>
            <a:ext cx="8305800" cy="3129204"/>
          </a:xfrm>
        </p:spPr>
        <p:txBody>
          <a:bodyPr/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chemeClr val="bg1"/>
                </a:solidFill>
              </a:rPr>
              <a:t>Тема урока: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Решение задач по теме «Параллельные прямые»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26" name="Picture 2" descr="E:\мой урок геометрия\умная сов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32656"/>
            <a:ext cx="2495550" cy="1828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мой урок геометрия\умная сова3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437112"/>
            <a:ext cx="2397646" cy="190886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777574">
            <a:off x="1160908" y="1986161"/>
            <a:ext cx="3606946" cy="3382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 descr="E:\мой урок геометрия\умная сова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460" y="332656"/>
            <a:ext cx="3312368" cy="3312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400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7" y="1785926"/>
            <a:ext cx="4676796" cy="3830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 descr="E:\мой урок геометрия\умная сов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60648"/>
            <a:ext cx="2063502" cy="15121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Признаки параллельных прямых и свойства углов, образованных при пересечении параллельных прямых секущей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  </a:t>
            </a:r>
            <a:r>
              <a:rPr lang="ru-RU" sz="3200" u="sng" dirty="0" smtClean="0">
                <a:solidFill>
                  <a:schemeClr val="bg1"/>
                </a:solidFill>
              </a:rPr>
              <a:t>№</a:t>
            </a:r>
            <a:r>
              <a:rPr lang="ru-RU" sz="3200" u="sng" dirty="0" smtClean="0">
                <a:solidFill>
                  <a:schemeClr val="bg1"/>
                </a:solidFill>
              </a:rPr>
              <a:t>11!  Рабочая тетрадь</a:t>
            </a:r>
            <a:endParaRPr lang="ru-RU" u="sng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Кроссворд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/>
              <a:t> Домашнее задание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8194" name="Picture 2" descr="E:\мой урок геометрия\умная сова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573016"/>
            <a:ext cx="2808312" cy="28083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985132"/>
              </p:ext>
            </p:extLst>
          </p:nvPr>
        </p:nvGraphicFramePr>
        <p:xfrm>
          <a:off x="467544" y="548679"/>
          <a:ext cx="7992888" cy="5914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3630"/>
                <a:gridCol w="1608937"/>
                <a:gridCol w="4160222"/>
                <a:gridCol w="1750099"/>
              </a:tblGrid>
              <a:tr h="8084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kern="800">
                          <a:effectLst/>
                        </a:rPr>
                        <a:t> </a:t>
                      </a:r>
                      <a:endParaRPr lang="ru-RU" sz="1200" kern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№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kern="800">
                          <a:effectLst/>
                        </a:rPr>
                        <a:t> </a:t>
                      </a:r>
                      <a:endParaRPr lang="ru-RU" sz="1200" kern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Этап урока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" kern="800">
                          <a:effectLst/>
                        </a:rPr>
                        <a:t> </a:t>
                      </a:r>
                      <a:endParaRPr lang="ru-RU" sz="1200" kern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Содержание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kern="800">
                          <a:effectLst/>
                        </a:rPr>
                        <a:t>Время (мин</a:t>
                      </a:r>
                      <a:r>
                        <a:rPr lang="ru-RU" sz="1200" kern="800">
                          <a:effectLst/>
                        </a:rPr>
                        <a:t>)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</a:tr>
              <a:tr h="610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1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Вызов (мотивация)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Задание в группах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800">
                          <a:effectLst/>
                        </a:rPr>
                        <a:t>(вызвать интерес ученика к теме интересной задачей)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3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</a:tr>
              <a:tr h="8084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2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 dirty="0">
                          <a:effectLst/>
                        </a:rPr>
                        <a:t>Осмысление учебных задач</a:t>
                      </a:r>
                      <a:endParaRPr lang="ru-RU" sz="1200" kern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 spc="-15">
                          <a:effectLst/>
                        </a:rPr>
                        <a:t>Работа в группах</a:t>
                      </a:r>
                      <a:endParaRPr lang="ru-RU" sz="1200" kern="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800" spc="-15">
                          <a:effectLst/>
                        </a:rPr>
                        <a:t>(проверить степень сформированности  умений применять признаки и свойства при решении задач)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15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</a:tr>
              <a:tr h="4488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3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физкультминутка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Зарядка для глаз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1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</a:tr>
              <a:tr h="1891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4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Открытие нового знания и систематизация знаний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1)Работа с текстом (индивидуальная)</a:t>
                      </a:r>
                      <a:r>
                        <a:rPr lang="ru-RU" sz="1100" kern="800">
                          <a:effectLst/>
                        </a:rPr>
                        <a:t>,</a:t>
                      </a:r>
                      <a:endParaRPr lang="ru-RU" sz="1200" kern="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800">
                          <a:effectLst/>
                        </a:rPr>
                        <a:t> ученику необходимо выразить своё мнение по вопросу </a:t>
                      </a:r>
                      <a:endParaRPr lang="ru-RU" sz="1200" kern="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2)Самостоятельная работа (индивидуальная),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800">
                          <a:effectLst/>
                        </a:rPr>
                        <a:t>Формирование умений применять</a:t>
                      </a:r>
                      <a:endParaRPr lang="ru-RU" sz="1200" kern="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800">
                          <a:effectLst/>
                        </a:rPr>
                        <a:t> знания по данной теме при решении задач</a:t>
                      </a:r>
                      <a:endParaRPr lang="ru-RU" sz="1200" kern="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800">
                          <a:effectLst/>
                        </a:rPr>
                        <a:t>3)</a:t>
                      </a:r>
                      <a:r>
                        <a:rPr lang="ru-RU" sz="1200" kern="800">
                          <a:effectLst/>
                        </a:rPr>
                        <a:t>Решение задачи по рисунку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 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16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</a:tr>
              <a:tr h="8977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5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Рефлексия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Выбор детьми полоски понравившегося цвета. Записывают, что понятно, в каких вопросах  надо разобраться, что не понятно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 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 dirty="0">
                          <a:effectLst/>
                        </a:rPr>
                        <a:t>3</a:t>
                      </a:r>
                      <a:endParaRPr lang="ru-RU" sz="1200" kern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</a:tr>
              <a:tr h="4488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6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Домашнее задание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Разъяснить содержание домашнего задания</a:t>
                      </a:r>
                      <a:endParaRPr lang="ru-RU" sz="12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 dirty="0">
                          <a:effectLst/>
                        </a:rPr>
                        <a:t>2</a:t>
                      </a:r>
                      <a:endParaRPr lang="ru-RU" sz="1200" kern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200" marR="612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306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61436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Задача:</a:t>
            </a:r>
            <a:endParaRPr lang="ru-RU" sz="4000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229600" cy="2428892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Разбейте равносторонний треугольник на 4 равных треугольника</a:t>
            </a:r>
            <a:endParaRPr lang="ru-RU" i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3000372"/>
            <a:ext cx="310515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 descr="E:\мой урок геометрия\умная сова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693" y="230693"/>
            <a:ext cx="2196401" cy="21964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endParaRPr lang="ru-RU" dirty="0" smtClean="0"/>
          </a:p>
          <a:p>
            <a:pPr>
              <a:lnSpc>
                <a:spcPct val="110000"/>
              </a:lnSpc>
              <a:buNone/>
            </a:pPr>
            <a:r>
              <a:rPr lang="ru-RU" dirty="0" smtClean="0">
                <a:solidFill>
                  <a:schemeClr val="bg1"/>
                </a:solidFill>
              </a:rPr>
              <a:t>Признаки</a:t>
            </a:r>
          </a:p>
          <a:p>
            <a:pPr>
              <a:lnSpc>
                <a:spcPct val="110000"/>
              </a:lnSpc>
              <a:buNone/>
            </a:pPr>
            <a:r>
              <a:rPr lang="ru-RU" dirty="0" smtClean="0">
                <a:solidFill>
                  <a:schemeClr val="bg1"/>
                </a:solidFill>
              </a:rPr>
              <a:t>параллельности прямых</a:t>
            </a:r>
          </a:p>
          <a:p>
            <a:pPr>
              <a:lnSpc>
                <a:spcPct val="110000"/>
              </a:lnSpc>
              <a:buNone/>
            </a:pPr>
            <a:r>
              <a:rPr lang="ru-RU" dirty="0" smtClean="0">
                <a:solidFill>
                  <a:schemeClr val="bg1"/>
                </a:solidFill>
              </a:rPr>
              <a:t> </a:t>
            </a:r>
          </a:p>
          <a:p>
            <a:pPr>
              <a:lnSpc>
                <a:spcPct val="110000"/>
              </a:lnSpc>
              <a:buNone/>
            </a:pPr>
            <a:r>
              <a:rPr lang="en-US" b="1" i="1" dirty="0" smtClean="0">
                <a:solidFill>
                  <a:schemeClr val="bg1"/>
                </a:solidFill>
              </a:rPr>
              <a:t>I</a:t>
            </a:r>
            <a:r>
              <a:rPr lang="ru-RU" b="1" i="1" dirty="0" smtClean="0">
                <a:solidFill>
                  <a:schemeClr val="bg1"/>
                </a:solidFill>
              </a:rPr>
              <a:t> признак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sz="3000" dirty="0" smtClean="0">
                <a:solidFill>
                  <a:schemeClr val="bg1"/>
                </a:solidFill>
              </a:rPr>
              <a:t>1</a:t>
            </a:r>
            <a:r>
              <a:rPr lang="ru-RU" dirty="0" smtClean="0">
                <a:solidFill>
                  <a:schemeClr val="bg1"/>
                </a:solidFill>
              </a:rPr>
              <a:t>= 6 или</a:t>
            </a:r>
          </a:p>
          <a:p>
            <a:pPr>
              <a:lnSpc>
                <a:spcPct val="110000"/>
              </a:lnSpc>
              <a:buNone/>
            </a:pPr>
            <a:r>
              <a:rPr lang="ru-RU" dirty="0" smtClean="0">
                <a:solidFill>
                  <a:schemeClr val="bg1"/>
                </a:solidFill>
              </a:rPr>
              <a:t>                          4= 5; следовательно </a:t>
            </a:r>
            <a:r>
              <a:rPr lang="ru-RU" i="1" dirty="0" smtClean="0">
                <a:solidFill>
                  <a:schemeClr val="bg1"/>
                </a:solidFill>
              </a:rPr>
              <a:t>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i="1" dirty="0" smtClean="0">
                <a:solidFill>
                  <a:schemeClr val="bg1"/>
                </a:solidFill>
              </a:rPr>
              <a:t>b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</a:p>
          <a:p>
            <a:pPr>
              <a:lnSpc>
                <a:spcPct val="110000"/>
              </a:lnSpc>
              <a:buNone/>
            </a:pPr>
            <a:r>
              <a:rPr lang="ru-RU" dirty="0" smtClean="0">
                <a:solidFill>
                  <a:schemeClr val="bg1"/>
                </a:solidFill>
              </a:rPr>
              <a:t> </a:t>
            </a:r>
            <a:r>
              <a:rPr lang="en-US" b="1" i="1" dirty="0" smtClean="0">
                <a:solidFill>
                  <a:schemeClr val="bg1"/>
                </a:solidFill>
              </a:rPr>
              <a:t>II</a:t>
            </a:r>
            <a:r>
              <a:rPr lang="ru-RU" b="1" i="1" dirty="0" smtClean="0">
                <a:solidFill>
                  <a:schemeClr val="bg1"/>
                </a:solidFill>
              </a:rPr>
              <a:t> признак</a:t>
            </a:r>
            <a:r>
              <a:rPr lang="ru-RU" b="1" dirty="0" smtClean="0">
                <a:solidFill>
                  <a:schemeClr val="bg1"/>
                </a:solidFill>
              </a:rPr>
              <a:t>.</a:t>
            </a:r>
            <a:r>
              <a:rPr lang="ru-RU" dirty="0" smtClean="0">
                <a:solidFill>
                  <a:schemeClr val="bg1"/>
                </a:solidFill>
              </a:rPr>
              <a:t> 1+ 5=180</a:t>
            </a:r>
            <a:r>
              <a:rPr lang="ru-RU" baseline="30000" dirty="0" smtClean="0">
                <a:solidFill>
                  <a:schemeClr val="bg1"/>
                </a:solidFill>
              </a:rPr>
              <a:t>0</a:t>
            </a:r>
            <a:r>
              <a:rPr lang="ru-RU" dirty="0" smtClean="0">
                <a:solidFill>
                  <a:schemeClr val="bg1"/>
                </a:solidFill>
              </a:rPr>
              <a:t> или</a:t>
            </a:r>
          </a:p>
          <a:p>
            <a:pPr>
              <a:lnSpc>
                <a:spcPct val="110000"/>
              </a:lnSpc>
              <a:buNone/>
            </a:pPr>
            <a:r>
              <a:rPr lang="ru-RU" dirty="0" smtClean="0">
                <a:solidFill>
                  <a:schemeClr val="bg1"/>
                </a:solidFill>
              </a:rPr>
              <a:t>                           4+ 6=180</a:t>
            </a:r>
            <a:r>
              <a:rPr lang="ru-RU" baseline="30000" dirty="0" smtClean="0">
                <a:solidFill>
                  <a:schemeClr val="bg1"/>
                </a:solidFill>
              </a:rPr>
              <a:t>0</a:t>
            </a:r>
            <a:r>
              <a:rPr lang="ru-RU" dirty="0" smtClean="0">
                <a:solidFill>
                  <a:schemeClr val="bg1"/>
                </a:solidFill>
              </a:rPr>
              <a:t>; следовательно </a:t>
            </a:r>
            <a:r>
              <a:rPr lang="ru-RU" i="1" dirty="0" smtClean="0">
                <a:solidFill>
                  <a:schemeClr val="bg1"/>
                </a:solidFill>
              </a:rPr>
              <a:t>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i="1" dirty="0" smtClean="0">
                <a:solidFill>
                  <a:schemeClr val="bg1"/>
                </a:solidFill>
              </a:rPr>
              <a:t>b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</a:p>
          <a:p>
            <a:pPr>
              <a:lnSpc>
                <a:spcPct val="110000"/>
              </a:lnSpc>
              <a:buNone/>
            </a:pPr>
            <a:r>
              <a:rPr lang="ru-RU" dirty="0" smtClean="0">
                <a:solidFill>
                  <a:schemeClr val="bg1"/>
                </a:solidFill>
              </a:rPr>
              <a:t> </a:t>
            </a:r>
            <a:r>
              <a:rPr lang="en-US" b="1" i="1" dirty="0" smtClean="0">
                <a:solidFill>
                  <a:schemeClr val="bg1"/>
                </a:solidFill>
              </a:rPr>
              <a:t>III</a:t>
            </a:r>
            <a:r>
              <a:rPr lang="ru-RU" b="1" i="1" dirty="0" smtClean="0">
                <a:solidFill>
                  <a:schemeClr val="bg1"/>
                </a:solidFill>
              </a:rPr>
              <a:t> признак</a:t>
            </a:r>
            <a:r>
              <a:rPr lang="ru-RU" dirty="0" smtClean="0">
                <a:solidFill>
                  <a:schemeClr val="bg1"/>
                </a:solidFill>
              </a:rPr>
              <a:t>. 2= 5или   1= 8  или</a:t>
            </a:r>
          </a:p>
          <a:p>
            <a:pPr>
              <a:lnSpc>
                <a:spcPct val="110000"/>
              </a:lnSpc>
              <a:buNone/>
            </a:pPr>
            <a:r>
              <a:rPr lang="ru-RU" dirty="0" smtClean="0">
                <a:solidFill>
                  <a:schemeClr val="bg1"/>
                </a:solidFill>
              </a:rPr>
              <a:t>                             3= 6 или   4= 7; следовательно </a:t>
            </a:r>
            <a:r>
              <a:rPr lang="ru-RU" i="1" dirty="0" smtClean="0">
                <a:solidFill>
                  <a:schemeClr val="bg1"/>
                </a:solidFill>
              </a:rPr>
              <a:t>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i="1" dirty="0" smtClean="0">
                <a:solidFill>
                  <a:schemeClr val="bg1"/>
                </a:solidFill>
              </a:rPr>
              <a:t>b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</a:p>
          <a:p>
            <a:pPr>
              <a:lnSpc>
                <a:spcPct val="110000"/>
              </a:lnSpc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14290"/>
            <a:ext cx="43053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E:\мой урок геометрия\умная сов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46" y="310208"/>
            <a:ext cx="1940986" cy="14224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562088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smtClean="0"/>
              <a:t>Задание:</a:t>
            </a:r>
            <a:r>
              <a:rPr lang="ru-RU" sz="3600" dirty="0" smtClean="0"/>
              <a:t>   Параллельны  ли  прямые   </a:t>
            </a:r>
            <a:r>
              <a:rPr lang="ru-RU" sz="3600" i="1" dirty="0" smtClean="0"/>
              <a:t>а</a:t>
            </a:r>
            <a:r>
              <a:rPr lang="ru-RU" sz="3600" dirty="0" smtClean="0"/>
              <a:t> и  </a:t>
            </a:r>
            <a:r>
              <a:rPr sz="3600" i="1" smtClean="0"/>
              <a:t>b</a:t>
            </a:r>
            <a:r>
              <a:rPr lang="ru-RU" sz="3600" dirty="0" smtClean="0"/>
              <a:t> 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</a:t>
            </a:r>
            <a:r>
              <a:rPr lang="ru-RU" sz="3600" dirty="0" smtClean="0"/>
              <a:t>Если да, то  по какому признаку?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250033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1357299"/>
            <a:ext cx="2619381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1357298"/>
            <a:ext cx="2724156" cy="2105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3714752"/>
            <a:ext cx="2600329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7554" y="3714752"/>
            <a:ext cx="2557467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15074" y="3714752"/>
            <a:ext cx="2624142" cy="218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2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3568" y="671490"/>
            <a:ext cx="3072080" cy="2271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3568" y="3540257"/>
            <a:ext cx="3352810" cy="2295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42844" y="21429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838200"/>
            <a:ext cx="31931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E:\мой урок геометрия\умная сова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682312"/>
            <a:ext cx="4016534" cy="40165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539552" y="451146"/>
            <a:ext cx="7355160" cy="1491212"/>
          </a:xfrm>
        </p:spPr>
        <p:txBody>
          <a:bodyPr/>
          <a:lstStyle/>
          <a:p>
            <a:r>
              <a:rPr lang="ru-RU" sz="2800" dirty="0">
                <a:effectLst/>
              </a:rPr>
              <a:t>&lt;ВАК=32 ,  &lt;КАС=29 ,  &lt;АС</a:t>
            </a:r>
            <a:r>
              <a:rPr lang="en-US" sz="2800" dirty="0">
                <a:effectLst/>
              </a:rPr>
              <a:t>F</a:t>
            </a:r>
            <a:r>
              <a:rPr lang="ru-RU" sz="2800" dirty="0">
                <a:effectLst/>
              </a:rPr>
              <a:t>=61 ,  &lt;АКМ=148 . Скажите, параллельны ли прямые  КМ  и  С</a:t>
            </a:r>
            <a:r>
              <a:rPr lang="en-US" sz="2800" dirty="0">
                <a:effectLst/>
              </a:rPr>
              <a:t>F</a:t>
            </a:r>
            <a:r>
              <a:rPr lang="ru-RU" sz="2800" dirty="0">
                <a:effectLst/>
              </a:rPr>
              <a:t>?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pic>
        <p:nvPicPr>
          <p:cNvPr id="4" name="Рисунок 3" descr="Изображение 26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196752"/>
            <a:ext cx="4464496" cy="51845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0328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в группе</a:t>
            </a:r>
            <a:endParaRPr lang="ru-RU" dirty="0"/>
          </a:p>
        </p:txBody>
      </p:sp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7544" y="2780928"/>
            <a:ext cx="6411776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E:\мой урок геометрия\умная сов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60648"/>
            <a:ext cx="3235859" cy="23713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3568" y="1522617"/>
            <a:ext cx="3816424" cy="442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8" name="Picture 2" descr="E:\мой урок геометрия\умная сова3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04664"/>
            <a:ext cx="3886141" cy="30939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111</TotalTime>
  <Words>185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  Тема урока:  Решение задач по теме «Параллельные прямые»</vt:lpstr>
      <vt:lpstr>Презентация PowerPoint</vt:lpstr>
      <vt:lpstr>Разбейте равносторонний треугольник на 4 равных треугольника</vt:lpstr>
      <vt:lpstr>Презентация PowerPoint</vt:lpstr>
      <vt:lpstr>        Задание:   Параллельны  ли  прямые   а и  b ?                    Если да, то  по какому признаку? </vt:lpstr>
      <vt:lpstr>Презентация PowerPoint</vt:lpstr>
      <vt:lpstr>&lt;ВАК=32 ,  &lt;КАС=29 ,  &lt;АСF=61 ,  &lt;АКМ=148 . Скажите, параллельны ли прямые  КМ  и  СF? </vt:lpstr>
      <vt:lpstr>Работа в группе</vt:lpstr>
      <vt:lpstr>Презентация PowerPoint</vt:lpstr>
      <vt:lpstr>Презентация PowerPoint</vt:lpstr>
      <vt:lpstr>Презентация PowerPoint</vt:lpstr>
      <vt:lpstr> Домашнее задание 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Возведение в степень произведения и степени</dc:title>
  <dc:creator>Алексей</dc:creator>
  <cp:lastModifiedBy>Пользователь Windows</cp:lastModifiedBy>
  <cp:revision>18</cp:revision>
  <dcterms:created xsi:type="dcterms:W3CDTF">2013-01-20T17:22:06Z</dcterms:created>
  <dcterms:modified xsi:type="dcterms:W3CDTF">2014-02-25T21:18:25Z</dcterms:modified>
</cp:coreProperties>
</file>