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5" r:id="rId3"/>
    <p:sldId id="276" r:id="rId4"/>
    <p:sldId id="260" r:id="rId5"/>
    <p:sldId id="262" r:id="rId6"/>
    <p:sldId id="281" r:id="rId7"/>
    <p:sldId id="267" r:id="rId8"/>
    <p:sldId id="269" r:id="rId9"/>
    <p:sldId id="278" r:id="rId10"/>
    <p:sldId id="274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660033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3404-B255-4EDF-B3C6-201604056AF2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4037-777C-4A85-9BFC-C4638A04B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3404-B255-4EDF-B3C6-201604056AF2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4037-777C-4A85-9BFC-C4638A04B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3404-B255-4EDF-B3C6-201604056AF2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4037-777C-4A85-9BFC-C4638A04B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3404-B255-4EDF-B3C6-201604056AF2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4037-777C-4A85-9BFC-C4638A04B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3404-B255-4EDF-B3C6-201604056AF2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4037-777C-4A85-9BFC-C4638A04B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3404-B255-4EDF-B3C6-201604056AF2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4037-777C-4A85-9BFC-C4638A04B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3404-B255-4EDF-B3C6-201604056AF2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4037-777C-4A85-9BFC-C4638A04B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3404-B255-4EDF-B3C6-201604056AF2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4037-777C-4A85-9BFC-C4638A04B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3404-B255-4EDF-B3C6-201604056AF2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4037-777C-4A85-9BFC-C4638A04B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3404-B255-4EDF-B3C6-201604056AF2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4037-777C-4A85-9BFC-C4638A04B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3404-B255-4EDF-B3C6-201604056AF2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4037-777C-4A85-9BFC-C4638A04B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03404-B255-4EDF-B3C6-201604056AF2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64037-777C-4A85-9BFC-C4638A04B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school\My_new_fon_3\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00694" y="-142900"/>
            <a:ext cx="1357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899030"/>
            <a:ext cx="91440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239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Илькинская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средняя общеобразовательная школа»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2395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23950" algn="l"/>
              </a:tabLst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239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239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239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урока по английскому языку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239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класс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2395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23950" algn="l"/>
              </a:tabLst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2395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 famous sandwiches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23950" algn="l"/>
              </a:tabLst>
            </a:pP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239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 и провела: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иностранных языков Назарова Е.В.  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3"/>
            <a:ext cx="162877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857232"/>
            <a:ext cx="1590675" cy="158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14612" y="285728"/>
            <a:ext cx="4286280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emotions do you feel?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42852"/>
            <a:ext cx="1500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Positive</a:t>
            </a:r>
            <a:b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emotions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43834" y="142852"/>
            <a:ext cx="1357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b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feelings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71406" y="2571744"/>
            <a:ext cx="928694" cy="50006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714480" y="714356"/>
            <a:ext cx="857256" cy="35719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857356" y="1928802"/>
            <a:ext cx="150019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714480" y="2071678"/>
            <a:ext cx="1143008" cy="92869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1393009" y="2393149"/>
            <a:ext cx="1071570" cy="85725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1571604" y="20002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607191" y="2678901"/>
            <a:ext cx="1428760" cy="78581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2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2000232" y="1567235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satisfaction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rot="2256407">
            <a:off x="1926353" y="2228561"/>
            <a:ext cx="1108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happiness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 rot="20192359">
            <a:off x="1614075" y="491427"/>
            <a:ext cx="751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joy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 rot="20850597">
            <a:off x="2005765" y="963850"/>
            <a:ext cx="889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success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 rot="2140294">
            <a:off x="1490329" y="2545158"/>
            <a:ext cx="12527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admiration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 rot="18489564">
            <a:off x="-956" y="2510800"/>
            <a:ext cx="748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proud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 rot="3662228">
            <a:off x="928662" y="2714620"/>
            <a:ext cx="10001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surprise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572132" y="857232"/>
            <a:ext cx="1571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unsatisfaction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786446" y="1357298"/>
            <a:ext cx="10001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irritation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 rot="20920310">
            <a:off x="6072198" y="1928802"/>
            <a:ext cx="10715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boredom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 rot="19330496">
            <a:off x="6373632" y="2460516"/>
            <a:ext cx="9286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sadness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7146481">
            <a:off x="7010893" y="2844921"/>
            <a:ext cx="100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anxiety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001024" y="2928934"/>
            <a:ext cx="571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fear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4143372" y="2357430"/>
            <a:ext cx="785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feel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4143372" y="2857496"/>
            <a:ext cx="785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Why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3929058" y="3357562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Because I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3571868" y="3786190"/>
            <a:ext cx="2000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was (not) bored;</a:t>
            </a: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3714744" y="4143380"/>
            <a:ext cx="16430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worked hard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3643306" y="4572008"/>
            <a:ext cx="15716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didn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relax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3428992" y="4929198"/>
            <a:ext cx="2286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answered properly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143240" y="5357826"/>
            <a:ext cx="2571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was active, emotional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500430" y="5786454"/>
            <a:ext cx="22145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fulfilled the task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2928926" y="6215082"/>
            <a:ext cx="3286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received reward (a good mark).</a:t>
            </a: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10800000">
            <a:off x="5357818" y="1285860"/>
            <a:ext cx="178595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0800000" flipV="1">
            <a:off x="5500694" y="1714488"/>
            <a:ext cx="1643074" cy="14287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0800000" flipV="1">
            <a:off x="6000760" y="2143116"/>
            <a:ext cx="1357322" cy="35719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0800000" flipV="1">
            <a:off x="6572264" y="2285992"/>
            <a:ext cx="1143008" cy="85725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 flipH="1">
            <a:off x="8036743" y="2607463"/>
            <a:ext cx="1143008" cy="50006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7227710" y="2844992"/>
            <a:ext cx="1198957" cy="22383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1928794" y="1000108"/>
            <a:ext cx="1785950" cy="42862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school\My_new_fon_3\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488" y="792271"/>
            <a:ext cx="3643338" cy="769441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Homework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3934"/>
            <a:ext cx="264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1755344"/>
            <a:ext cx="856895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Read what the famous cook says about making sandwiches (p. 133, ex. 35.) and make an “Egg and Spring Onion sandwich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(p. 134, ex. 37).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Find interesting facts about the typical Russian food.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971600" y="4304130"/>
            <a:ext cx="79563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стр. 133, упр. 35 (чтение, перевод)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стр. 134, упр. 37 (чтение, перевод)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Найдите интересные факты </a:t>
            </a:r>
          </a:p>
          <a:p>
            <a:pPr marL="228600" marR="0" lvl="0" indent="-2286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традиционной русской кухне.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school\My_new_fon_3\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6643734" cy="509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00694" y="-142900"/>
            <a:ext cx="13573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Topic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 rot="5400000">
            <a:off x="5159463" y="2913544"/>
            <a:ext cx="5881856" cy="100811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de-DE" sz="4400" b="1" kern="10" spc="0" dirty="0" smtClean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“</a:t>
            </a:r>
            <a:r>
              <a:rPr lang="de-DE" sz="44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English</a:t>
            </a:r>
            <a:r>
              <a:rPr lang="de-DE" sz="4400" b="1" kern="10" spc="0" dirty="0" smtClean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de-DE" sz="44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Meal</a:t>
            </a:r>
            <a:r>
              <a:rPr lang="en-US" sz="44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s</a:t>
            </a:r>
            <a:r>
              <a:rPr lang="de-DE" sz="4400" b="1" kern="10" spc="0" dirty="0" smtClean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”</a:t>
            </a:r>
            <a:endParaRPr lang="ru-RU" sz="4400" b="1" kern="10" spc="0" dirty="0">
              <a:ln w="12700">
                <a:solidFill>
                  <a:srgbClr val="C4B596"/>
                </a:solidFill>
                <a:round/>
                <a:headEnd/>
                <a:tailEnd/>
              </a:ln>
              <a:solidFill>
                <a:srgbClr val="974706"/>
              </a:solidFill>
              <a:effectLst>
                <a:outerShdw dist="53882" dir="2700000" algn="ctr" rotWithShape="0">
                  <a:srgbClr val="CBCBCB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school\My_new_fon_3\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857755" y="3500436"/>
          <a:ext cx="3714772" cy="2928960"/>
        </p:xfrm>
        <a:graphic>
          <a:graphicData uri="http://schemas.openxmlformats.org/drawingml/2006/table">
            <a:tbl>
              <a:tblPr/>
              <a:tblGrid>
                <a:gridCol w="464347"/>
                <a:gridCol w="464347"/>
                <a:gridCol w="464347"/>
                <a:gridCol w="464347"/>
                <a:gridCol w="526339"/>
                <a:gridCol w="402351"/>
                <a:gridCol w="464347"/>
                <a:gridCol w="464347"/>
              </a:tblGrid>
              <a:tr h="366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SimSun"/>
                          <a:cs typeface="Times New Roman"/>
                        </a:rPr>
                        <a:t>3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SimSun"/>
                          <a:cs typeface="Times New Roman"/>
                        </a:rPr>
                        <a:t>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SimSun"/>
                          <a:cs typeface="Times New Roman"/>
                        </a:rPr>
                        <a:t>6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SimSun"/>
                          <a:cs typeface="Times New Roman"/>
                        </a:rPr>
                        <a:t>7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SimSun"/>
                          <a:cs typeface="Times New Roman"/>
                        </a:rPr>
                        <a:t>8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260285"/>
            <a:ext cx="8518712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People buy food in this place.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is made from fruit or berries.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meal between breakfast and dinner.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Christmas food.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British have a …tooth.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British like this drink with tea.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This drink is made from fruit.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Children like them very much. They are made from potatoes.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214290"/>
            <a:ext cx="51435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54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 a crossword.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9ca848aa009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55221">
            <a:off x="7332588" y="1178370"/>
            <a:ext cx="11953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643050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n1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071546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n3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87614">
            <a:off x="610340" y="4099467"/>
            <a:ext cx="1168211" cy="151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3571876"/>
            <a:ext cx="11239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4857760"/>
            <a:ext cx="13239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17638">
            <a:off x="3408695" y="5109248"/>
            <a:ext cx="13906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466809">
            <a:off x="3422745" y="3871063"/>
            <a:ext cx="13049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school\My_new_fon_3\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graphicFrame>
        <p:nvGraphicFramePr>
          <p:cNvPr id="3" name="Group 1636"/>
          <p:cNvGraphicFramePr>
            <a:graphicFrameLocks noGrp="1"/>
          </p:cNvGraphicFramePr>
          <p:nvPr/>
        </p:nvGraphicFramePr>
        <p:xfrm>
          <a:off x="642909" y="1214421"/>
          <a:ext cx="5072098" cy="4361016"/>
        </p:xfrm>
        <a:graphic>
          <a:graphicData uri="http://schemas.openxmlformats.org/drawingml/2006/table">
            <a:tbl>
              <a:tblPr/>
              <a:tblGrid>
                <a:gridCol w="633521"/>
                <a:gridCol w="635483"/>
                <a:gridCol w="633523"/>
                <a:gridCol w="633521"/>
                <a:gridCol w="633523"/>
                <a:gridCol w="635483"/>
                <a:gridCol w="633521"/>
                <a:gridCol w="633523"/>
              </a:tblGrid>
              <a:tr h="545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J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W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J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500166" y="429842"/>
            <a:ext cx="65008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Exchange your crosswords and check them up.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4357694"/>
            <a:ext cx="3143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words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words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5-6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words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words and less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Your mark is ____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school\My_new_fon_3\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85926"/>
            <a:ext cx="385765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14810" y="1571612"/>
            <a:ext cx="482889" cy="7858181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785926"/>
            <a:ext cx="4143404" cy="269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14480" y="714356"/>
            <a:ext cx="5500726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theme of our lesson is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28596" y="4823681"/>
            <a:ext cx="8358246" cy="830997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“Famous English sandwiches”.</a:t>
            </a:r>
            <a:endParaRPr kumimoji="0" lang="en-US" sz="48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school\My_new_fon_3\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92435"/>
            <a:ext cx="9144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Get ready to answer my questions and be attentive.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When do the British people usually eat sandwiches?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There are few sandwiches shops in the capital of England, aren’t there?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What kinds of sandwiches can you name?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How many slices of bread does each sandwich have?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 foreigners like English sandwiches?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How do we call a kind of sandwich the foreigners like?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 the English drink much tea?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Why do not foreigners like English tea?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school\My_new_fon_3\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642918"/>
            <a:ext cx="764386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Who invented the sandwich and why?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571612"/>
            <a:ext cx="81439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Earl 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of Sandwich </a:t>
            </a: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he wanted food which he could eat with one hand while gambling 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карты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</a:p>
          <a:p>
            <a:pPr marL="228600" lvl="0" indent="-2286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Lord Sandwich </a:t>
            </a: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he wanted food which he could take for a picnic in the countryside.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Queen Elizabeth I </a:t>
            </a: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she wanted food which could be prepared quickly for guests.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school\My_new_fon_3\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4" descr="sandwich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642918"/>
            <a:ext cx="4810136" cy="5429288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642918"/>
            <a:ext cx="2786082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4929198"/>
            <a:ext cx="2214578" cy="40011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Earl of Sandwich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school\My_new_fon_3\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571480"/>
          <a:ext cx="8072494" cy="642942"/>
        </p:xfrm>
        <a:graphic>
          <a:graphicData uri="http://schemas.openxmlformats.org/drawingml/2006/table">
            <a:tbl>
              <a:tblPr/>
              <a:tblGrid>
                <a:gridCol w="8072494"/>
              </a:tblGrid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SimSun"/>
                          <a:cs typeface="Times New Roman"/>
                        </a:rPr>
                        <a:t>Прочитайте текст и выполните задания 1 – 4, обведя букву </a:t>
                      </a:r>
                      <a:r>
                        <a:rPr lang="en-US" sz="1600" i="1" dirty="0">
                          <a:latin typeface="Times New Roman"/>
                          <a:ea typeface="SimSun"/>
                          <a:cs typeface="Times New Roman"/>
                        </a:rPr>
                        <a:t>A</a:t>
                      </a:r>
                      <a:r>
                        <a:rPr lang="ru-RU" sz="1600" i="1" dirty="0">
                          <a:latin typeface="Times New Roman"/>
                          <a:ea typeface="SimSun"/>
                          <a:cs typeface="Times New Roman"/>
                        </a:rPr>
                        <a:t>, </a:t>
                      </a:r>
                      <a:r>
                        <a:rPr lang="en-US" sz="1600" i="1" dirty="0">
                          <a:latin typeface="Times New Roman"/>
                          <a:ea typeface="SimSun"/>
                          <a:cs typeface="Times New Roman"/>
                        </a:rPr>
                        <a:t>B</a:t>
                      </a:r>
                      <a:r>
                        <a:rPr lang="ru-RU" sz="1600" i="1" dirty="0">
                          <a:latin typeface="Times New Roman"/>
                          <a:ea typeface="SimSun"/>
                          <a:cs typeface="Times New Roman"/>
                        </a:rPr>
                        <a:t>, </a:t>
                      </a:r>
                      <a:r>
                        <a:rPr lang="en-US" sz="1600" i="1" dirty="0">
                          <a:latin typeface="Times New Roman"/>
                          <a:ea typeface="SimSun"/>
                          <a:cs typeface="Times New Roman"/>
                        </a:rPr>
                        <a:t>C</a:t>
                      </a:r>
                      <a:r>
                        <a:rPr lang="ru-RU" sz="1600" i="1" dirty="0">
                          <a:latin typeface="Times New Roman"/>
                          <a:ea typeface="SimSun"/>
                          <a:cs typeface="Times New Roman"/>
                        </a:rPr>
                        <a:t> или </a:t>
                      </a:r>
                      <a:r>
                        <a:rPr lang="en-US" sz="1600" i="1" dirty="0">
                          <a:latin typeface="Times New Roman"/>
                          <a:ea typeface="SimSun"/>
                          <a:cs typeface="Times New Roman"/>
                        </a:rPr>
                        <a:t>D</a:t>
                      </a:r>
                      <a:r>
                        <a:rPr lang="ru-RU" sz="1600" i="1" dirty="0">
                          <a:latin typeface="Times New Roman"/>
                          <a:ea typeface="SimSun"/>
                          <a:cs typeface="Times New Roman"/>
                        </a:rPr>
                        <a:t>, соответствующую варианту ответа, который вы считаете наиболее правильным.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339937"/>
            <a:ext cx="828680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What kind of meal did the Earl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of Sandwich servant invent?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    quick and convenient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     very delicious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     very good for health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     junk food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What was one of the great traditions in Victorian England?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    make cucumbers sandwiches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     cut the crusts off the bread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     have 5 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clock tea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     eat lots of sandwiches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What kind of sandwiches do people have today?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    very elegant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     very big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     with many slices of bread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     much bigger than they used to be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Why do people like to have sandwiches for their meal?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    Because sandwiches are a typical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‘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snack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meal.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     Because people can do sandwiches themselves.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     Because sandwiches are easy and quick to cook.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     Because people can buy sandwiches almost everywhere.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672</Words>
  <Application>Microsoft Office PowerPoint</Application>
  <PresentationFormat>Экран (4:3)</PresentationFormat>
  <Paragraphs>169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satisfaction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УИТ</cp:lastModifiedBy>
  <cp:revision>34</cp:revision>
  <dcterms:created xsi:type="dcterms:W3CDTF">2011-01-28T21:51:26Z</dcterms:created>
  <dcterms:modified xsi:type="dcterms:W3CDTF">2014-02-24T16:03:40Z</dcterms:modified>
</cp:coreProperties>
</file>