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7" r:id="rId2"/>
    <p:sldId id="256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Заголовок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Овал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Дата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28.01.2014</a:t>
            </a:fld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Объект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28.01.2014</a:t>
            </a:fld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6" name="Нижний колонтитул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Объект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Объект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28.01.2014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2" name="Объект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4" name="Объект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28.01.2014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28.01.2014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Объект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1" name="Заголовок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Дата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28.01.2014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28.01.2014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28.01.2014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5085184"/>
            <a:ext cx="8229600" cy="1040979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2420888"/>
            <a:ext cx="8229600" cy="1143000"/>
          </a:xfrm>
        </p:spPr>
        <p:txBody>
          <a:bodyPr>
            <a:normAutofit/>
          </a:bodyPr>
          <a:lstStyle/>
          <a:p>
            <a:r>
              <a:rPr lang="ru-RU" sz="4800" b="1" dirty="0" smtClean="0"/>
              <a:t>Тема урока</a:t>
            </a:r>
            <a:r>
              <a:rPr lang="ru-RU" dirty="0" smtClean="0"/>
              <a:t>: «ОСНОВАНИЯ»</a:t>
            </a:r>
            <a:endParaRPr lang="ru-RU" dirty="0"/>
          </a:p>
        </p:txBody>
      </p:sp>
      <p:pic>
        <p:nvPicPr>
          <p:cNvPr id="1026" name="Picture 2" descr="E:\химия\Анимашки\slovar2.gif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7944" y="1657966"/>
            <a:ext cx="3816424" cy="2976812"/>
          </a:xfrm>
          <a:prstGeom prst="rect">
            <a:avLst/>
          </a:prstGeom>
          <a:solidFill>
            <a:srgbClr val="FFFF00"/>
          </a:solidFill>
        </p:spPr>
      </p:pic>
    </p:spTree>
    <p:extLst>
      <p:ext uri="{BB962C8B-B14F-4D97-AF65-F5344CB8AC3E}">
        <p14:creationId xmlns:p14="http://schemas.microsoft.com/office/powerpoint/2010/main" val="17821532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484784"/>
            <a:ext cx="8229600" cy="4572000"/>
          </a:xfrm>
        </p:spPr>
        <p:txBody>
          <a:bodyPr/>
          <a:lstStyle/>
          <a:p>
            <a:endParaRPr lang="ru-RU" dirty="0" smtClean="0"/>
          </a:p>
          <a:p>
            <a:endParaRPr lang="ru-RU" dirty="0"/>
          </a:p>
          <a:p>
            <a:r>
              <a:rPr lang="ru-RU" sz="4000" dirty="0" smtClean="0"/>
              <a:t>1. Какие другие названия могут иметь гидроксид калия ……</a:t>
            </a:r>
          </a:p>
          <a:p>
            <a:r>
              <a:rPr lang="ru-RU" sz="4000" dirty="0" smtClean="0"/>
              <a:t>2. п. 19 вопросы 4,5.</a:t>
            </a:r>
            <a:endParaRPr lang="ru-RU" sz="4000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6000" b="1" dirty="0" smtClean="0"/>
              <a:t>Д/З</a:t>
            </a:r>
            <a:endParaRPr lang="ru-RU" sz="6000" b="1" dirty="0"/>
          </a:p>
        </p:txBody>
      </p:sp>
    </p:spTree>
    <p:extLst>
      <p:ext uri="{BB962C8B-B14F-4D97-AF65-F5344CB8AC3E}">
        <p14:creationId xmlns:p14="http://schemas.microsoft.com/office/powerpoint/2010/main" val="4259295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11560" y="3429000"/>
            <a:ext cx="7848872" cy="2808312"/>
          </a:xfrm>
        </p:spPr>
        <p:txBody>
          <a:bodyPr>
            <a:noAutofit/>
          </a:bodyPr>
          <a:lstStyle/>
          <a:p>
            <a:r>
              <a:rPr lang="en-US" sz="4800" b="1" dirty="0">
                <a:solidFill>
                  <a:schemeClr val="tx1"/>
                </a:solidFill>
              </a:rPr>
              <a:t>CO</a:t>
            </a:r>
            <a:r>
              <a:rPr lang="en-US" sz="2800" b="1" dirty="0">
                <a:solidFill>
                  <a:schemeClr val="tx1"/>
                </a:solidFill>
              </a:rPr>
              <a:t>2</a:t>
            </a:r>
            <a:r>
              <a:rPr lang="en-US" sz="4800" b="1" dirty="0">
                <a:solidFill>
                  <a:schemeClr val="tx1"/>
                </a:solidFill>
              </a:rPr>
              <a:t>   </a:t>
            </a:r>
            <a:r>
              <a:rPr lang="en-US" sz="4800" b="1" dirty="0" err="1">
                <a:solidFill>
                  <a:schemeClr val="tx1"/>
                </a:solidFill>
              </a:rPr>
              <a:t>NaOH</a:t>
            </a:r>
            <a:r>
              <a:rPr lang="en-US" sz="4800" b="1" dirty="0">
                <a:solidFill>
                  <a:schemeClr val="tx1"/>
                </a:solidFill>
              </a:rPr>
              <a:t>   Fe</a:t>
            </a:r>
            <a:r>
              <a:rPr lang="en-US" sz="2800" b="1" dirty="0">
                <a:solidFill>
                  <a:schemeClr val="tx1"/>
                </a:solidFill>
              </a:rPr>
              <a:t>2</a:t>
            </a:r>
            <a:r>
              <a:rPr lang="en-US" sz="4800" b="1" dirty="0">
                <a:solidFill>
                  <a:schemeClr val="tx1"/>
                </a:solidFill>
              </a:rPr>
              <a:t>O</a:t>
            </a:r>
            <a:r>
              <a:rPr lang="en-US" sz="2800" b="1" dirty="0">
                <a:solidFill>
                  <a:schemeClr val="tx1"/>
                </a:solidFill>
              </a:rPr>
              <a:t>3</a:t>
            </a:r>
            <a:r>
              <a:rPr lang="en-US" sz="4800" b="1" dirty="0">
                <a:solidFill>
                  <a:schemeClr val="tx1"/>
                </a:solidFill>
              </a:rPr>
              <a:t>   </a:t>
            </a:r>
            <a:r>
              <a:rPr lang="en-US" sz="4800" b="1" dirty="0" smtClean="0">
                <a:solidFill>
                  <a:schemeClr val="tx1"/>
                </a:solidFill>
              </a:rPr>
              <a:t>Ca(OH)</a:t>
            </a:r>
            <a:r>
              <a:rPr lang="en-US" sz="2800" b="1" dirty="0" smtClean="0">
                <a:solidFill>
                  <a:schemeClr val="tx1"/>
                </a:solidFill>
              </a:rPr>
              <a:t>2</a:t>
            </a:r>
            <a:r>
              <a:rPr lang="ru-RU" sz="4800" b="1" dirty="0">
                <a:solidFill>
                  <a:schemeClr val="tx1"/>
                </a:solidFill>
              </a:rPr>
              <a:t> </a:t>
            </a:r>
            <a:r>
              <a:rPr lang="ru-RU" sz="4800" b="1" dirty="0" smtClean="0">
                <a:solidFill>
                  <a:schemeClr val="tx1"/>
                </a:solidFill>
              </a:rPr>
              <a:t> </a:t>
            </a:r>
            <a:r>
              <a:rPr lang="en-US" sz="4800" b="1" dirty="0" smtClean="0">
                <a:solidFill>
                  <a:schemeClr val="tx1"/>
                </a:solidFill>
              </a:rPr>
              <a:t>K</a:t>
            </a:r>
            <a:r>
              <a:rPr lang="en-US" sz="2800" b="1" dirty="0" smtClean="0">
                <a:solidFill>
                  <a:schemeClr val="tx1"/>
                </a:solidFill>
              </a:rPr>
              <a:t>2</a:t>
            </a:r>
            <a:r>
              <a:rPr lang="en-US" sz="4800" b="1" dirty="0" smtClean="0">
                <a:solidFill>
                  <a:schemeClr val="tx1"/>
                </a:solidFill>
              </a:rPr>
              <a:t>O   </a:t>
            </a:r>
            <a:r>
              <a:rPr lang="en-US" sz="4800" b="1" dirty="0">
                <a:solidFill>
                  <a:schemeClr val="tx1"/>
                </a:solidFill>
              </a:rPr>
              <a:t>Al(OH)</a:t>
            </a:r>
            <a:r>
              <a:rPr lang="en-US" sz="2800" b="1" dirty="0">
                <a:solidFill>
                  <a:schemeClr val="tx1"/>
                </a:solidFill>
              </a:rPr>
              <a:t>3</a:t>
            </a:r>
            <a:endParaRPr lang="ru-RU" sz="2800" b="1" dirty="0">
              <a:solidFill>
                <a:schemeClr val="tx1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836713"/>
            <a:ext cx="7772400" cy="1728191"/>
          </a:xfrm>
        </p:spPr>
        <p:txBody>
          <a:bodyPr>
            <a:normAutofit/>
          </a:bodyPr>
          <a:lstStyle/>
          <a:p>
            <a:r>
              <a:rPr lang="ru-RU" b="1" dirty="0" smtClean="0"/>
              <a:t>Выписать бинарные соединения, назвать их.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31345018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3789040"/>
            <a:ext cx="8229600" cy="233712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4000" b="1" dirty="0" smtClean="0"/>
              <a:t>                Гидроксид = </a:t>
            </a:r>
          </a:p>
          <a:p>
            <a:pPr marL="0" indent="0">
              <a:buNone/>
            </a:pPr>
            <a:r>
              <a:rPr lang="ru-RU" sz="4000" b="1" dirty="0" smtClean="0"/>
              <a:t>          </a:t>
            </a:r>
            <a:r>
              <a:rPr lang="ru-RU" sz="4000" b="1" dirty="0" err="1" smtClean="0"/>
              <a:t>гидро</a:t>
            </a:r>
            <a:r>
              <a:rPr lang="ru-RU" sz="4000" b="1" dirty="0" smtClean="0"/>
              <a:t> (вода) + оксид</a:t>
            </a:r>
            <a:endParaRPr lang="ru-RU" sz="4000" b="1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620688"/>
            <a:ext cx="8229600" cy="2304256"/>
          </a:xfrm>
        </p:spPr>
        <p:txBody>
          <a:bodyPr>
            <a:noAutofit/>
          </a:bodyPr>
          <a:lstStyle/>
          <a:p>
            <a:r>
              <a:rPr lang="ru-RU" sz="5400" b="1" dirty="0" smtClean="0"/>
              <a:t>                   - ОН</a:t>
            </a:r>
            <a:br>
              <a:rPr lang="ru-RU" sz="5400" b="1" dirty="0" smtClean="0"/>
            </a:br>
            <a:r>
              <a:rPr lang="ru-RU" sz="5400" b="1" dirty="0" smtClean="0"/>
              <a:t>       </a:t>
            </a:r>
            <a:r>
              <a:rPr lang="ru-RU" sz="5400" b="1" dirty="0" err="1" smtClean="0"/>
              <a:t>гидроксо</a:t>
            </a:r>
            <a:r>
              <a:rPr lang="ru-RU" sz="5400" b="1" dirty="0" smtClean="0"/>
              <a:t> </a:t>
            </a:r>
            <a:r>
              <a:rPr lang="ru-RU" sz="5400" b="1" dirty="0" smtClean="0"/>
              <a:t>  группа</a:t>
            </a:r>
            <a:endParaRPr lang="ru-RU" sz="5400" b="1" dirty="0"/>
          </a:p>
        </p:txBody>
      </p:sp>
    </p:spTree>
    <p:extLst>
      <p:ext uri="{BB962C8B-B14F-4D97-AF65-F5344CB8AC3E}">
        <p14:creationId xmlns:p14="http://schemas.microsoft.com/office/powerpoint/2010/main" val="208465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708920"/>
            <a:ext cx="8229600" cy="341724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4000" b="1" dirty="0"/>
              <a:t>Основания </a:t>
            </a:r>
            <a:r>
              <a:rPr lang="ru-RU" sz="4000" dirty="0"/>
              <a:t>– это � � � � � � </a:t>
            </a:r>
            <a:r>
              <a:rPr lang="ru-RU" sz="4000" dirty="0" smtClean="0"/>
              <a:t>вещества</a:t>
            </a:r>
            <a:r>
              <a:rPr lang="ru-RU" sz="4000" dirty="0"/>
              <a:t>, состоящие из ионов </a:t>
            </a:r>
            <a:r>
              <a:rPr lang="ru-RU" sz="4000" dirty="0" smtClean="0"/>
              <a:t>    </a:t>
            </a:r>
            <a:r>
              <a:rPr lang="ru-RU" sz="4000" dirty="0"/>
              <a:t>� � � � � � � и связанных с ними одного или нескольких </a:t>
            </a:r>
            <a:endParaRPr lang="ru-RU" sz="4000" dirty="0" smtClean="0"/>
          </a:p>
          <a:p>
            <a:pPr marL="0" indent="0">
              <a:buNone/>
            </a:pPr>
            <a:r>
              <a:rPr lang="ru-RU" sz="4000" dirty="0" smtClean="0"/>
              <a:t>� </a:t>
            </a:r>
            <a:r>
              <a:rPr lang="ru-RU" sz="4000" dirty="0"/>
              <a:t>� � � � � �-� � � � �.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1052736"/>
            <a:ext cx="8229600" cy="1219200"/>
          </a:xfrm>
        </p:spPr>
        <p:txBody>
          <a:bodyPr>
            <a:normAutofit/>
          </a:bodyPr>
          <a:lstStyle/>
          <a:p>
            <a:r>
              <a:rPr lang="ru-RU" sz="6600" b="1" smtClean="0"/>
              <a:t>          </a:t>
            </a:r>
            <a:r>
              <a:rPr lang="en-US" sz="6600" b="1" smtClean="0"/>
              <a:t>Me(OH)n</a:t>
            </a:r>
            <a:endParaRPr lang="ru-RU" sz="6600" b="1" dirty="0"/>
          </a:p>
        </p:txBody>
      </p:sp>
    </p:spTree>
    <p:extLst>
      <p:ext uri="{BB962C8B-B14F-4D97-AF65-F5344CB8AC3E}">
        <p14:creationId xmlns:p14="http://schemas.microsoft.com/office/powerpoint/2010/main" val="20534593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800" b="1" dirty="0" smtClean="0"/>
              <a:t>1. гидроксид натрия                       </a:t>
            </a:r>
            <a:r>
              <a:rPr lang="en-US" sz="2800" b="1" dirty="0" err="1" smtClean="0"/>
              <a:t>NaOH</a:t>
            </a:r>
            <a:endParaRPr lang="ru-RU" sz="2800" b="1" dirty="0" smtClean="0"/>
          </a:p>
          <a:p>
            <a:endParaRPr lang="ru-RU" sz="2800" b="1" dirty="0" smtClean="0"/>
          </a:p>
          <a:p>
            <a:r>
              <a:rPr lang="ru-RU" sz="2800" b="1" dirty="0" smtClean="0"/>
              <a:t>2. гидроксид калия</a:t>
            </a:r>
            <a:r>
              <a:rPr lang="en-US" sz="2800" b="1" dirty="0" smtClean="0"/>
              <a:t>                         KOH</a:t>
            </a:r>
            <a:endParaRPr lang="ru-RU" sz="2800" b="1" dirty="0" smtClean="0"/>
          </a:p>
          <a:p>
            <a:pPr marL="0" indent="0">
              <a:buNone/>
            </a:pPr>
            <a:endParaRPr lang="ru-RU" sz="2800" b="1" dirty="0" smtClean="0"/>
          </a:p>
          <a:p>
            <a:r>
              <a:rPr lang="ru-RU" sz="2800" b="1" dirty="0" smtClean="0"/>
              <a:t>3. гидроксид кальция</a:t>
            </a:r>
            <a:r>
              <a:rPr lang="en-US" sz="2800" b="1" dirty="0" smtClean="0"/>
              <a:t>                      Ca(OH)2</a:t>
            </a:r>
            <a:endParaRPr lang="ru-RU" sz="2800" b="1" dirty="0" smtClean="0"/>
          </a:p>
          <a:p>
            <a:endParaRPr lang="ru-RU" sz="2800" b="1" dirty="0" smtClean="0"/>
          </a:p>
          <a:p>
            <a:r>
              <a:rPr lang="ru-RU" sz="2800" b="1" dirty="0" smtClean="0"/>
              <a:t>4. гидроксид алюминия</a:t>
            </a:r>
            <a:r>
              <a:rPr lang="en-US" sz="2800" b="1" dirty="0" smtClean="0"/>
              <a:t>                 Al(OH)3</a:t>
            </a:r>
            <a:endParaRPr lang="ru-RU" sz="2800" b="1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Составить формулы веществ:</a:t>
            </a:r>
            <a:endParaRPr lang="ru-RU" dirty="0"/>
          </a:p>
        </p:txBody>
      </p:sp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51336" y="5080043"/>
            <a:ext cx="1511300" cy="1365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5682191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852936"/>
            <a:ext cx="8229600" cy="327322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5400" b="1" dirty="0" smtClean="0"/>
              <a:t>Какие другие названия могут иметь эти вещества?</a:t>
            </a:r>
            <a:endParaRPr lang="ru-RU" sz="5400" b="1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7200" b="1" dirty="0" smtClean="0"/>
              <a:t>Д/З ?</a:t>
            </a:r>
            <a:endParaRPr lang="ru-RU" sz="7200" b="1" dirty="0"/>
          </a:p>
        </p:txBody>
      </p:sp>
    </p:spTree>
    <p:extLst>
      <p:ext uri="{BB962C8B-B14F-4D97-AF65-F5344CB8AC3E}">
        <p14:creationId xmlns:p14="http://schemas.microsoft.com/office/powerpoint/2010/main" val="28112031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01281414"/>
              </p:ext>
            </p:extLst>
          </p:nvPr>
        </p:nvGraphicFramePr>
        <p:xfrm>
          <a:off x="539552" y="1916832"/>
          <a:ext cx="8229600" cy="40581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/>
                <a:gridCol w="2743200"/>
                <a:gridCol w="2743200"/>
              </a:tblGrid>
              <a:tr h="1955016">
                <a:tc>
                  <a:txBody>
                    <a:bodyPr/>
                    <a:lstStyle/>
                    <a:p>
                      <a:r>
                        <a:rPr lang="en-US" sz="4800" b="1" dirty="0" err="1" smtClean="0">
                          <a:solidFill>
                            <a:schemeClr val="bg1"/>
                          </a:solidFill>
                        </a:rPr>
                        <a:t>NaOH</a:t>
                      </a:r>
                      <a:endParaRPr lang="ru-RU" sz="48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4800" dirty="0" smtClean="0">
                          <a:solidFill>
                            <a:schemeClr val="bg1"/>
                          </a:solidFill>
                        </a:rPr>
                        <a:t>Ca(OH)2</a:t>
                      </a:r>
                      <a:endParaRPr lang="ru-RU" sz="48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4800" dirty="0" smtClean="0">
                          <a:solidFill>
                            <a:schemeClr val="bg1"/>
                          </a:solidFill>
                        </a:rPr>
                        <a:t>Al(OH)3</a:t>
                      </a:r>
                      <a:endParaRPr lang="ru-RU" sz="48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1933415">
                <a:tc>
                  <a:txBody>
                    <a:bodyPr/>
                    <a:lstStyle/>
                    <a:p>
                      <a:r>
                        <a:rPr lang="ru-RU" dirty="0" smtClean="0"/>
                        <a:t>       </a:t>
                      </a:r>
                    </a:p>
                    <a:p>
                      <a:endParaRPr lang="ru-RU" dirty="0" smtClean="0"/>
                    </a:p>
                    <a:p>
                      <a:r>
                        <a:rPr lang="ru-RU" sz="4800" b="1" dirty="0" smtClean="0"/>
                        <a:t>                  </a:t>
                      </a:r>
                      <a:r>
                        <a:rPr lang="ru-RU" sz="4800" b="1" baseline="0" dirty="0" smtClean="0"/>
                        <a:t>      </a:t>
                      </a:r>
                    </a:p>
                    <a:p>
                      <a:r>
                        <a:rPr lang="ru-RU" sz="4800" b="1" baseline="0" dirty="0" smtClean="0"/>
                        <a:t>      </a:t>
                      </a:r>
                      <a:r>
                        <a:rPr lang="ru-RU" sz="4800" b="1" dirty="0" smtClean="0"/>
                        <a:t>Р </a:t>
                      </a:r>
                      <a:endParaRPr lang="ru-RU" sz="4800" b="1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 smtClean="0"/>
                    </a:p>
                    <a:p>
                      <a:endParaRPr lang="ru-RU" dirty="0" smtClean="0"/>
                    </a:p>
                    <a:p>
                      <a:r>
                        <a:rPr lang="ru-RU" dirty="0" smtClean="0"/>
                        <a:t>                м</a:t>
                      </a:r>
                      <a:endParaRPr lang="ru-RU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 smtClean="0"/>
                    </a:p>
                    <a:p>
                      <a:endParaRPr lang="ru-RU" dirty="0" smtClean="0"/>
                    </a:p>
                    <a:p>
                      <a:r>
                        <a:rPr lang="ru-RU" baseline="0" dirty="0" smtClean="0"/>
                        <a:t>                  Н</a:t>
                      </a:r>
                      <a:endParaRPr lang="ru-RU" dirty="0" smtClean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Растворимость      оснований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35289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sz="4400" b="1" dirty="0" smtClean="0"/>
              <a:t>Реакции</a:t>
            </a:r>
            <a:r>
              <a:rPr lang="ru-RU" sz="4400" b="1" dirty="0"/>
              <a:t>, в результате которых доказывается наличие данного вещества или иона, называются </a:t>
            </a:r>
            <a:r>
              <a:rPr lang="ru-RU" sz="4400" b="1" i="1" u="sng" dirty="0" smtClean="0">
                <a:solidFill>
                  <a:srgbClr val="FF0000"/>
                </a:solidFill>
              </a:rPr>
              <a:t>КАЧЕСТВЕННЫМИ</a:t>
            </a:r>
            <a:endParaRPr lang="ru-RU" sz="4400" b="1" i="1" u="sng" dirty="0">
              <a:solidFill>
                <a:srgbClr val="FF0000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046827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1721900"/>
              </p:ext>
            </p:extLst>
          </p:nvPr>
        </p:nvGraphicFramePr>
        <p:xfrm>
          <a:off x="827585" y="1484785"/>
          <a:ext cx="7344815" cy="438944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765358"/>
                <a:gridCol w="1233402"/>
                <a:gridCol w="1233402"/>
                <a:gridCol w="2112653"/>
              </a:tblGrid>
              <a:tr h="1584175">
                <a:tc>
                  <a:txBody>
                    <a:bodyPr/>
                    <a:lstStyle/>
                    <a:p>
                      <a:pPr algn="just"/>
                      <a:r>
                        <a:rPr lang="ru-RU" sz="2400" dirty="0">
                          <a:effectLst/>
                        </a:rPr>
                        <a:t>Индикатор </a:t>
                      </a:r>
                      <a:endParaRPr lang="ru-RU" sz="2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6675" marR="66675" marT="66675" marB="66675" anchor="ctr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2400">
                          <a:effectLst/>
                        </a:rPr>
                        <a:t>Нейтральная среда</a:t>
                      </a:r>
                      <a:endParaRPr lang="ru-RU" sz="2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6675" marR="66675" marT="66675" marB="66675" anchor="ctr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2400">
                          <a:effectLst/>
                        </a:rPr>
                        <a:t>Щелочная среда</a:t>
                      </a:r>
                      <a:endParaRPr lang="ru-RU" sz="2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6675" marR="66675" marT="66675" marB="66675" anchor="ctr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2400">
                          <a:effectLst/>
                        </a:rPr>
                        <a:t>Кислая </a:t>
                      </a:r>
                    </a:p>
                    <a:p>
                      <a:pPr algn="just"/>
                      <a:r>
                        <a:rPr lang="ru-RU" sz="2400">
                          <a:effectLst/>
                        </a:rPr>
                        <a:t>среда</a:t>
                      </a:r>
                      <a:endParaRPr lang="ru-RU" sz="2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6675" marR="66675" marT="66675" marB="66675" anchor="ctr"/>
                </a:tc>
              </a:tr>
              <a:tr h="864096">
                <a:tc>
                  <a:txBody>
                    <a:bodyPr/>
                    <a:lstStyle/>
                    <a:p>
                      <a:pPr algn="just"/>
                      <a:r>
                        <a:rPr lang="ru-RU" sz="2400" dirty="0">
                          <a:effectLst/>
                        </a:rPr>
                        <a:t>Лакмус </a:t>
                      </a:r>
                      <a:endParaRPr lang="ru-RU" sz="2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6675" marR="66675" marT="66675" marB="66675" anchor="ctr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2400" dirty="0">
                          <a:effectLst/>
                        </a:rPr>
                        <a:t>фиолетовый</a:t>
                      </a:r>
                      <a:endParaRPr lang="ru-RU" sz="2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6675" marR="66675" marT="66675" marB="66675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2400" dirty="0">
                          <a:effectLst/>
                        </a:rPr>
                        <a:t>синий</a:t>
                      </a:r>
                      <a:endParaRPr lang="ru-RU" sz="2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6675" marR="66675" marT="66675" marB="66675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2400">
                          <a:effectLst/>
                        </a:rPr>
                        <a:t> </a:t>
                      </a:r>
                      <a:endParaRPr lang="ru-RU" sz="2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6675" marR="66675" marT="66675" marB="66675" anchor="ctr"/>
                </a:tc>
              </a:tr>
              <a:tr h="1004291">
                <a:tc>
                  <a:txBody>
                    <a:bodyPr/>
                    <a:lstStyle/>
                    <a:p>
                      <a:pPr algn="just"/>
                      <a:r>
                        <a:rPr lang="ru-RU" sz="2400" dirty="0">
                          <a:effectLst/>
                        </a:rPr>
                        <a:t>Метиловый оранжевый</a:t>
                      </a:r>
                      <a:endParaRPr lang="ru-RU" sz="2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6675" marR="66675" marT="66675" marB="66675" anchor="ctr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2400" dirty="0">
                          <a:effectLst/>
                        </a:rPr>
                        <a:t>оранжевый</a:t>
                      </a:r>
                      <a:endParaRPr lang="ru-RU" sz="2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6675" marR="66675" marT="66675" marB="66675" anchor="ctr"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2400" dirty="0">
                          <a:effectLst/>
                        </a:rPr>
                        <a:t>желтый</a:t>
                      </a:r>
                      <a:endParaRPr lang="ru-RU" sz="2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6675" marR="66675" marT="66675" marB="66675" anchor="ctr"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2400">
                          <a:effectLst/>
                        </a:rPr>
                        <a:t> </a:t>
                      </a:r>
                      <a:endParaRPr lang="ru-RU" sz="2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6675" marR="66675" marT="66675" marB="66675" anchor="ctr"/>
                </a:tc>
              </a:tr>
              <a:tr h="936104">
                <a:tc>
                  <a:txBody>
                    <a:bodyPr/>
                    <a:lstStyle/>
                    <a:p>
                      <a:pPr algn="just"/>
                      <a:r>
                        <a:rPr lang="ru-RU" sz="2400" dirty="0">
                          <a:effectLst/>
                        </a:rPr>
                        <a:t>Фенолфталеин </a:t>
                      </a:r>
                      <a:endParaRPr lang="ru-RU" sz="2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6675" marR="66675" marT="66675" marB="66675" anchor="ctr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2400" dirty="0">
                          <a:effectLst/>
                        </a:rPr>
                        <a:t>бесцветный</a:t>
                      </a:r>
                      <a:endParaRPr lang="ru-RU" sz="2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6675" marR="66675" marT="66675" marB="66675" anchor="ctr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2400" dirty="0">
                          <a:effectLst/>
                        </a:rPr>
                        <a:t>малиновый</a:t>
                      </a:r>
                      <a:endParaRPr lang="ru-RU" sz="2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6675" marR="66675" marT="66675" marB="66675" anchor="ctr"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2400" dirty="0">
                          <a:effectLst/>
                        </a:rPr>
                        <a:t> </a:t>
                      </a:r>
                      <a:endParaRPr lang="ru-RU" sz="2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6675" marR="66675" marT="66675" marB="66675" anchor="ctr"/>
                </a:tc>
              </a:tr>
            </a:tbl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219724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Бумажная">
  <a:themeElements>
    <a:clrScheme name="Бумажная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Бумажная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Бумажная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103</TotalTime>
  <Words>173</Words>
  <Application>Microsoft Office PowerPoint</Application>
  <PresentationFormat>Экран (4:3)</PresentationFormat>
  <Paragraphs>56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Бумажная</vt:lpstr>
      <vt:lpstr>Тема урока: «ОСНОВАНИЯ»</vt:lpstr>
      <vt:lpstr>Выписать бинарные соединения, назвать их.</vt:lpstr>
      <vt:lpstr>                   - ОН        гидроксо   группа</vt:lpstr>
      <vt:lpstr>          Me(OH)n</vt:lpstr>
      <vt:lpstr>Составить формулы веществ:</vt:lpstr>
      <vt:lpstr>Д/З ?</vt:lpstr>
      <vt:lpstr>Растворимость      оснований</vt:lpstr>
      <vt:lpstr>Презентация PowerPoint</vt:lpstr>
      <vt:lpstr>Презентация PowerPoint</vt:lpstr>
      <vt:lpstr>Д/З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CO2   NaOH   Fe2O3   Ca(OH)2     K2O   Al(OH)3</dc:title>
  <dc:creator>Дима</dc:creator>
  <cp:lastModifiedBy>Дима</cp:lastModifiedBy>
  <cp:revision>17</cp:revision>
  <dcterms:created xsi:type="dcterms:W3CDTF">2014-01-27T11:07:29Z</dcterms:created>
  <dcterms:modified xsi:type="dcterms:W3CDTF">2014-01-28T15:43:08Z</dcterms:modified>
</cp:coreProperties>
</file>