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2" r:id="rId3"/>
    <p:sldId id="280" r:id="rId4"/>
    <p:sldId id="277" r:id="rId5"/>
    <p:sldId id="273" r:id="rId6"/>
    <p:sldId id="258" r:id="rId7"/>
    <p:sldId id="278" r:id="rId8"/>
    <p:sldId id="279" r:id="rId9"/>
    <p:sldId id="276" r:id="rId10"/>
    <p:sldId id="274" r:id="rId11"/>
    <p:sldId id="275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780108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Многоугольники</a:t>
            </a:r>
            <a:br>
              <a:rPr lang="ru-RU" sz="4000" b="1" dirty="0" smtClean="0">
                <a:solidFill>
                  <a:srgbClr val="002060"/>
                </a:solidFill>
              </a:rPr>
            </a:br>
            <a:r>
              <a:rPr lang="ru-RU" sz="3200" b="1" dirty="0" smtClean="0">
                <a:solidFill>
                  <a:srgbClr val="002060"/>
                </a:solidFill>
              </a:rPr>
              <a:t>( урок 1)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2400" i="1" dirty="0" smtClean="0">
                <a:solidFill>
                  <a:schemeClr val="tx1"/>
                </a:solidFill>
              </a:rPr>
              <a:t> математика 5 класс</a:t>
            </a:r>
          </a:p>
          <a:p>
            <a:endParaRPr lang="ru-RU" sz="2400" i="1" dirty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</a:rPr>
              <a:t>Учитель математики: </a:t>
            </a:r>
            <a:r>
              <a:rPr lang="ru-RU" sz="2400" i="1" dirty="0" err="1" smtClean="0">
                <a:solidFill>
                  <a:schemeClr val="tx1"/>
                </a:solidFill>
              </a:rPr>
              <a:t>Максиян</a:t>
            </a:r>
            <a:r>
              <a:rPr lang="ru-RU" sz="2400" i="1" dirty="0" smtClean="0">
                <a:solidFill>
                  <a:schemeClr val="tx1"/>
                </a:solidFill>
              </a:rPr>
              <a:t> О.В.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МОУ </a:t>
            </a:r>
            <a:r>
              <a:rPr lang="ru-RU" sz="2400" i="1" dirty="0" err="1" smtClean="0">
                <a:solidFill>
                  <a:schemeClr val="tx1"/>
                </a:solidFill>
              </a:rPr>
              <a:t>Снежногорская</a:t>
            </a:r>
            <a:r>
              <a:rPr lang="ru-RU" sz="2400" i="1" dirty="0" smtClean="0">
                <a:solidFill>
                  <a:schemeClr val="tx1"/>
                </a:solidFill>
              </a:rPr>
              <a:t> СОШ</a:t>
            </a:r>
            <a:endParaRPr lang="ru-RU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1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Учебник  </a:t>
            </a:r>
          </a:p>
          <a:p>
            <a:r>
              <a:rPr lang="ru-RU" sz="3200" b="1" dirty="0" smtClean="0"/>
              <a:t>№295</a:t>
            </a:r>
            <a:endParaRPr lang="ru-RU" sz="32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Выполните задание в парах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146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Учебник</a:t>
            </a:r>
          </a:p>
          <a:p>
            <a:r>
              <a:rPr lang="ru-RU" sz="3200" b="1" dirty="0" smtClean="0"/>
              <a:t>№306</a:t>
            </a:r>
          </a:p>
          <a:p>
            <a:endParaRPr lang="ru-RU" sz="3200" b="1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Самостоятельно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4701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1844824"/>
            <a:ext cx="8280920" cy="4065315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Сегодня на уроке я узнал…</a:t>
            </a:r>
          </a:p>
          <a:p>
            <a:r>
              <a:rPr lang="ru-RU" sz="2800" dirty="0" smtClean="0"/>
              <a:t>Сегодня на уроке я научился…</a:t>
            </a:r>
          </a:p>
          <a:p>
            <a:r>
              <a:rPr lang="ru-RU" sz="2800" dirty="0" smtClean="0"/>
              <a:t>Сегодня на уроке самым интересным…</a:t>
            </a:r>
          </a:p>
          <a:p>
            <a:r>
              <a:rPr lang="ru-RU" sz="2800" dirty="0" smtClean="0"/>
              <a:t>Сегодня на уроке трудным оказалось…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Итог урока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29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Учебник</a:t>
            </a:r>
          </a:p>
          <a:p>
            <a:r>
              <a:rPr lang="ru-RU" sz="2800" dirty="0" smtClean="0"/>
              <a:t>П.19 читать, ответить на вопросы на полях учебника</a:t>
            </a:r>
          </a:p>
          <a:p>
            <a:r>
              <a:rPr lang="ru-RU" sz="2800" dirty="0" smtClean="0"/>
              <a:t>№296</a:t>
            </a:r>
          </a:p>
          <a:p>
            <a:r>
              <a:rPr lang="ru-RU" sz="2800" dirty="0" smtClean="0"/>
              <a:t>№302</a:t>
            </a:r>
          </a:p>
          <a:p>
            <a:r>
              <a:rPr lang="ru-RU" sz="2800" dirty="0" smtClean="0"/>
              <a:t>№307</a:t>
            </a:r>
          </a:p>
          <a:p>
            <a:endParaRPr lang="ru-RU" sz="28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Домашнее задание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5395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0070C0"/>
                </a:solidFill>
              </a:rPr>
              <a:t>Кто с детских лет занимается математикой, тот развивает внимание, тренирует свой мозг, свою волю, воспитывает настойчивость и упорство в достижении цели</a:t>
            </a:r>
            <a:r>
              <a:rPr lang="ru-RU" sz="3200" b="1" dirty="0" smtClean="0">
                <a:solidFill>
                  <a:srgbClr val="0070C0"/>
                </a:solidFill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>
                <a:solidFill>
                  <a:srgbClr val="0070C0"/>
                </a:solidFill>
              </a:rPr>
              <a:t>(А. </a:t>
            </a:r>
            <a:r>
              <a:rPr lang="ru-RU" sz="3200" b="1" dirty="0" err="1">
                <a:solidFill>
                  <a:srgbClr val="0070C0"/>
                </a:solidFill>
              </a:rPr>
              <a:t>Маркушевич</a:t>
            </a:r>
            <a:r>
              <a:rPr lang="ru-RU" sz="3200" b="1" dirty="0">
                <a:solidFill>
                  <a:srgbClr val="0070C0"/>
                </a:solidFill>
              </a:rPr>
              <a:t>) 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Девиз урока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488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Что изображено на чертеже?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683568" y="1808820"/>
            <a:ext cx="4392488" cy="3888432"/>
            <a:chOff x="1008317" y="2060848"/>
            <a:chExt cx="4392488" cy="3888432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>
              <a:off x="1259632" y="2060848"/>
              <a:ext cx="2592288" cy="792088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H="1">
              <a:off x="2195736" y="2852936"/>
              <a:ext cx="1656184" cy="720080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2195736" y="3573016"/>
              <a:ext cx="3168352" cy="1872208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1008317" y="5445224"/>
              <a:ext cx="4392488" cy="504056"/>
            </a:xfrm>
            <a:prstGeom prst="line">
              <a:avLst/>
            </a:prstGeom>
            <a:ln w="3175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Группа 41"/>
          <p:cNvGrpSpPr/>
          <p:nvPr/>
        </p:nvGrpSpPr>
        <p:grpSpPr>
          <a:xfrm>
            <a:off x="5076056" y="2060848"/>
            <a:ext cx="3312368" cy="2808312"/>
            <a:chOff x="5220072" y="1916832"/>
            <a:chExt cx="3312368" cy="2808312"/>
          </a:xfrm>
        </p:grpSpPr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5220072" y="1916832"/>
              <a:ext cx="2016224" cy="1296144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7236296" y="1916832"/>
              <a:ext cx="1296144" cy="2808312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 flipH="1" flipV="1">
              <a:off x="5940152" y="3789040"/>
              <a:ext cx="2592288" cy="936104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5940152" y="3068960"/>
              <a:ext cx="2592288" cy="720080"/>
            </a:xfrm>
            <a:prstGeom prst="line">
              <a:avLst/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467544" y="1412776"/>
            <a:ext cx="4673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А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455163" y="2348880"/>
            <a:ext cx="6847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В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503365" y="3075889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С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716016" y="5214391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D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88651" y="5722426"/>
            <a:ext cx="6113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Е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23315" y="284364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М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588224" y="16915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N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8460432" y="4401108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P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508104" y="3840737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Q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8104081" y="2843644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R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72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467545" y="1844824"/>
            <a:ext cx="8208912" cy="4281339"/>
          </a:xfrm>
        </p:spPr>
        <p:txBody>
          <a:bodyPr>
            <a:normAutofit lnSpcReduction="10000"/>
          </a:bodyPr>
          <a:lstStyle/>
          <a:p>
            <a:r>
              <a:rPr lang="ru-RU" sz="3600" b="1" dirty="0" smtClean="0"/>
              <a:t>Начертите замкнутую ломаную.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Вырежьте фигуру, которая ограниченна ломанной.</a:t>
            </a:r>
          </a:p>
          <a:p>
            <a:endParaRPr lang="ru-RU" sz="3600" b="1" dirty="0" smtClean="0"/>
          </a:p>
          <a:p>
            <a:r>
              <a:rPr lang="ru-RU" sz="3600" b="1" dirty="0" smtClean="0"/>
              <a:t>Как называется получившаяся фигура?</a:t>
            </a:r>
            <a:endParaRPr lang="ru-RU" sz="36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Практическое задание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8952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Тема урока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772816"/>
            <a:ext cx="7408333" cy="4353347"/>
          </a:xfrm>
        </p:spPr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7030A0"/>
                </a:solidFill>
              </a:rPr>
              <a:t>Что такое многоугольник</a:t>
            </a:r>
          </a:p>
          <a:p>
            <a:endParaRPr lang="ru-RU" sz="4000" dirty="0"/>
          </a:p>
          <a:p>
            <a:r>
              <a:rPr lang="ru-RU" sz="2800" b="1" dirty="0" smtClean="0">
                <a:solidFill>
                  <a:srgbClr val="C00000"/>
                </a:solidFill>
              </a:rPr>
              <a:t>Цель урока : изучить понятие многоугольник, диагональ многоугольника, научиться определять периметр многоугольника</a:t>
            </a:r>
            <a:endParaRPr lang="ru-RU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5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Многоугольник- это…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2" name="Трапеция 21"/>
          <p:cNvSpPr/>
          <p:nvPr/>
        </p:nvSpPr>
        <p:spPr>
          <a:xfrm rot="20719449">
            <a:off x="537192" y="1844332"/>
            <a:ext cx="2286000" cy="1214437"/>
          </a:xfrm>
          <a:prstGeom prst="trapezoid">
            <a:avLst>
              <a:gd name="adj" fmla="val 5209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3" name="Фигура, имеющая форму буквы L 22"/>
          <p:cNvSpPr/>
          <p:nvPr/>
        </p:nvSpPr>
        <p:spPr>
          <a:xfrm>
            <a:off x="3563888" y="1678781"/>
            <a:ext cx="2428875" cy="1285875"/>
          </a:xfrm>
          <a:prstGeom prst="corner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4" name="Прямоугольный треугольник 23"/>
          <p:cNvSpPr/>
          <p:nvPr/>
        </p:nvSpPr>
        <p:spPr>
          <a:xfrm rot="3020267">
            <a:off x="434817" y="4476765"/>
            <a:ext cx="2643188" cy="1214438"/>
          </a:xfrm>
          <a:prstGeom prst="rtTriangle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5" name="Блок-схема: данные 24"/>
          <p:cNvSpPr/>
          <p:nvPr/>
        </p:nvSpPr>
        <p:spPr>
          <a:xfrm rot="499092">
            <a:off x="6429192" y="1487144"/>
            <a:ext cx="2000250" cy="1928812"/>
          </a:xfrm>
          <a:prstGeom prst="flowChartInputOutpu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6" name="Шестиугольник 25"/>
          <p:cNvSpPr/>
          <p:nvPr/>
        </p:nvSpPr>
        <p:spPr>
          <a:xfrm>
            <a:off x="2490906" y="3356991"/>
            <a:ext cx="1649046" cy="1365117"/>
          </a:xfrm>
          <a:prstGeom prst="hexagon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7" name="Пятиугольник 26"/>
          <p:cNvSpPr/>
          <p:nvPr/>
        </p:nvSpPr>
        <p:spPr>
          <a:xfrm rot="19455334">
            <a:off x="4159075" y="4661520"/>
            <a:ext cx="2428875" cy="928687"/>
          </a:xfrm>
          <a:prstGeom prst="homePlat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sp>
        <p:nvSpPr>
          <p:cNvPr id="28" name="Ромб 27"/>
          <p:cNvSpPr/>
          <p:nvPr/>
        </p:nvSpPr>
        <p:spPr>
          <a:xfrm>
            <a:off x="7092280" y="3679030"/>
            <a:ext cx="1143000" cy="2500312"/>
          </a:xfrm>
          <a:prstGeom prst="diamond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1878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Четырёхугольник</a:t>
            </a:r>
            <a:endParaRPr lang="ru-RU" sz="4000" b="1" dirty="0">
              <a:solidFill>
                <a:srgbClr val="002060"/>
              </a:solidFill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378796" y="2791281"/>
            <a:ext cx="3608160" cy="2538120"/>
            <a:chOff x="1107856" y="2204864"/>
            <a:chExt cx="3608160" cy="2538120"/>
          </a:xfrm>
        </p:grpSpPr>
        <p:sp>
          <p:nvSpPr>
            <p:cNvPr id="5" name="Трапеция 4"/>
            <p:cNvSpPr/>
            <p:nvPr/>
          </p:nvSpPr>
          <p:spPr>
            <a:xfrm>
              <a:off x="1403648" y="2463730"/>
              <a:ext cx="3047643" cy="2008338"/>
            </a:xfrm>
            <a:prstGeom prst="trapezoid">
              <a:avLst>
                <a:gd name="adj" fmla="val 52091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07856" y="4342874"/>
              <a:ext cx="5760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rgbClr val="C00000"/>
                  </a:solidFill>
                </a:rPr>
                <a:t>А</a:t>
              </a:r>
              <a:endParaRPr lang="ru-RU" sz="2000" b="1" dirty="0">
                <a:solidFill>
                  <a:srgbClr val="C00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115968" y="2204864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rgbClr val="C00000"/>
                  </a:solidFill>
                </a:rPr>
                <a:t>В</a:t>
              </a:r>
              <a:endParaRPr lang="ru-RU" sz="2000" b="1" dirty="0">
                <a:solidFill>
                  <a:srgbClr val="C00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412112" y="2204864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rgbClr val="C00000"/>
                  </a:solidFill>
                </a:rPr>
                <a:t>С</a:t>
              </a:r>
              <a:endParaRPr lang="ru-RU" sz="2000" b="1" dirty="0">
                <a:solidFill>
                  <a:srgbClr val="C00000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355976" y="4342874"/>
              <a:ext cx="3600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C00000"/>
                  </a:solidFill>
                </a:rPr>
                <a:t>D</a:t>
              </a:r>
              <a:endParaRPr lang="ru-RU" sz="2000" b="1" dirty="0">
                <a:solidFill>
                  <a:srgbClr val="C0000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572000" y="2075182"/>
            <a:ext cx="417646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 </a:t>
            </a:r>
            <a:r>
              <a:rPr lang="ru-RU" sz="2800" b="1" dirty="0" smtClean="0"/>
              <a:t>вершины</a:t>
            </a:r>
          </a:p>
          <a:p>
            <a:r>
              <a:rPr lang="ru-RU" sz="2800" b="1" dirty="0" smtClean="0">
                <a:solidFill>
                  <a:srgbClr val="C00000"/>
                </a:solidFill>
              </a:rPr>
              <a:t>А,В,С,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 smtClean="0"/>
          </a:p>
          <a:p>
            <a:r>
              <a:rPr lang="ru-RU" sz="2800" b="1" dirty="0" smtClean="0"/>
              <a:t> стороны</a:t>
            </a:r>
            <a:endParaRPr lang="en-US" sz="2800" b="1" dirty="0" smtClean="0"/>
          </a:p>
          <a:p>
            <a:r>
              <a:rPr lang="ru-RU" sz="2800" b="1" dirty="0" smtClean="0">
                <a:solidFill>
                  <a:srgbClr val="C00000"/>
                </a:solidFill>
              </a:rPr>
              <a:t>АВ,ВС,С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</a:rPr>
              <a:t>, </a:t>
            </a:r>
            <a:r>
              <a:rPr lang="en-US" sz="2800" b="1" dirty="0" smtClean="0">
                <a:solidFill>
                  <a:srgbClr val="C00000"/>
                </a:solidFill>
              </a:rPr>
              <a:t>D</a:t>
            </a:r>
            <a:r>
              <a:rPr lang="ru-RU" sz="2800" b="1" dirty="0" smtClean="0">
                <a:solidFill>
                  <a:srgbClr val="C00000"/>
                </a:solidFill>
              </a:rPr>
              <a:t>А</a:t>
            </a:r>
          </a:p>
          <a:p>
            <a:endParaRPr lang="ru-RU" sz="2800" b="1" dirty="0" smtClean="0"/>
          </a:p>
          <a:p>
            <a:r>
              <a:rPr lang="ru-RU" sz="2800" b="1" dirty="0" smtClean="0"/>
              <a:t>  углы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&lt;ABC,&lt;BCD,&lt;CDA,&lt;DBA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100190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355976" y="1988840"/>
            <a:ext cx="4392488" cy="4137323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P - </a:t>
            </a:r>
            <a:r>
              <a:rPr lang="ru-RU" sz="2800" b="1" dirty="0" smtClean="0">
                <a:solidFill>
                  <a:srgbClr val="C00000"/>
                </a:solidFill>
              </a:rPr>
              <a:t> периметр</a:t>
            </a:r>
          </a:p>
          <a:p>
            <a:pPr algn="ctr"/>
            <a:r>
              <a:rPr lang="ru-RU" sz="2000" i="1" dirty="0" smtClean="0">
                <a:solidFill>
                  <a:schemeClr val="tx1"/>
                </a:solidFill>
              </a:rPr>
              <a:t>( флэш – презентация)</a:t>
            </a:r>
          </a:p>
          <a:p>
            <a:endParaRPr lang="ru-RU" sz="2800" b="1" dirty="0">
              <a:solidFill>
                <a:srgbClr val="C00000"/>
              </a:solidFill>
            </a:endParaRPr>
          </a:p>
          <a:p>
            <a:endParaRPr lang="ru-RU" sz="2800" b="1" dirty="0" smtClean="0">
              <a:solidFill>
                <a:srgbClr val="C00000"/>
              </a:solidFill>
            </a:endParaRPr>
          </a:p>
          <a:p>
            <a:endParaRPr lang="ru-RU" sz="2800" b="1" dirty="0">
              <a:solidFill>
                <a:srgbClr val="C00000"/>
              </a:solidFill>
            </a:endParaRPr>
          </a:p>
          <a:p>
            <a:r>
              <a:rPr lang="ru-RU" sz="2800" b="1" dirty="0" smtClean="0">
                <a:solidFill>
                  <a:srgbClr val="C00000"/>
                </a:solidFill>
              </a:rPr>
              <a:t>Периметр – сумма длин всех сторон многоугольника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Периметр многоугольника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6" name="Шестиугольник 5"/>
          <p:cNvSpPr/>
          <p:nvPr/>
        </p:nvSpPr>
        <p:spPr>
          <a:xfrm>
            <a:off x="1115616" y="2708920"/>
            <a:ext cx="2808312" cy="2592288"/>
          </a:xfrm>
          <a:prstGeom prst="hexagon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0434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002060"/>
                </a:solidFill>
              </a:rPr>
              <a:t>Диагональ многоугольника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 rot="19455334">
            <a:off x="2282809" y="2418669"/>
            <a:ext cx="4716845" cy="2558675"/>
          </a:xfrm>
          <a:prstGeom prst="homePlate">
            <a:avLst/>
          </a:prstGeom>
          <a:solidFill>
            <a:srgbClr val="00B0F0"/>
          </a:solidFill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 dirty="0"/>
          </a:p>
        </p:txBody>
      </p:sp>
      <p:cxnSp>
        <p:nvCxnSpPr>
          <p:cNvPr id="6" name="Прямая соединительная линия 5"/>
          <p:cNvCxnSpPr>
            <a:endCxn id="4" idx="3"/>
          </p:cNvCxnSpPr>
          <p:nvPr/>
        </p:nvCxnSpPr>
        <p:spPr>
          <a:xfrm flipV="1">
            <a:off x="1979711" y="2320285"/>
            <a:ext cx="4575689" cy="1756787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499940" y="6114078"/>
            <a:ext cx="2484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i="1" dirty="0"/>
              <a:t>( флэш – презентация)</a:t>
            </a:r>
          </a:p>
        </p:txBody>
      </p:sp>
    </p:spTree>
    <p:extLst>
      <p:ext uri="{BB962C8B-B14F-4D97-AF65-F5344CB8AC3E}">
        <p14:creationId xmlns:p14="http://schemas.microsoft.com/office/powerpoint/2010/main" xmlns="" val="171178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407</TotalTime>
  <Words>209</Words>
  <Application>Microsoft Office PowerPoint</Application>
  <PresentationFormat>Экран (4:3)</PresentationFormat>
  <Paragraphs>69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Волна</vt:lpstr>
      <vt:lpstr>Многоугольники ( урок 1)</vt:lpstr>
      <vt:lpstr>Девиз урока</vt:lpstr>
      <vt:lpstr>Что изображено на чертеже?</vt:lpstr>
      <vt:lpstr>Практическое задание</vt:lpstr>
      <vt:lpstr>Тема урока</vt:lpstr>
      <vt:lpstr>Многоугольник- это…</vt:lpstr>
      <vt:lpstr>Четырёхугольник</vt:lpstr>
      <vt:lpstr>Периметр многоугольника</vt:lpstr>
      <vt:lpstr>Диагональ многоугольника</vt:lpstr>
      <vt:lpstr>Выполните задание в парах</vt:lpstr>
      <vt:lpstr>Самостоятельно</vt:lpstr>
      <vt:lpstr>Итог урока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Переместительное и сочетательное свойство  ( урок 1)</dc:title>
  <dc:creator>user</dc:creator>
  <cp:lastModifiedBy>Admin</cp:lastModifiedBy>
  <cp:revision>45</cp:revision>
  <dcterms:created xsi:type="dcterms:W3CDTF">2013-11-13T09:32:36Z</dcterms:created>
  <dcterms:modified xsi:type="dcterms:W3CDTF">2014-02-24T12:37:50Z</dcterms:modified>
</cp:coreProperties>
</file>