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67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5DE8CC0-5CD7-425E-ADE0-7CAD17B9B59D}" type="datetimeFigureOut">
              <a:rPr lang="ru-RU" smtClean="0"/>
              <a:pPr/>
              <a:t>22.02.2014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238D52-803A-4BE8-BABA-015A763BDE3D}"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DE8CC0-5CD7-425E-ADE0-7CAD17B9B59D}" type="datetimeFigureOut">
              <a:rPr lang="ru-RU" smtClean="0"/>
              <a:pPr/>
              <a:t>22.02.2014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38D52-803A-4BE8-BABA-015A763BDE3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lavra.tv/publications/articles/?ID=23017"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Колокол «Лебедь»</a:t>
            </a:r>
            <a:endParaRPr lang="ru-RU" dirty="0"/>
          </a:p>
        </p:txBody>
      </p:sp>
      <p:sp>
        <p:nvSpPr>
          <p:cNvPr id="3" name="Подзаголовок 2"/>
          <p:cNvSpPr>
            <a:spLocks noGrp="1"/>
          </p:cNvSpPr>
          <p:nvPr>
            <p:ph type="subTitle" idx="1"/>
          </p:nvPr>
        </p:nvSpPr>
        <p:spPr>
          <a:xfrm>
            <a:off x="251520" y="4653136"/>
            <a:ext cx="5112568" cy="1752600"/>
          </a:xfrm>
        </p:spPr>
        <p:txBody>
          <a:bodyPr/>
          <a:lstStyle/>
          <a:p>
            <a:pPr algn="l"/>
            <a:r>
              <a:rPr lang="ru-RU" sz="2800" dirty="0" smtClean="0">
                <a:solidFill>
                  <a:srgbClr val="002060"/>
                </a:solidFill>
              </a:rPr>
              <a:t>Выполнили: </a:t>
            </a:r>
            <a:r>
              <a:rPr lang="ru-RU" sz="2800" dirty="0" err="1" smtClean="0">
                <a:solidFill>
                  <a:srgbClr val="002060"/>
                </a:solidFill>
              </a:rPr>
              <a:t>Багомедова</a:t>
            </a:r>
            <a:r>
              <a:rPr lang="ru-RU" sz="2800" dirty="0" smtClean="0">
                <a:solidFill>
                  <a:srgbClr val="002060"/>
                </a:solidFill>
              </a:rPr>
              <a:t> Диана, Магомедова Марьям, 9 класс</a:t>
            </a:r>
          </a:p>
          <a:p>
            <a:pPr algn="l"/>
            <a:r>
              <a:rPr lang="ru-RU" sz="2800" dirty="0" smtClean="0">
                <a:solidFill>
                  <a:srgbClr val="002060"/>
                </a:solidFill>
              </a:rPr>
              <a:t>Учитель: </a:t>
            </a:r>
            <a:r>
              <a:rPr lang="ru-RU" sz="2800" dirty="0" err="1" smtClean="0">
                <a:solidFill>
                  <a:srgbClr val="002060"/>
                </a:solidFill>
              </a:rPr>
              <a:t>Арзуманова</a:t>
            </a:r>
            <a:r>
              <a:rPr lang="ru-RU" sz="2800" dirty="0" smtClean="0">
                <a:solidFill>
                  <a:srgbClr val="002060"/>
                </a:solidFill>
              </a:rPr>
              <a:t> К. В.</a:t>
            </a:r>
            <a:endParaRPr lang="ru-RU" sz="2800" dirty="0" smtClean="0">
              <a:solidFill>
                <a:srgbClr val="002060"/>
              </a:solidFill>
            </a:endParaRPr>
          </a:p>
          <a:p>
            <a:endParaRPr lang="ru-RU" dirty="0"/>
          </a:p>
        </p:txBody>
      </p:sp>
      <p:pic>
        <p:nvPicPr>
          <p:cNvPr id="4" name="Picture 2" descr="http://www.stsl.ru/news/2013-11/IMG_3906.jpg"/>
          <p:cNvPicPr>
            <a:picLocks noChangeAspect="1" noChangeArrowheads="1"/>
          </p:cNvPicPr>
          <p:nvPr/>
        </p:nvPicPr>
        <p:blipFill>
          <a:blip r:embed="rId2" cstate="print"/>
          <a:srcRect/>
          <a:stretch>
            <a:fillRect/>
          </a:stretch>
        </p:blipFill>
        <p:spPr bwMode="auto">
          <a:xfrm>
            <a:off x="3203848" y="332656"/>
            <a:ext cx="2880320" cy="216024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tsl.ru/media/iblock/8aa/boris-godunov.jpg"/>
          <p:cNvPicPr>
            <a:picLocks noChangeAspect="1" noChangeArrowheads="1"/>
          </p:cNvPicPr>
          <p:nvPr/>
        </p:nvPicPr>
        <p:blipFill>
          <a:blip r:embed="rId2" cstate="print"/>
          <a:srcRect/>
          <a:stretch>
            <a:fillRect/>
          </a:stretch>
        </p:blipFill>
        <p:spPr bwMode="auto">
          <a:xfrm>
            <a:off x="395536" y="1052736"/>
            <a:ext cx="3295650" cy="4000501"/>
          </a:xfrm>
          <a:prstGeom prst="rect">
            <a:avLst/>
          </a:prstGeom>
          <a:noFill/>
        </p:spPr>
      </p:pic>
      <p:sp>
        <p:nvSpPr>
          <p:cNvPr id="3" name="Прямоугольник 2"/>
          <p:cNvSpPr/>
          <p:nvPr/>
        </p:nvSpPr>
        <p:spPr>
          <a:xfrm>
            <a:off x="4067944" y="1268760"/>
            <a:ext cx="4572000" cy="3416320"/>
          </a:xfrm>
          <a:prstGeom prst="rect">
            <a:avLst/>
          </a:prstGeom>
        </p:spPr>
        <p:txBody>
          <a:bodyPr>
            <a:spAutoFit/>
          </a:bodyPr>
          <a:lstStyle/>
          <a:p>
            <a:r>
              <a:rPr lang="ru-RU" sz="2000" dirty="0"/>
              <a:t>6 декабря 1594 года Борис Годунов передал в Троицкую обитель «колокол большой благовестник, весу в нем 625 пудов (или 10,2 тонны)». </a:t>
            </a:r>
            <a:endParaRPr lang="ru-RU" sz="2000" dirty="0" smtClean="0"/>
          </a:p>
          <a:p>
            <a:r>
              <a:rPr lang="ru-RU" sz="2000" dirty="0" err="1" smtClean="0"/>
              <a:t>Годуновский</a:t>
            </a:r>
            <a:r>
              <a:rPr lang="ru-RU" sz="2000" dirty="0" smtClean="0"/>
              <a:t> </a:t>
            </a:r>
            <a:r>
              <a:rPr lang="ru-RU" sz="2000" dirty="0"/>
              <a:t>колокол, названный «Лебедь», сохранился до настоящего времени. </a:t>
            </a:r>
            <a:endParaRPr lang="ru-RU" sz="2000" dirty="0" smtClean="0"/>
          </a:p>
          <a:p>
            <a:r>
              <a:rPr lang="ru-RU" sz="2000" dirty="0" smtClean="0"/>
              <a:t>Его </a:t>
            </a:r>
            <a:r>
              <a:rPr lang="ru-RU" sz="2000" dirty="0"/>
              <a:t>не тронули страшной зимой 1929-30 г.г., когда </a:t>
            </a:r>
            <a:r>
              <a:rPr lang="ru-RU" sz="2000" dirty="0">
                <a:hlinkClick r:id="rId3"/>
              </a:rPr>
              <a:t>уничтожали колокола</a:t>
            </a:r>
            <a:r>
              <a:rPr lang="ru-RU" sz="2000" dirty="0"/>
              <a:t>. </a:t>
            </a:r>
          </a:p>
          <a:p>
            <a:r>
              <a:rPr lang="ru-RU" dirty="0" smtClean="0"/>
              <a:t/>
            </a:r>
            <a:br>
              <a:rPr lang="ru-RU" dirty="0" smtClean="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stsl.ru/news/2013-11/IMG_3906.jpg"/>
          <p:cNvPicPr>
            <a:picLocks noChangeAspect="1" noChangeArrowheads="1"/>
          </p:cNvPicPr>
          <p:nvPr/>
        </p:nvPicPr>
        <p:blipFill>
          <a:blip r:embed="rId2" cstate="print"/>
          <a:srcRect/>
          <a:stretch>
            <a:fillRect/>
          </a:stretch>
        </p:blipFill>
        <p:spPr bwMode="auto">
          <a:xfrm>
            <a:off x="5004048" y="1268760"/>
            <a:ext cx="3840427" cy="2880320"/>
          </a:xfrm>
          <a:prstGeom prst="rect">
            <a:avLst/>
          </a:prstGeom>
          <a:noFill/>
        </p:spPr>
      </p:pic>
      <p:sp>
        <p:nvSpPr>
          <p:cNvPr id="3" name="Прямоугольник 2"/>
          <p:cNvSpPr/>
          <p:nvPr/>
        </p:nvSpPr>
        <p:spPr>
          <a:xfrm>
            <a:off x="5220072" y="4365104"/>
            <a:ext cx="3362331" cy="369332"/>
          </a:xfrm>
          <a:prstGeom prst="rect">
            <a:avLst/>
          </a:prstGeom>
        </p:spPr>
        <p:txBody>
          <a:bodyPr wrap="none">
            <a:spAutoFit/>
          </a:bodyPr>
          <a:lstStyle/>
          <a:p>
            <a:r>
              <a:rPr lang="ru-RU" i="1" dirty="0"/>
              <a:t> "Лебедь" на лаврской звоннице</a:t>
            </a:r>
            <a:endParaRPr lang="ru-RU" dirty="0"/>
          </a:p>
        </p:txBody>
      </p:sp>
      <p:sp>
        <p:nvSpPr>
          <p:cNvPr id="4" name="Прямоугольник 3"/>
          <p:cNvSpPr/>
          <p:nvPr/>
        </p:nvSpPr>
        <p:spPr>
          <a:xfrm>
            <a:off x="323528" y="476672"/>
            <a:ext cx="4572000" cy="5909310"/>
          </a:xfrm>
          <a:prstGeom prst="rect">
            <a:avLst/>
          </a:prstGeom>
        </p:spPr>
        <p:txBody>
          <a:bodyPr>
            <a:spAutoFit/>
          </a:bodyPr>
          <a:lstStyle/>
          <a:p>
            <a:r>
              <a:rPr lang="ru-RU" dirty="0"/>
              <a:t>"Лебедь" – колокол уникальный. Его создал знаменитый "пушечный </a:t>
            </a:r>
            <a:r>
              <a:rPr lang="ru-RU" dirty="0" err="1"/>
              <a:t>литец</a:t>
            </a:r>
            <a:r>
              <a:rPr lang="ru-RU" dirty="0"/>
              <a:t>" Андрей Чохов, в 1586 году отливший известную всему миру Царь-пушку. Уникальность "Лебедя" определяется и его возрастом: это один из старейших колоколов России. Надпись на теле "Лебедя" гласит: "Лета 7102 при державе </a:t>
            </a:r>
            <a:r>
              <a:rPr lang="ru-RU" dirty="0" err="1"/>
              <a:t>благовернаго</a:t>
            </a:r>
            <a:r>
              <a:rPr lang="ru-RU" dirty="0"/>
              <a:t> Великого Государя Царя и Великого Князя Феодора Ивановича, всея Руси Самодержца, и при Его благоверной Царице и Великой Княгине Ирине, и при Их Богом дарованной дщери царевне Феодосии сей колокол в дом святые и </a:t>
            </a:r>
            <a:r>
              <a:rPr lang="ru-RU" dirty="0" err="1"/>
              <a:t>живоначальные</a:t>
            </a:r>
            <a:r>
              <a:rPr lang="ru-RU" dirty="0"/>
              <a:t> Троицы и </a:t>
            </a:r>
            <a:r>
              <a:rPr lang="ru-RU" dirty="0" err="1"/>
              <a:t>преподобнаго</a:t>
            </a:r>
            <a:r>
              <a:rPr lang="ru-RU" dirty="0"/>
              <a:t> </a:t>
            </a:r>
            <a:r>
              <a:rPr lang="ru-RU" dirty="0" err="1"/>
              <a:t>и</a:t>
            </a:r>
            <a:r>
              <a:rPr lang="ru-RU" dirty="0"/>
              <a:t> </a:t>
            </a:r>
            <a:r>
              <a:rPr lang="ru-RU" dirty="0" err="1"/>
              <a:t>богоноснаго</a:t>
            </a:r>
            <a:r>
              <a:rPr lang="ru-RU" dirty="0"/>
              <a:t> отца нашего </a:t>
            </a:r>
            <a:r>
              <a:rPr lang="ru-RU" dirty="0" err="1"/>
              <a:t>великаго</a:t>
            </a:r>
            <a:r>
              <a:rPr lang="ru-RU" dirty="0"/>
              <a:t> </a:t>
            </a:r>
            <a:r>
              <a:rPr lang="ru-RU" dirty="0" err="1"/>
              <a:t>чюдотворца</a:t>
            </a:r>
            <a:r>
              <a:rPr lang="ru-RU" dirty="0"/>
              <a:t> Сергия велел слить слуга и </a:t>
            </a:r>
            <a:r>
              <a:rPr lang="ru-RU" dirty="0" err="1"/>
              <a:t>конюшей</a:t>
            </a:r>
            <a:r>
              <a:rPr lang="ru-RU" dirty="0"/>
              <a:t> боярин Борис Федорович Годунов со своею женою Мариею и с сыном своим Феодором». Колокол был отлит в честь рождения царевны. Однако, не прожив и двух лет, Феодосия умерла.</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19872" y="764704"/>
            <a:ext cx="5238328" cy="4770537"/>
          </a:xfrm>
          <a:prstGeom prst="rect">
            <a:avLst/>
          </a:prstGeom>
        </p:spPr>
        <p:txBody>
          <a:bodyPr wrap="square">
            <a:spAutoFit/>
          </a:bodyPr>
          <a:lstStyle/>
          <a:p>
            <a:r>
              <a:rPr lang="ru-RU" sz="1600" dirty="0"/>
              <a:t>Колокол "Лебедь" весом в пятьсот пудов был отлит Филиппом Андреевым одновременно с "</a:t>
            </a:r>
            <a:r>
              <a:rPr lang="ru-RU" sz="1600" dirty="0" err="1"/>
              <a:t>Полиелейным</a:t>
            </a:r>
            <a:r>
              <a:rPr lang="ru-RU" sz="1600" dirty="0"/>
              <a:t>" в 1682 году. "Лебедем" его прозвали за красивый полётный голос. Это третий по величине колокол ростовской звонницы. По характеру убранства он типичен для своего времени. Наиболее нарядно украшена верхняя часть колокола. Здесь в поясе с текстом изображен </a:t>
            </a:r>
            <a:r>
              <a:rPr lang="ru-RU" sz="1600" dirty="0" err="1"/>
              <a:t>Галгофский</a:t>
            </a:r>
            <a:r>
              <a:rPr lang="ru-RU" sz="1600" dirty="0"/>
              <a:t> крест, под надписью проходит растительный орнамент из </a:t>
            </a:r>
            <a:r>
              <a:rPr lang="ru-RU" sz="1600" dirty="0" err="1"/>
              <a:t>восьмилепестковых</a:t>
            </a:r>
            <a:r>
              <a:rPr lang="ru-RU" sz="1600" dirty="0"/>
              <a:t> розеток, вьющегося стебля с цветами, бутонами и плодами. Очень сходный по рисунку с этим орнаментом декор был использован мастерами Василием и </a:t>
            </a:r>
            <a:r>
              <a:rPr lang="ru-RU" sz="1600" dirty="0" err="1"/>
              <a:t>Яковым</a:t>
            </a:r>
            <a:r>
              <a:rPr lang="ru-RU" sz="1600" dirty="0"/>
              <a:t> Леонтьевыми для украшения колокола под названием "Широкий" 1677 года. Он сейчас находится возле звонницы собора Святой Софии в Новгороде. Под ним расположен ряд с изображениями </a:t>
            </a:r>
            <a:r>
              <a:rPr lang="ru-RU" sz="1600" dirty="0" err="1"/>
              <a:t>четырехкрылых</a:t>
            </a:r>
            <a:r>
              <a:rPr lang="ru-RU" sz="1600" dirty="0"/>
              <a:t> существ с хвостами-ламбрекенами. Оба этих мотива очень напоминают декор "</a:t>
            </a:r>
            <a:r>
              <a:rPr lang="ru-RU" sz="1600" dirty="0" err="1"/>
              <a:t>Полиелейного</a:t>
            </a:r>
            <a:r>
              <a:rPr lang="ru-RU" sz="1600" dirty="0"/>
              <a:t>" колокола. Литье также было выполнено с некоторыми изъянами: мелкие детали почти не проработаны.</a:t>
            </a:r>
          </a:p>
        </p:txBody>
      </p:sp>
      <p:pic>
        <p:nvPicPr>
          <p:cNvPr id="18436" name="Picture 4" descr="http://belltower.kreml.ru/i/bells/3.jpg"/>
          <p:cNvPicPr>
            <a:picLocks noChangeAspect="1" noChangeArrowheads="1"/>
          </p:cNvPicPr>
          <p:nvPr/>
        </p:nvPicPr>
        <p:blipFill>
          <a:blip r:embed="rId2" cstate="print"/>
          <a:srcRect/>
          <a:stretch>
            <a:fillRect/>
          </a:stretch>
        </p:blipFill>
        <p:spPr bwMode="auto">
          <a:xfrm>
            <a:off x="150574" y="908720"/>
            <a:ext cx="3078847" cy="439248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apologetik.ru/wp-content/uploads/2010/08/%D0%BB%D0%B5%D0%B1%D0%B5%D0%B4%D1%8C-1.jpg"/>
          <p:cNvPicPr>
            <a:picLocks noChangeAspect="1" noChangeArrowheads="1"/>
          </p:cNvPicPr>
          <p:nvPr/>
        </p:nvPicPr>
        <p:blipFill>
          <a:blip r:embed="rId2" cstate="print"/>
          <a:srcRect/>
          <a:stretch>
            <a:fillRect/>
          </a:stretch>
        </p:blipFill>
        <p:spPr bwMode="auto">
          <a:xfrm>
            <a:off x="323529" y="620688"/>
            <a:ext cx="3024336" cy="4027566"/>
          </a:xfrm>
          <a:prstGeom prst="rect">
            <a:avLst/>
          </a:prstGeom>
          <a:noFill/>
        </p:spPr>
      </p:pic>
      <p:sp>
        <p:nvSpPr>
          <p:cNvPr id="4" name="Прямоугольник 3"/>
          <p:cNvSpPr/>
          <p:nvPr/>
        </p:nvSpPr>
        <p:spPr>
          <a:xfrm>
            <a:off x="0" y="4725144"/>
            <a:ext cx="3995936" cy="923330"/>
          </a:xfrm>
          <a:prstGeom prst="rect">
            <a:avLst/>
          </a:prstGeom>
        </p:spPr>
        <p:txBody>
          <a:bodyPr wrap="square">
            <a:spAutoFit/>
          </a:bodyPr>
          <a:lstStyle/>
          <a:p>
            <a:r>
              <a:rPr lang="ru-RU" b="1" dirty="0"/>
              <a:t>Колокол «Лебедь». 1594 год. Мастер Андрей Чохов Колокольня Троице-Сергиевой Лавры</a:t>
            </a:r>
            <a:endParaRPr lang="ru-RU" dirty="0"/>
          </a:p>
        </p:txBody>
      </p:sp>
      <p:pic>
        <p:nvPicPr>
          <p:cNvPr id="16390" name="Picture 6" descr="http://apologetik.ru/wp-content/uploads/2010/08/%D0%BB%D0%B5%D0%B1%D0%B5%D0%B4%D1%8C-2.jpg"/>
          <p:cNvPicPr>
            <a:picLocks noChangeAspect="1" noChangeArrowheads="1"/>
          </p:cNvPicPr>
          <p:nvPr/>
        </p:nvPicPr>
        <p:blipFill>
          <a:blip r:embed="rId3" cstate="print"/>
          <a:srcRect/>
          <a:stretch>
            <a:fillRect/>
          </a:stretch>
        </p:blipFill>
        <p:spPr bwMode="auto">
          <a:xfrm>
            <a:off x="5004048" y="620688"/>
            <a:ext cx="3018838" cy="3888432"/>
          </a:xfrm>
          <a:prstGeom prst="rect">
            <a:avLst/>
          </a:prstGeom>
          <a:noFill/>
        </p:spPr>
      </p:pic>
      <p:sp>
        <p:nvSpPr>
          <p:cNvPr id="6" name="Прямоугольник 5"/>
          <p:cNvSpPr/>
          <p:nvPr/>
        </p:nvSpPr>
        <p:spPr>
          <a:xfrm>
            <a:off x="4355976" y="4725144"/>
            <a:ext cx="4572000" cy="1200329"/>
          </a:xfrm>
          <a:prstGeom prst="rect">
            <a:avLst/>
          </a:prstGeom>
        </p:spPr>
        <p:txBody>
          <a:bodyPr>
            <a:spAutoFit/>
          </a:bodyPr>
          <a:lstStyle/>
          <a:p>
            <a:r>
              <a:rPr lang="ru-RU" b="1" dirty="0"/>
              <a:t>Колокол «Лебедь». 1775 год. Мастер Семен Можжухин</a:t>
            </a:r>
            <a:br>
              <a:rPr lang="ru-RU" b="1" dirty="0"/>
            </a:br>
            <a:r>
              <a:rPr lang="ru-RU" b="1" dirty="0"/>
              <a:t>Колокольня Иван Великий Московского Кремля. Первый ярус</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apologetik.ru/wp-content/uploads/2010/08/%D0%B7%D0%B2%D0%BE%D0%BD%D0%BD%D0%B8%D1%86%D0%B0.jpg"/>
          <p:cNvPicPr>
            <a:picLocks noChangeAspect="1" noChangeArrowheads="1"/>
          </p:cNvPicPr>
          <p:nvPr/>
        </p:nvPicPr>
        <p:blipFill>
          <a:blip r:embed="rId2" cstate="print"/>
          <a:srcRect/>
          <a:stretch>
            <a:fillRect/>
          </a:stretch>
        </p:blipFill>
        <p:spPr bwMode="auto">
          <a:xfrm>
            <a:off x="1187624" y="476672"/>
            <a:ext cx="6552728" cy="4753708"/>
          </a:xfrm>
          <a:prstGeom prst="rect">
            <a:avLst/>
          </a:prstGeom>
          <a:noFill/>
        </p:spPr>
      </p:pic>
      <p:sp>
        <p:nvSpPr>
          <p:cNvPr id="3" name="Прямоугольник 2"/>
          <p:cNvSpPr/>
          <p:nvPr/>
        </p:nvSpPr>
        <p:spPr>
          <a:xfrm>
            <a:off x="1691680" y="5517232"/>
            <a:ext cx="6120680" cy="400110"/>
          </a:xfrm>
          <a:prstGeom prst="rect">
            <a:avLst/>
          </a:prstGeom>
        </p:spPr>
        <p:txBody>
          <a:bodyPr wrap="square">
            <a:spAutoFit/>
          </a:bodyPr>
          <a:lstStyle/>
          <a:p>
            <a:r>
              <a:rPr lang="ru-RU" sz="2000" b="1" dirty="0"/>
              <a:t>Звонница Успенского собора в Ростове Великом.</a:t>
            </a:r>
            <a:endParaRPr lang="ru-RU" sz="20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394</Words>
  <Application>Microsoft Office PowerPoint</Application>
  <PresentationFormat>Экран (4:3)</PresentationFormat>
  <Paragraphs>13</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Колокол «Лебедь»</vt:lpstr>
      <vt:lpstr>Слайд 2</vt:lpstr>
      <vt:lpstr>Слайд 3</vt:lpstr>
      <vt:lpstr>Слайд 4</vt:lpstr>
      <vt:lpstr>Слайд 5</vt:lpstr>
      <vt:lpstr>Слайд 6</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Колокол «Лебедь»</dc:title>
  <dc:creator>Admin</dc:creator>
  <cp:lastModifiedBy>Admin</cp:lastModifiedBy>
  <cp:revision>5</cp:revision>
  <dcterms:created xsi:type="dcterms:W3CDTF">2014-02-06T18:03:16Z</dcterms:created>
  <dcterms:modified xsi:type="dcterms:W3CDTF">2014-02-22T13:29:08Z</dcterms:modified>
</cp:coreProperties>
</file>