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58" r:id="rId8"/>
    <p:sldId id="263" r:id="rId9"/>
    <p:sldId id="277" r:id="rId10"/>
    <p:sldId id="264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 autoAdjust="0"/>
    <p:restoredTop sz="94660"/>
  </p:normalViewPr>
  <p:slideViewPr>
    <p:cSldViewPr>
      <p:cViewPr>
        <p:scale>
          <a:sx n="60" d="100"/>
          <a:sy n="60" d="100"/>
        </p:scale>
        <p:origin x="-66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8D0D-94BD-4439-8600-351DCB2556DE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AAB1A-5AB6-4994-9B90-ECE68841F0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~1\Admin\LOCALS~1\Temp\FineReader11.00\media\image2.jpe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~1\Admin\LOCALS~1\Temp\FineReader11.00\media\image1.jpe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video.r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~1\Admin\LOCALS~1\Temp\FineReader11.00\media\image4.jpeg" TargetMode="External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file:///C:\DOCUME~1\Admin\LOCALS~1\Temp\FineReader11.00\media\image3.jpeg" TargetMode="Externa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img0.liveinternet.ru/images/attach/c/3/77/59/7705908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«Колокола, колокола…»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по теме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«Звуковые колебания и волны»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85184"/>
            <a:ext cx="4572000" cy="86409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Урок-конференция по физике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 9 – 10 классах</a:t>
            </a:r>
          </a:p>
          <a:p>
            <a:pPr algn="l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255568" y="5085184"/>
            <a:ext cx="3888432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Подготовила: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Арзуманова</a:t>
            </a:r>
            <a:r>
              <a:rPr kumimoji="0" lang="ru-RU" sz="6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6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Карина</a:t>
            </a:r>
            <a:r>
              <a:rPr kumimoji="0" lang="ru-RU" sz="6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Валентиновна –</a:t>
            </a:r>
            <a:r>
              <a:rPr kumimoji="0" lang="ru-RU" sz="6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учитель физики</a:t>
            </a:r>
            <a:r>
              <a:rPr kumimoji="0" lang="ru-RU" sz="6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 математики</a:t>
            </a:r>
            <a:endParaRPr kumimoji="0" lang="ru-RU" sz="62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МКОУ «</a:t>
            </a:r>
            <a:r>
              <a:rPr kumimoji="0" lang="ru-RU" sz="6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Карабаглинская</a:t>
            </a:r>
            <a:r>
              <a:rPr kumimoji="0" lang="ru-RU" sz="6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СОШ», Дагестан</a:t>
            </a:r>
            <a:endParaRPr kumimoji="0" lang="ru-RU" sz="6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~1\Admin\LOCALS~1\Temp\FineReader11.00\media\image2.jpeg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 rot="16200000">
            <a:off x="6721279" y="1063698"/>
            <a:ext cx="1944216" cy="22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6989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Что такое колокол?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4525963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Колокол - это самозвучащий сигнальный музыкальный</a:t>
            </a:r>
          </a:p>
          <a:p>
            <a:pPr>
              <a:buNone/>
            </a:pPr>
            <a:r>
              <a:rPr lang="ru-RU" dirty="0" smtClean="0"/>
              <a:t>инструмент».  (Энциклопедический словарь). </a:t>
            </a:r>
          </a:p>
          <a:p>
            <a:r>
              <a:rPr lang="ru-RU" dirty="0" smtClean="0"/>
              <a:t>«Опрокинутая чаша с малиновым звоном»</a:t>
            </a:r>
          </a:p>
          <a:p>
            <a:pPr>
              <a:buNone/>
            </a:pPr>
            <a:r>
              <a:rPr lang="ru-RU" dirty="0" smtClean="0"/>
              <a:t>(поэтическое).</a:t>
            </a:r>
          </a:p>
          <a:p>
            <a:r>
              <a:rPr lang="ru-RU" dirty="0" smtClean="0"/>
              <a:t>Один из древних символов православной  Руси,                          рис. 1</a:t>
            </a:r>
          </a:p>
          <a:p>
            <a:pPr>
              <a:buNone/>
            </a:pPr>
            <a:r>
              <a:rPr lang="ru-RU" dirty="0" smtClean="0"/>
              <a:t>а ныне еще примета ее возрождения  (определение третье). </a:t>
            </a:r>
          </a:p>
          <a:p>
            <a:r>
              <a:rPr lang="ru-RU" dirty="0" smtClean="0"/>
              <a:t>Металлическая чаша, перевернутая вверх дном, внутри </a:t>
            </a:r>
          </a:p>
          <a:p>
            <a:pPr>
              <a:buNone/>
            </a:pPr>
            <a:r>
              <a:rPr lang="ru-RU" dirty="0" smtClean="0"/>
              <a:t>которой по центру дна подвешен металлический «язык» (см. рис. 1); при</a:t>
            </a:r>
          </a:p>
          <a:p>
            <a:pPr>
              <a:buNone/>
            </a:pPr>
            <a:r>
              <a:rPr lang="ru-RU" dirty="0" smtClean="0"/>
              <a:t>их взаимном перемещении (например, движение «языка» при помощи</a:t>
            </a:r>
          </a:p>
          <a:p>
            <a:pPr>
              <a:buNone/>
            </a:pPr>
            <a:r>
              <a:rPr lang="ru-RU" dirty="0" smtClean="0"/>
              <a:t>веревки) происходит удар о стенку чаши, и та издает звук. (Описание).      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«Дома», где живут колокола и рождаются звуки.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DOCUME~1\Admin\LOCALS~1\Temp\FineReader11.00\media\image1.jpeg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 rot="16200000">
            <a:off x="71500" y="2600908"/>
            <a:ext cx="29523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4581128"/>
            <a:ext cx="157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3573016"/>
            <a:ext cx="150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555776" y="1412776"/>
            <a:ext cx="608416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0300" algn="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верхней части колоколен  и звонниц, их шатрах (рис. 2, 1) располагаются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слухи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(2)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отверстия (окошечки, убывающие по величине к  вершине) для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0300" algn="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резонанса звука. Размеры отверстий делаются такими, чтобы частота колебаний столба воздуха в них совпадала с частотой  звучания колокола, (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звона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(3).  Кроме того, в толщу стен барабанов (4) иногда встраивают пустые  глиняные кувшины или горшки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голосники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которые выполняют такую же роль, как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слухи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0300" algn="r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роли резонатора выступает также просторное и пустое пространство первого этажа звонниц, а в колокольные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весь внушительный по высоте (не в один десяток метров) столб воздуха в ней.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157192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2 </a:t>
            </a:r>
            <a:endParaRPr lang="ru-RU" dirty="0"/>
          </a:p>
        </p:txBody>
      </p:sp>
      <p:pic>
        <p:nvPicPr>
          <p:cNvPr id="49154" name="Picture 2" descr="http://allo495.ru/uploads/files/middle/middle_2308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94988"/>
            <a:ext cx="2771800" cy="2063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Звонница Ростовского Кремля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580" name="Picture 4" descr="http://russian7.ru/wp-content/uploads/2013/08/Svetlov-Dmitriy-Zvonnitsa-Rostovskogo-Kremly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7"/>
            <a:ext cx="3096343" cy="2266283"/>
          </a:xfrm>
          <a:prstGeom prst="rect">
            <a:avLst/>
          </a:prstGeom>
          <a:noFill/>
        </p:spPr>
      </p:pic>
      <p:pic>
        <p:nvPicPr>
          <p:cNvPr id="24582" name="Picture 6" descr="http://lifeglobe.net/media/entry/545/rost01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65104"/>
            <a:ext cx="3168352" cy="2113886"/>
          </a:xfrm>
          <a:prstGeom prst="rect">
            <a:avLst/>
          </a:prstGeom>
          <a:noFill/>
        </p:spPr>
      </p:pic>
      <p:pic>
        <p:nvPicPr>
          <p:cNvPr id="24584" name="Picture 8" descr="http://img0.liveinternet.ru/images/attach/c/3/77/59/7705908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76872"/>
            <a:ext cx="5292586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Из чего льют колокола?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1268760"/>
            <a:ext cx="4040188" cy="428133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Из всех материалов наилучший для</a:t>
            </a:r>
          </a:p>
          <a:p>
            <a:pPr>
              <a:buNone/>
            </a:pPr>
            <a:r>
              <a:rPr lang="ru-RU" dirty="0" smtClean="0"/>
              <a:t>изготовления колоколов – бронза, состав</a:t>
            </a:r>
          </a:p>
          <a:p>
            <a:pPr>
              <a:buNone/>
            </a:pPr>
            <a:r>
              <a:rPr lang="ru-RU" dirty="0" smtClean="0"/>
              <a:t>которой: 4 части меди и 1 часть олова (80</a:t>
            </a:r>
          </a:p>
          <a:p>
            <a:pPr>
              <a:buNone/>
            </a:pPr>
            <a:r>
              <a:rPr lang="ru-RU" dirty="0" smtClean="0"/>
              <a:t>и 20 % соответственно).  Этот сплав слабо</a:t>
            </a:r>
          </a:p>
          <a:p>
            <a:pPr>
              <a:buNone/>
            </a:pPr>
            <a:r>
              <a:rPr lang="ru-RU" dirty="0" smtClean="0"/>
              <a:t>рассеивает механическую энергию за</a:t>
            </a:r>
          </a:p>
          <a:p>
            <a:pPr>
              <a:buNone/>
            </a:pPr>
            <a:r>
              <a:rPr lang="ru-RU" dirty="0" smtClean="0"/>
              <a:t>период колебания: у бронзы доля</a:t>
            </a:r>
          </a:p>
          <a:p>
            <a:pPr>
              <a:buNone/>
            </a:pPr>
            <a:r>
              <a:rPr lang="ru-RU" dirty="0" smtClean="0"/>
              <a:t>рассеяния наименьшая – 0,005; в то</a:t>
            </a:r>
          </a:p>
          <a:p>
            <a:pPr>
              <a:buNone/>
            </a:pPr>
            <a:r>
              <a:rPr lang="ru-RU" dirty="0" smtClean="0"/>
              <a:t>время как у меди – 0,0; латуни – 0,01;</a:t>
            </a:r>
          </a:p>
          <a:p>
            <a:pPr>
              <a:buNone/>
            </a:pPr>
            <a:r>
              <a:rPr lang="ru-RU" dirty="0" smtClean="0"/>
              <a:t>стали – 0,035.</a:t>
            </a:r>
          </a:p>
          <a:p>
            <a:pPr>
              <a:buNone/>
            </a:pPr>
            <a:r>
              <a:rPr lang="ru-RU" dirty="0" smtClean="0"/>
              <a:t>Другие характеристики бронзы таковы:</a:t>
            </a:r>
          </a:p>
          <a:p>
            <a:pPr lvl="0"/>
            <a:r>
              <a:rPr lang="ru-RU" dirty="0" smtClean="0"/>
              <a:t>Плотность </a:t>
            </a:r>
            <a:r>
              <a:rPr lang="ru-RU" i="1" dirty="0" err="1" smtClean="0"/>
              <a:t>ρ</a:t>
            </a:r>
            <a:r>
              <a:rPr lang="ru-RU" dirty="0" err="1" smtClean="0"/>
              <a:t> </a:t>
            </a:r>
            <a:r>
              <a:rPr lang="ru-RU" dirty="0" smtClean="0"/>
              <a:t>= 8800 кг/м</a:t>
            </a:r>
            <a:r>
              <a:rPr lang="ru-RU" baseline="30000" dirty="0" smtClean="0"/>
              <a:t>3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Модуль Юнга Е = 1,0 * 10</a:t>
            </a:r>
            <a:r>
              <a:rPr lang="ru-RU" baseline="30000" dirty="0" smtClean="0"/>
              <a:t>11</a:t>
            </a:r>
            <a:r>
              <a:rPr lang="ru-RU" dirty="0" smtClean="0"/>
              <a:t> Н/м</a:t>
            </a:r>
            <a:r>
              <a:rPr lang="ru-RU" baseline="30000" dirty="0" smtClean="0"/>
              <a:t>2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Температура плавления </a:t>
            </a:r>
            <a:r>
              <a:rPr lang="en-US" dirty="0" smtClean="0"/>
              <a:t>t</a:t>
            </a:r>
            <a:r>
              <a:rPr lang="ru-RU" baseline="-25000" dirty="0" err="1" smtClean="0"/>
              <a:t>пл</a:t>
            </a:r>
            <a:r>
              <a:rPr lang="ru-RU" dirty="0" smtClean="0"/>
              <a:t> = 880 </a:t>
            </a:r>
            <a:r>
              <a:rPr lang="ru-RU" baseline="30000" dirty="0" smtClean="0"/>
              <a:t>0</a:t>
            </a:r>
            <a:r>
              <a:rPr lang="ru-RU" dirty="0" smtClean="0"/>
              <a:t>С;</a:t>
            </a:r>
          </a:p>
          <a:p>
            <a:pPr lvl="0"/>
            <a:r>
              <a:rPr lang="ru-RU" dirty="0" smtClean="0"/>
              <a:t>Твёрдость по Бринеллю 7,5 * 10</a:t>
            </a:r>
            <a:r>
              <a:rPr lang="ru-RU" baseline="30000" dirty="0" smtClean="0"/>
              <a:t>8</a:t>
            </a:r>
            <a:r>
              <a:rPr lang="ru-RU" dirty="0" smtClean="0"/>
              <a:t> Н/м</a:t>
            </a:r>
            <a:r>
              <a:rPr lang="ru-RU" baseline="30000" dirty="0" smtClean="0"/>
              <a:t>2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008" y="2708920"/>
            <a:ext cx="4041775" cy="374441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Медь и олово – мягкие материалы,</a:t>
            </a:r>
          </a:p>
          <a:p>
            <a:pPr>
              <a:buNone/>
            </a:pPr>
            <a:r>
              <a:rPr lang="ru-RU" dirty="0" smtClean="0"/>
              <a:t>но в сплаве делаются твердыми. </a:t>
            </a:r>
          </a:p>
          <a:p>
            <a:pPr>
              <a:buNone/>
            </a:pPr>
            <a:r>
              <a:rPr lang="ru-RU" dirty="0" smtClean="0"/>
              <a:t>Цвет сплава – серовато-стальной,</a:t>
            </a:r>
          </a:p>
          <a:p>
            <a:pPr>
              <a:buNone/>
            </a:pPr>
            <a:r>
              <a:rPr lang="ru-RU" dirty="0" smtClean="0"/>
              <a:t>вид – однородный. В сплаве</a:t>
            </a:r>
          </a:p>
          <a:p>
            <a:pPr>
              <a:buNone/>
            </a:pPr>
            <a:r>
              <a:rPr lang="ru-RU" dirty="0" smtClean="0"/>
              <a:t>присутствуют и примеси (этого просто не</a:t>
            </a:r>
          </a:p>
          <a:p>
            <a:pPr>
              <a:buNone/>
            </a:pPr>
            <a:r>
              <a:rPr lang="ru-RU" dirty="0" smtClean="0"/>
              <a:t>избежать): наибольшее количество</a:t>
            </a:r>
          </a:p>
          <a:p>
            <a:pPr>
              <a:buNone/>
            </a:pPr>
            <a:r>
              <a:rPr lang="ru-RU" dirty="0" smtClean="0"/>
              <a:t>свинца (около 2 %), цинка (1,2 %), железа</a:t>
            </a:r>
          </a:p>
          <a:p>
            <a:pPr>
              <a:buNone/>
            </a:pPr>
            <a:r>
              <a:rPr lang="ru-RU" dirty="0" smtClean="0"/>
              <a:t>(1,2 %); но это вредные примеси: так,</a:t>
            </a:r>
          </a:p>
          <a:p>
            <a:pPr>
              <a:buNone/>
            </a:pPr>
            <a:r>
              <a:rPr lang="ru-RU" dirty="0" smtClean="0"/>
              <a:t>наличие свинца снижает звонкость и</a:t>
            </a:r>
          </a:p>
          <a:p>
            <a:pPr>
              <a:buNone/>
            </a:pPr>
            <a:r>
              <a:rPr lang="ru-RU" dirty="0" smtClean="0"/>
              <a:t>твердость. При литье колоколов важно</a:t>
            </a:r>
          </a:p>
          <a:p>
            <a:pPr>
              <a:buNone/>
            </a:pPr>
            <a:r>
              <a:rPr lang="ru-RU" dirty="0" smtClean="0"/>
              <a:t>соблюдать процентное соотношение</a:t>
            </a:r>
          </a:p>
          <a:p>
            <a:pPr>
              <a:buNone/>
            </a:pPr>
            <a:r>
              <a:rPr lang="ru-RU" dirty="0" smtClean="0"/>
              <a:t>олова и меди придает  колоколу</a:t>
            </a:r>
          </a:p>
          <a:p>
            <a:pPr>
              <a:buNone/>
            </a:pPr>
            <a:r>
              <a:rPr lang="ru-RU" dirty="0" smtClean="0"/>
              <a:t>звонкость,  но делает бронзу более</a:t>
            </a:r>
          </a:p>
          <a:p>
            <a:pPr>
              <a:buNone/>
            </a:pPr>
            <a:r>
              <a:rPr lang="ru-RU" dirty="0" smtClean="0"/>
              <a:t>хрупкой.</a:t>
            </a:r>
            <a:endParaRPr lang="ru-RU" dirty="0"/>
          </a:p>
        </p:txBody>
      </p:sp>
      <p:pic>
        <p:nvPicPr>
          <p:cNvPr id="26626" name="Picture 2" descr="http://baikal-tour.su/product_images/377057_8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00192" y="692696"/>
            <a:ext cx="2426635" cy="1819976"/>
          </a:xfrm>
          <a:prstGeom prst="rect">
            <a:avLst/>
          </a:prstGeom>
          <a:noFill/>
        </p:spPr>
      </p:pic>
      <p:pic>
        <p:nvPicPr>
          <p:cNvPr id="26628" name="Picture 4" descr="http://pravosakh.ru/uploaded/tmp7bb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941168"/>
            <a:ext cx="2232248" cy="1719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helphealer.ru/jpg/kolokola.jpg"/>
          <p:cNvPicPr>
            <a:picLocks noChangeAspect="1" noChangeArrowheads="1"/>
          </p:cNvPicPr>
          <p:nvPr/>
        </p:nvPicPr>
        <p:blipFill>
          <a:blip r:embed="rId2" cstate="print"/>
          <a:srcRect l="10145" t="7002" r="10727" b="7574"/>
          <a:stretch>
            <a:fillRect/>
          </a:stretch>
        </p:blipFill>
        <p:spPr bwMode="auto">
          <a:xfrm>
            <a:off x="7884368" y="0"/>
            <a:ext cx="1259632" cy="197019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Рассмотрим физический механизм звучания. При ударе языком</a:t>
            </a:r>
          </a:p>
          <a:p>
            <a:pPr>
              <a:buNone/>
            </a:pPr>
            <a:r>
              <a:rPr lang="ru-RU" dirty="0" smtClean="0"/>
              <a:t>колокола о стенку бронзовой чаши возникает упругое дрожание,</a:t>
            </a:r>
          </a:p>
          <a:p>
            <a:pPr>
              <a:buNone/>
            </a:pPr>
            <a:r>
              <a:rPr lang="ru-RU" dirty="0" smtClean="0"/>
              <a:t>которое представляет собой сумму многих собственных колебаний</a:t>
            </a:r>
          </a:p>
          <a:p>
            <a:pPr>
              <a:buNone/>
            </a:pPr>
            <a:r>
              <a:rPr lang="ru-RU" dirty="0" smtClean="0"/>
              <a:t>звуковой частоты. Эти колебания можно сделать видимыми, если</a:t>
            </a:r>
          </a:p>
          <a:p>
            <a:pPr>
              <a:buNone/>
            </a:pPr>
            <a:r>
              <a:rPr lang="ru-RU" dirty="0" smtClean="0"/>
              <a:t>перевернуть чашу, залить её водой, насыпать на поверхность воды</a:t>
            </a:r>
          </a:p>
          <a:p>
            <a:pPr>
              <a:buNone/>
            </a:pPr>
            <a:r>
              <a:rPr lang="ru-RU" dirty="0" smtClean="0"/>
              <a:t>ровный слой лёгкого порошка, например, ликоподия, и возбудить</a:t>
            </a:r>
          </a:p>
          <a:p>
            <a:pPr>
              <a:buNone/>
            </a:pPr>
            <a:r>
              <a:rPr lang="ru-RU" dirty="0" smtClean="0"/>
              <a:t>колебания. Колеблющийся участок борта звучащей чаши отгонит</a:t>
            </a:r>
          </a:p>
          <a:p>
            <a:pPr>
              <a:buNone/>
            </a:pPr>
            <a:r>
              <a:rPr lang="ru-RU" dirty="0" smtClean="0"/>
              <a:t>от себя лёгкие частицы. В результате на поверхности воды</a:t>
            </a:r>
          </a:p>
          <a:p>
            <a:pPr>
              <a:buNone/>
            </a:pPr>
            <a:r>
              <a:rPr lang="ru-RU" dirty="0" smtClean="0"/>
              <a:t>получатся своеобразные «звёзды». Они вырисовываются при</a:t>
            </a:r>
          </a:p>
          <a:p>
            <a:pPr>
              <a:buNone/>
            </a:pPr>
            <a:r>
              <a:rPr lang="ru-RU" dirty="0" smtClean="0"/>
              <a:t>любом уровне воды. Это означает, что стена колеблющегося</a:t>
            </a:r>
          </a:p>
          <a:p>
            <a:pPr>
              <a:buNone/>
            </a:pPr>
            <a:r>
              <a:rPr lang="ru-RU" dirty="0" smtClean="0"/>
              <a:t>колокола разделена «меридианами покоя», число которых может</a:t>
            </a:r>
          </a:p>
          <a:p>
            <a:pPr>
              <a:buNone/>
            </a:pPr>
            <a:r>
              <a:rPr lang="ru-RU" dirty="0" smtClean="0"/>
              <a:t>быть 4 или 6, или 8, или 10. В те моменты, когда в данном из</a:t>
            </a:r>
          </a:p>
          <a:p>
            <a:pPr>
              <a:buNone/>
            </a:pPr>
            <a:r>
              <a:rPr lang="ru-RU" dirty="0" smtClean="0"/>
              <a:t>секторов,  стенка «всучивается»,  в соседних – она в покое.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Звуки колокола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Звуки колокола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Перейдём от объёма к плоскости: мысленно превратим колокол в</a:t>
            </a:r>
          </a:p>
          <a:p>
            <a:pPr>
              <a:buNone/>
            </a:pPr>
            <a:r>
              <a:rPr lang="ru-RU" dirty="0" smtClean="0"/>
              <a:t>круглую плоскую металлическую пластину. Закрепим её в центре,</a:t>
            </a:r>
          </a:p>
          <a:p>
            <a:pPr>
              <a:buNone/>
            </a:pPr>
            <a:r>
              <a:rPr lang="ru-RU" dirty="0" smtClean="0"/>
              <a:t>насыплем тонкий ровный слой песка и приведём в колебательное</a:t>
            </a:r>
          </a:p>
          <a:p>
            <a:pPr>
              <a:buNone/>
            </a:pPr>
            <a:r>
              <a:rPr lang="ru-RU" dirty="0" smtClean="0"/>
              <a:t>движение, проводя по краю пластины смычком. На поверхности</a:t>
            </a:r>
          </a:p>
          <a:p>
            <a:pPr>
              <a:buNone/>
            </a:pPr>
            <a:r>
              <a:rPr lang="ru-RU" dirty="0" smtClean="0"/>
              <a:t>пластины образуются песчаные узоры – фигуры </a:t>
            </a:r>
            <a:r>
              <a:rPr lang="ru-RU" dirty="0" err="1" smtClean="0"/>
              <a:t>Хладни</a:t>
            </a:r>
            <a:r>
              <a:rPr lang="ru-RU" dirty="0" smtClean="0"/>
              <a:t> (название</a:t>
            </a:r>
          </a:p>
          <a:p>
            <a:pPr>
              <a:buNone/>
            </a:pPr>
            <a:r>
              <a:rPr lang="ru-RU" dirty="0" smtClean="0"/>
              <a:t>дано по имени изучавшего их немецкого учёного Э. Ф. </a:t>
            </a:r>
            <a:r>
              <a:rPr lang="ru-RU" dirty="0" err="1" smtClean="0"/>
              <a:t>Хладни</a:t>
            </a:r>
            <a:r>
              <a:rPr lang="ru-RU" dirty="0" smtClean="0"/>
              <a:t>). </a:t>
            </a:r>
          </a:p>
          <a:p>
            <a:pPr>
              <a:buNone/>
            </a:pPr>
            <a:r>
              <a:rPr lang="ru-RU" i="1" dirty="0" smtClean="0"/>
              <a:t>(«Фигуры </a:t>
            </a:r>
            <a:r>
              <a:rPr lang="ru-RU" i="1" dirty="0" err="1" smtClean="0"/>
              <a:t>Хладни</a:t>
            </a:r>
            <a:r>
              <a:rPr lang="ru-RU" i="1" dirty="0" smtClean="0"/>
              <a:t>»; </a:t>
            </a:r>
            <a:r>
              <a:rPr lang="en-US" i="1" dirty="0" smtClean="0">
                <a:hlinkClick r:id="rId2"/>
              </a:rPr>
              <a:t>www</a:t>
            </a:r>
            <a:r>
              <a:rPr lang="ru-RU" i="1" dirty="0" smtClean="0">
                <a:hlinkClick r:id="rId2"/>
              </a:rPr>
              <a:t>.</a:t>
            </a:r>
            <a:r>
              <a:rPr lang="en-US" i="1" dirty="0" err="1" smtClean="0">
                <a:hlinkClick r:id="rId2"/>
              </a:rPr>
              <a:t>SmartVideo</a:t>
            </a:r>
            <a:r>
              <a:rPr lang="ru-RU" i="1" dirty="0" smtClean="0">
                <a:hlinkClick r:id="rId2"/>
              </a:rPr>
              <a:t>.</a:t>
            </a:r>
            <a:r>
              <a:rPr lang="en-US" i="1" dirty="0" err="1" smtClean="0">
                <a:hlinkClick r:id="rId2"/>
              </a:rPr>
              <a:t>ru</a:t>
            </a:r>
            <a:r>
              <a:rPr lang="ru-RU" i="1" dirty="0" smtClean="0"/>
              <a:t>).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Причина их образования – собственные колебания пластины:</a:t>
            </a:r>
          </a:p>
          <a:p>
            <a:pPr>
              <a:buNone/>
            </a:pPr>
            <a:r>
              <a:rPr lang="ru-RU" dirty="0" smtClean="0"/>
              <a:t>колеблющиеся секторы  пластины, всучиваясь, стряхивают с себя </a:t>
            </a:r>
          </a:p>
          <a:p>
            <a:pPr>
              <a:buNone/>
            </a:pPr>
            <a:r>
              <a:rPr lang="ru-RU" dirty="0" smtClean="0"/>
              <a:t>песок, и он собирается вдоль линий покоя. Каждому сочетанию </a:t>
            </a:r>
          </a:p>
          <a:p>
            <a:pPr>
              <a:buNone/>
            </a:pPr>
            <a:r>
              <a:rPr lang="ru-RU" dirty="0" smtClean="0"/>
              <a:t>меридианов и параллелей покоя соответствует своя частота</a:t>
            </a:r>
          </a:p>
          <a:p>
            <a:pPr>
              <a:buNone/>
            </a:pPr>
            <a:r>
              <a:rPr lang="ru-RU" dirty="0" smtClean="0"/>
              <a:t>колебаний: более высоким частотам соответствует более дробная</a:t>
            </a:r>
          </a:p>
          <a:p>
            <a:pPr>
              <a:buNone/>
            </a:pPr>
            <a:r>
              <a:rPr lang="ru-RU" dirty="0" smtClean="0"/>
              <a:t>сетка линий покоя.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40324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Фигуры </a:t>
            </a:r>
            <a:r>
              <a:rPr lang="ru-RU" b="1" dirty="0" err="1" smtClean="0">
                <a:solidFill>
                  <a:srgbClr val="002060"/>
                </a:solidFill>
              </a:rPr>
              <a:t>Хладни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3010" name="Picture 2" descr="http://img1.liveinternet.ru/images/attach/c/0/51/877/51877862_Chlad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88232" cy="2088232"/>
          </a:xfrm>
          <a:prstGeom prst="rect">
            <a:avLst/>
          </a:prstGeom>
          <a:noFill/>
        </p:spPr>
      </p:pic>
      <p:pic>
        <p:nvPicPr>
          <p:cNvPr id="43012" name="Picture 4" descr="http://www.qwrt.ru/images/2013/07/03/CutPicture-227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2636912" cy="2636912"/>
          </a:xfrm>
          <a:prstGeom prst="rect">
            <a:avLst/>
          </a:prstGeom>
          <a:noFill/>
        </p:spPr>
      </p:pic>
      <p:pic>
        <p:nvPicPr>
          <p:cNvPr id="43014" name="Picture 6" descr="http://new-creator.com/images/vsiakaya-hren/Hlad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1988840"/>
            <a:ext cx="3024336" cy="2121688"/>
          </a:xfrm>
          <a:prstGeom prst="rect">
            <a:avLst/>
          </a:prstGeom>
          <a:noFill/>
        </p:spPr>
      </p:pic>
      <p:pic>
        <p:nvPicPr>
          <p:cNvPr id="43016" name="Picture 8" descr="http://mario.tomsk.fm/thumbs/h/b5e9ece4-812f-4d4d-8023-745b360e5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71799" y="1700808"/>
            <a:ext cx="3168352" cy="2376264"/>
          </a:xfrm>
          <a:prstGeom prst="rect">
            <a:avLst/>
          </a:prstGeom>
          <a:noFill/>
        </p:spPr>
      </p:pic>
      <p:pic>
        <p:nvPicPr>
          <p:cNvPr id="43018" name="Picture 10" descr="http://cs6035.userapi.com/u21271992/video/l_75440513.jpg"/>
          <p:cNvPicPr>
            <a:picLocks noChangeAspect="1" noChangeArrowheads="1"/>
          </p:cNvPicPr>
          <p:nvPr/>
        </p:nvPicPr>
        <p:blipFill>
          <a:blip r:embed="rId6" cstate="print"/>
          <a:srcRect t="12600" b="11801"/>
          <a:stretch>
            <a:fillRect/>
          </a:stretch>
        </p:blipFill>
        <p:spPr bwMode="auto">
          <a:xfrm>
            <a:off x="6335688" y="0"/>
            <a:ext cx="2808312" cy="1592291"/>
          </a:xfrm>
          <a:prstGeom prst="rect">
            <a:avLst/>
          </a:prstGeom>
          <a:noFill/>
        </p:spPr>
      </p:pic>
      <p:pic>
        <p:nvPicPr>
          <p:cNvPr id="43020" name="Picture 12" descr="http://www.qwrt.ru/images/2013/06/24/%D1%8D%D0%BA%D1%81%D0%BF%D0%B5%D1%80%D0%B8%D0%BC%D0%B5%D0%BD%D1%82-%D0%A5%D0%BB%D0%B0%D0%B4%D0%BD%D0%B8-2267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3394" y="4509120"/>
            <a:ext cx="5460606" cy="21602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2204864"/>
            <a:ext cx="2699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Эрнст </a:t>
            </a:r>
            <a:r>
              <a:rPr lang="ru-RU" dirty="0" err="1" smtClean="0"/>
              <a:t>Флоренс</a:t>
            </a:r>
            <a:r>
              <a:rPr lang="ru-RU" dirty="0" smtClean="0"/>
              <a:t> Фридрих </a:t>
            </a:r>
            <a:r>
              <a:rPr lang="ru-RU" dirty="0" err="1" smtClean="0"/>
              <a:t>Хладни</a:t>
            </a:r>
            <a:r>
              <a:rPr lang="ru-RU" dirty="0" smtClean="0"/>
              <a:t>, 1756 – 1827.</a:t>
            </a:r>
          </a:p>
          <a:p>
            <a:r>
              <a:rPr lang="ru-RU" dirty="0" smtClean="0"/>
              <a:t>Родился в один год</a:t>
            </a:r>
          </a:p>
          <a:p>
            <a:r>
              <a:rPr lang="ru-RU" dirty="0" smtClean="0"/>
              <a:t>с  Моцартом,  умер в один год с Бетховеном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5597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Звуки колокола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DOCUME~1\Admin\LOCALS~1\Temp\FineReader11.00\media\image4.jpeg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23528" y="4077072"/>
            <a:ext cx="180020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~1\Admin\LOCALS~1\Temp\FineReader11.00\media\image3.jpeg"/>
          <p:cNvPicPr/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411760" y="4149080"/>
            <a:ext cx="17281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1484784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Звучащие участки стенок колокола и линий покоя можно обнаружить экспериментально и с помощью резонаторов Гельмгольца. Звучащие участки можно найти на ощупь, если размеры колокола велики и велика амплитуда колебаний. </a:t>
            </a:r>
            <a:endParaRPr lang="ru-RU" sz="2400" dirty="0"/>
          </a:p>
        </p:txBody>
      </p:sp>
      <p:pic>
        <p:nvPicPr>
          <p:cNvPr id="45058" name="Picture 2" descr="File:Helmholtz resonat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-1"/>
            <a:ext cx="3419872" cy="3717251"/>
          </a:xfrm>
          <a:prstGeom prst="rect">
            <a:avLst/>
          </a:prstGeom>
          <a:noFill/>
        </p:spPr>
      </p:pic>
      <p:pic>
        <p:nvPicPr>
          <p:cNvPr id="45060" name="Picture 4" descr="http://www.phys.cwru.edu/ccpi/Helmholtz_resonator/Helmholtz_resonato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6005" y="3789040"/>
            <a:ext cx="4347995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Явление резонанса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при звучании колоколов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Обратим внимание на явление резонанса. Устройство колоколов таково,</a:t>
            </a:r>
          </a:p>
          <a:p>
            <a:pPr>
              <a:buNone/>
            </a:pPr>
            <a:r>
              <a:rPr lang="ru-RU" dirty="0" smtClean="0"/>
              <a:t>что его звучание – это дуэт металла и столба воздуха в нем, который приходит в</a:t>
            </a:r>
          </a:p>
          <a:p>
            <a:pPr>
              <a:buNone/>
            </a:pPr>
            <a:r>
              <a:rPr lang="ru-RU" dirty="0" smtClean="0"/>
              <a:t>колебательное движение с частотой колебаний стенок колокола , столб должен</a:t>
            </a:r>
          </a:p>
          <a:p>
            <a:pPr>
              <a:buNone/>
            </a:pPr>
            <a:r>
              <a:rPr lang="ru-RU" dirty="0" smtClean="0"/>
              <a:t>иметь определенные  параметры и ударять по нему надо в определенные</a:t>
            </a:r>
          </a:p>
          <a:p>
            <a:pPr>
              <a:buNone/>
            </a:pPr>
            <a:r>
              <a:rPr lang="ru-RU" dirty="0" smtClean="0"/>
              <a:t>моменты.</a:t>
            </a:r>
          </a:p>
          <a:p>
            <a:pPr>
              <a:buNone/>
            </a:pPr>
            <a:r>
              <a:rPr lang="ru-RU" dirty="0" smtClean="0"/>
              <a:t>Благодаря резонансу возрастает амплитуда и энергия звуковой волны и, как</a:t>
            </a:r>
          </a:p>
          <a:p>
            <a:pPr>
              <a:buNone/>
            </a:pPr>
            <a:r>
              <a:rPr lang="ru-RU" dirty="0" smtClean="0"/>
              <a:t>следствие,  громкость звука.</a:t>
            </a:r>
          </a:p>
          <a:p>
            <a:pPr>
              <a:buNone/>
            </a:pPr>
            <a:r>
              <a:rPr lang="ru-RU" dirty="0" smtClean="0"/>
              <a:t>В звоне (звуке) колокола, т.е. в его звуковом спектре, присутствуют неслышные</a:t>
            </a:r>
          </a:p>
          <a:p>
            <a:pPr>
              <a:buNone/>
            </a:pPr>
            <a:r>
              <a:rPr lang="ru-RU" dirty="0" smtClean="0"/>
              <a:t>звуки – ультразвук и инфразвук.  Наше ухо не воспринимает их, но человек –</a:t>
            </a:r>
          </a:p>
          <a:p>
            <a:pPr>
              <a:buNone/>
            </a:pPr>
            <a:r>
              <a:rPr lang="ru-RU" dirty="0" smtClean="0"/>
              <a:t>биологическая система, и поэтому, так или иначе, отзывается на их воздействие.</a:t>
            </a:r>
          </a:p>
          <a:p>
            <a:pPr>
              <a:buNone/>
            </a:pPr>
            <a:r>
              <a:rPr lang="ru-RU" dirty="0" smtClean="0"/>
              <a:t>Не потому ли, когда бьют колокола, в душе возникают ощущение</a:t>
            </a:r>
          </a:p>
          <a:p>
            <a:pPr>
              <a:buNone/>
            </a:pPr>
            <a:r>
              <a:rPr lang="ru-RU" dirty="0" smtClean="0"/>
              <a:t>торжественности, причастности к чему-то духовно высокому и светлому,</a:t>
            </a:r>
          </a:p>
          <a:p>
            <a:pPr>
              <a:buNone/>
            </a:pPr>
            <a:r>
              <a:rPr lang="ru-RU" dirty="0" smtClean="0"/>
              <a:t>ощущение неразрывной связи со своей родиной, со своим народом, его </a:t>
            </a:r>
          </a:p>
          <a:p>
            <a:pPr>
              <a:buNone/>
            </a:pPr>
            <a:r>
              <a:rPr lang="ru-RU" dirty="0" smtClean="0"/>
              <a:t>историей и традициями; или, наоборот, душой овладевают печальные,</a:t>
            </a:r>
          </a:p>
          <a:p>
            <a:pPr>
              <a:buNone/>
            </a:pPr>
            <a:r>
              <a:rPr lang="ru-RU" dirty="0" smtClean="0"/>
              <a:t>тревожные чувства?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900igr.net/datas/fizika/Zvukovye-volny-fizika/0019-019-Istochn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635080" cy="1143000"/>
          </a:xfrm>
        </p:spPr>
        <p:txBody>
          <a:bodyPr/>
          <a:lstStyle/>
          <a:p>
            <a:r>
              <a:rPr lang="ru-RU" dirty="0" smtClean="0"/>
              <a:t>Цели урока-конференции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а</a:t>
            </a:r>
            <a:r>
              <a:rPr lang="ru-RU" b="1" dirty="0" smtClean="0"/>
              <a:t>) </a:t>
            </a:r>
            <a:r>
              <a:rPr lang="ru-RU" b="1" dirty="0" smtClean="0">
                <a:solidFill>
                  <a:srgbClr val="002060"/>
                </a:solidFill>
              </a:rPr>
              <a:t>воспитательные:</a:t>
            </a:r>
          </a:p>
          <a:p>
            <a:pPr>
              <a:buNone/>
            </a:pPr>
            <a:r>
              <a:rPr lang="ru-RU" dirty="0" smtClean="0"/>
              <a:t> помочь формированию человека и пониманию им национальной</a:t>
            </a:r>
          </a:p>
          <a:p>
            <a:pPr>
              <a:buNone/>
            </a:pPr>
            <a:r>
              <a:rPr lang="ru-RU" dirty="0" smtClean="0"/>
              <a:t>культуры и её духовного возрождения в России;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б) </a:t>
            </a:r>
            <a:r>
              <a:rPr lang="ru-RU" b="1" dirty="0" smtClean="0">
                <a:solidFill>
                  <a:srgbClr val="002060"/>
                </a:solidFill>
              </a:rPr>
              <a:t>развивающие: </a:t>
            </a:r>
          </a:p>
          <a:p>
            <a:pPr>
              <a:buNone/>
            </a:pPr>
            <a:r>
              <a:rPr lang="ru-RU" dirty="0" smtClean="0"/>
              <a:t>расширить познавательный интерес, развить навык умения делать</a:t>
            </a:r>
          </a:p>
          <a:p>
            <a:pPr>
              <a:buNone/>
            </a:pPr>
            <a:r>
              <a:rPr lang="ru-RU" dirty="0" smtClean="0"/>
              <a:t>сообщения и подготовки презентаций с использованием</a:t>
            </a:r>
          </a:p>
          <a:p>
            <a:pPr>
              <a:buNone/>
            </a:pPr>
            <a:r>
              <a:rPr lang="ru-RU" dirty="0" smtClean="0"/>
              <a:t>компьютера, работы с информацией;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</a:t>
            </a:r>
            <a:r>
              <a:rPr lang="ru-RU" b="1" dirty="0" smtClean="0">
                <a:solidFill>
                  <a:srgbClr val="002060"/>
                </a:solidFill>
              </a:rPr>
              <a:t>) обучающие: </a:t>
            </a:r>
          </a:p>
          <a:p>
            <a:pPr>
              <a:buNone/>
            </a:pPr>
            <a:r>
              <a:rPr lang="ru-RU" dirty="0" smtClean="0"/>
              <a:t>повторить физические явления, связанные со звуком, особенности</a:t>
            </a:r>
          </a:p>
          <a:p>
            <a:pPr>
              <a:buNone/>
            </a:pPr>
            <a:r>
              <a:rPr lang="ru-RU" dirty="0" smtClean="0"/>
              <a:t>Его распространения, понятие акустики.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8674" name="Picture 2" descr="http://img1.liveinternet.ru/images/attach/c/2/73/574/73574275_3925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1" y="0"/>
            <a:ext cx="2771800" cy="1904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7920880" cy="412129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Колокол русский народный,</a:t>
            </a:r>
          </a:p>
          <a:p>
            <a:pPr algn="ctr">
              <a:buNone/>
            </a:pPr>
            <a:r>
              <a:rPr lang="ru-RU" dirty="0" smtClean="0"/>
              <a:t>Колокол храма святой,</a:t>
            </a:r>
          </a:p>
          <a:p>
            <a:pPr algn="ctr">
              <a:buNone/>
            </a:pPr>
            <a:r>
              <a:rPr lang="ru-RU" dirty="0" smtClean="0"/>
              <a:t>Чуден голос свободный,</a:t>
            </a:r>
          </a:p>
          <a:p>
            <a:pPr algn="ctr">
              <a:buNone/>
            </a:pPr>
            <a:r>
              <a:rPr lang="ru-RU" dirty="0" smtClean="0"/>
              <a:t>Люб отголосок мне твой.</a:t>
            </a:r>
          </a:p>
          <a:p>
            <a:pPr algn="ctr">
              <a:buNone/>
            </a:pPr>
            <a:r>
              <a:rPr lang="ru-RU" dirty="0" smtClean="0"/>
              <a:t>Чистые, чудные звуки</a:t>
            </a:r>
          </a:p>
          <a:p>
            <a:pPr algn="ctr">
              <a:buNone/>
            </a:pPr>
            <a:r>
              <a:rPr lang="ru-RU" dirty="0" smtClean="0"/>
              <a:t>Любо душою ловить,</a:t>
            </a:r>
          </a:p>
          <a:p>
            <a:pPr algn="ctr">
              <a:buNone/>
            </a:pPr>
            <a:r>
              <a:rPr lang="ru-RU" dirty="0" smtClean="0"/>
              <a:t>Или тревожные муки</a:t>
            </a:r>
          </a:p>
          <a:p>
            <a:pPr algn="ctr">
              <a:buNone/>
            </a:pPr>
            <a:r>
              <a:rPr lang="ru-RU" dirty="0" smtClean="0"/>
              <a:t>В сердце больном хоронить…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4211960" y="0"/>
          <a:ext cx="794396" cy="1106984"/>
        </p:xfrm>
        <a:graphic>
          <a:graphicData uri="http://schemas.openxmlformats.org/presentationml/2006/ole">
            <p:oleObj spid="_x0000_s53250" name="Пакет" r:id="rId3" imgW="380880" imgH="485640" progId="Package">
              <p:embed/>
            </p:oleObj>
          </a:graphicData>
        </a:graphic>
      </p:graphicFrame>
      <p:pic>
        <p:nvPicPr>
          <p:cNvPr id="5" name="Picture 2" descr="http://img0.liveinternet.ru/images/attach/c/2/73/574/73574270_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555776" cy="1747700"/>
          </a:xfrm>
          <a:prstGeom prst="rect">
            <a:avLst/>
          </a:prstGeom>
          <a:noFill/>
        </p:spPr>
      </p:pic>
      <p:pic>
        <p:nvPicPr>
          <p:cNvPr id="6" name="Picture 2" descr="http://img0.liveinternet.ru/images/attach/c/2/73/574/73574270_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2053" y="0"/>
            <a:ext cx="2421947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Рефлексия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«Незаконченное предложение»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>
              <a:buNone/>
            </a:pPr>
            <a:r>
              <a:rPr lang="ru-RU" dirty="0" smtClean="0"/>
              <a:t>1.  «Сегодня на уроке я понял(а), что…»</a:t>
            </a:r>
          </a:p>
          <a:p>
            <a:pPr fontAlgn="base">
              <a:buNone/>
            </a:pPr>
            <a:r>
              <a:rPr lang="ru-RU" dirty="0" smtClean="0"/>
              <a:t>2.  «Для меня этот урок…»</a:t>
            </a:r>
          </a:p>
          <a:p>
            <a:pPr fontAlgn="base">
              <a:buNone/>
            </a:pPr>
            <a:r>
              <a:rPr lang="ru-RU" dirty="0" smtClean="0"/>
              <a:t>3.  «Данный урок позволил мне…»</a:t>
            </a:r>
          </a:p>
          <a:p>
            <a:pPr fontAlgn="base">
              <a:buNone/>
            </a:pPr>
            <a:r>
              <a:rPr lang="ru-RU" dirty="0" smtClean="0"/>
              <a:t>4.  «Я увидел(а) на уроке…»</a:t>
            </a:r>
          </a:p>
          <a:p>
            <a:pPr fontAlgn="base">
              <a:buNone/>
            </a:pPr>
            <a:r>
              <a:rPr lang="ru-RU" dirty="0" smtClean="0"/>
              <a:t>5.  «Я рад(а), что на уроке…»</a:t>
            </a:r>
          </a:p>
          <a:p>
            <a:pPr fontAlgn="base">
              <a:buNone/>
            </a:pPr>
            <a:r>
              <a:rPr lang="ru-RU" dirty="0" smtClean="0"/>
              <a:t>6.  «Я ухожу с урока с чувством…»</a:t>
            </a:r>
          </a:p>
          <a:p>
            <a:pPr fontAlgn="base">
              <a:buNone/>
            </a:pPr>
            <a:r>
              <a:rPr lang="ru-RU" dirty="0" smtClean="0"/>
              <a:t>7.  «Такой урок интересен тем, что…»</a:t>
            </a:r>
          </a:p>
          <a:p>
            <a:pPr fontAlgn="base">
              <a:buNone/>
            </a:pPr>
            <a:r>
              <a:rPr lang="ru-RU" dirty="0" smtClean="0"/>
              <a:t>8.  «Я хотел(а) бы, чтобы такие уроки…»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rgbClr val="002060"/>
                </a:solidFill>
              </a:rPr>
              <a:t>Колокол – это один из символов Руси, её силы, веры в будущее и памяти о прошлом.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206875">
              <a:buNone/>
            </a:pPr>
            <a:r>
              <a:rPr lang="ru-RU" dirty="0" smtClean="0"/>
              <a:t>Чистый месяц в роще плыл.</a:t>
            </a:r>
          </a:p>
          <a:p>
            <a:pPr marL="4206875">
              <a:buNone/>
            </a:pPr>
            <a:r>
              <a:rPr lang="ru-RU" dirty="0" smtClean="0"/>
              <a:t>Белый стольный град Владимир</a:t>
            </a:r>
          </a:p>
          <a:p>
            <a:pPr marL="4206875">
              <a:buNone/>
            </a:pPr>
            <a:r>
              <a:rPr lang="ru-RU" dirty="0" smtClean="0"/>
              <a:t>Звон неведомый, родимый</a:t>
            </a:r>
          </a:p>
          <a:p>
            <a:pPr marL="4206875">
              <a:buNone/>
            </a:pPr>
            <a:r>
              <a:rPr lang="ru-RU" dirty="0" smtClean="0"/>
              <a:t>Над землёю рассыпал.</a:t>
            </a:r>
          </a:p>
          <a:p>
            <a:pPr marL="4206875">
              <a:buNone/>
            </a:pPr>
            <a:r>
              <a:rPr lang="ru-RU" dirty="0" err="1" smtClean="0"/>
              <a:t>Перворожден</a:t>
            </a:r>
            <a:r>
              <a:rPr lang="ru-RU" dirty="0" smtClean="0"/>
              <a:t> и силён, </a:t>
            </a:r>
          </a:p>
          <a:p>
            <a:pPr marL="4206875">
              <a:buNone/>
            </a:pPr>
            <a:r>
              <a:rPr lang="ru-RU" dirty="0" smtClean="0"/>
              <a:t>Плыл он, ритмом покоряя,</a:t>
            </a:r>
          </a:p>
          <a:p>
            <a:pPr marL="4206875">
              <a:buNone/>
            </a:pPr>
            <a:r>
              <a:rPr lang="ru-RU" dirty="0" smtClean="0"/>
              <a:t>Плыл, как будто укоряя,</a:t>
            </a:r>
          </a:p>
          <a:p>
            <a:pPr marL="4206875">
              <a:buNone/>
            </a:pPr>
            <a:r>
              <a:rPr lang="ru-RU" dirty="0" smtClean="0"/>
              <a:t>Из Владимирских времён.</a:t>
            </a:r>
          </a:p>
          <a:p>
            <a:pPr marL="4206875">
              <a:buNone/>
            </a:pPr>
            <a:r>
              <a:rPr lang="ru-RU" dirty="0" smtClean="0"/>
              <a:t>И внимал, я – внук славян –</a:t>
            </a:r>
          </a:p>
          <a:p>
            <a:pPr marL="4206875">
              <a:buNone/>
            </a:pPr>
            <a:r>
              <a:rPr lang="ru-RU" dirty="0" smtClean="0"/>
              <a:t>Чуду с гордостью и грустью,</a:t>
            </a:r>
          </a:p>
          <a:p>
            <a:pPr marL="4206875">
              <a:buNone/>
            </a:pPr>
            <a:r>
              <a:rPr lang="ru-RU" dirty="0" err="1" smtClean="0"/>
              <a:t>Благосвет</a:t>
            </a:r>
            <a:r>
              <a:rPr lang="ru-RU" dirty="0" smtClean="0"/>
              <a:t> летел над Русью,</a:t>
            </a:r>
          </a:p>
          <a:p>
            <a:pPr marL="4206875">
              <a:buNone/>
            </a:pPr>
            <a:r>
              <a:rPr lang="ru-RU" dirty="0" smtClean="0"/>
              <a:t>Новый день благословлял.</a:t>
            </a:r>
          </a:p>
          <a:p>
            <a:pPr algn="r">
              <a:buNone/>
            </a:pPr>
            <a:r>
              <a:rPr lang="ru-RU" i="1" dirty="0" smtClean="0"/>
              <a:t>                                                                 А. Пономарев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://img0.liveinternet.ru/images/attach/c/2/73/574/73574270_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89" y="2204864"/>
            <a:ext cx="4106779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6350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Исторические сведения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>
              <a:buNone/>
            </a:pPr>
            <a:r>
              <a:rPr lang="ru-RU" dirty="0" smtClean="0"/>
              <a:t>1. О колоколах в России впервые упоминается в летописях 988 г.</a:t>
            </a:r>
          </a:p>
          <a:p>
            <a:pPr fontAlgn="base">
              <a:buNone/>
            </a:pPr>
            <a:r>
              <a:rPr lang="ru-RU" dirty="0" smtClean="0"/>
              <a:t>2. Колокола помещали в звонницах храма, но очень часто — на</a:t>
            </a:r>
          </a:p>
          <a:p>
            <a:pPr fontAlgn="base">
              <a:buNone/>
            </a:pPr>
            <a:r>
              <a:rPr lang="ru-RU" dirty="0" smtClean="0"/>
              <a:t>специальных сооружениях рядом с церковью — колокольнях (с XIX в.).</a:t>
            </a:r>
          </a:p>
          <a:p>
            <a:pPr fontAlgn="base">
              <a:buNone/>
            </a:pPr>
            <a:r>
              <a:rPr lang="ru-RU" dirty="0" smtClean="0"/>
              <a:t>3. В Москве до революции 1917 г. насчитывалось примерно 4000 храмов.</a:t>
            </a:r>
          </a:p>
          <a:p>
            <a:pPr fontAlgn="base">
              <a:buNone/>
            </a:pPr>
            <a:r>
              <a:rPr lang="ru-RU" dirty="0" smtClean="0"/>
              <a:t>На их звонницах и колокольнях было по 5-10 колоколов, иногда и</a:t>
            </a:r>
          </a:p>
          <a:p>
            <a:pPr fontAlgn="base">
              <a:buNone/>
            </a:pPr>
            <a:r>
              <a:rPr lang="ru-RU" dirty="0" smtClean="0"/>
              <a:t>больше; для разных случаев — праздник, будни, беда – использовались</a:t>
            </a:r>
          </a:p>
          <a:p>
            <a:pPr fontAlgn="base">
              <a:buNone/>
            </a:pPr>
            <a:r>
              <a:rPr lang="ru-RU" dirty="0" smtClean="0"/>
              <a:t>разные колокола.</a:t>
            </a:r>
          </a:p>
          <a:p>
            <a:pPr fontAlgn="base">
              <a:buNone/>
            </a:pPr>
            <a:r>
              <a:rPr lang="ru-RU" dirty="0" smtClean="0"/>
              <a:t>4. На колокольне Ивана Великого в Кремле, построенной в 1505-1508 гг. и</a:t>
            </a:r>
          </a:p>
          <a:p>
            <a:pPr fontAlgn="base">
              <a:buNone/>
            </a:pPr>
            <a:r>
              <a:rPr lang="ru-RU" dirty="0" smtClean="0"/>
              <a:t>имеющей высоту 81 м, было 52 колокола (в последствии - 37).</a:t>
            </a:r>
          </a:p>
          <a:p>
            <a:pPr fontAlgn="base">
              <a:buNone/>
            </a:pPr>
            <a:r>
              <a:rPr lang="ru-RU" dirty="0" smtClean="0"/>
              <a:t>6. Колоколам часто давали имена: Медведь, </a:t>
            </a:r>
            <a:r>
              <a:rPr lang="ru-RU" dirty="0" err="1" smtClean="0"/>
              <a:t>Реут</a:t>
            </a:r>
            <a:r>
              <a:rPr lang="ru-RU" dirty="0" smtClean="0"/>
              <a:t>, </a:t>
            </a:r>
            <a:r>
              <a:rPr lang="ru-RU" dirty="0" err="1" smtClean="0"/>
              <a:t>Сысой</a:t>
            </a:r>
            <a:r>
              <a:rPr lang="ru-RU" dirty="0" smtClean="0"/>
              <a:t> и др.</a:t>
            </a:r>
          </a:p>
          <a:p>
            <a:pPr fontAlgn="base">
              <a:buNone/>
            </a:pPr>
            <a:r>
              <a:rPr lang="ru-RU" dirty="0" smtClean="0"/>
              <a:t>7. Колокола были большие и малые. Масса некоторых больших</a:t>
            </a:r>
          </a:p>
          <a:p>
            <a:pPr fontAlgn="base">
              <a:buNone/>
            </a:pPr>
            <a:r>
              <a:rPr lang="ru-RU" dirty="0" smtClean="0"/>
              <a:t>колоколов такова: Лебедя (сделанного в 1550 г.) - 2200 пудов (36,08 м);</a:t>
            </a:r>
          </a:p>
          <a:p>
            <a:pPr fontAlgn="base">
              <a:buNone/>
            </a:pPr>
            <a:r>
              <a:rPr lang="ru-RU" dirty="0" smtClean="0"/>
              <a:t>Большого Успенского (1654 г.) - 8000 пудов (131,2 м).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8434" name="Picture 2" descr="http://grand-ukraine.com.ua/img/timage/i/503f3cc7-3918-4081-8813-64815bc0b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405879" cy="1055788"/>
          </a:xfrm>
          <a:prstGeom prst="rect">
            <a:avLst/>
          </a:prstGeom>
          <a:noFill/>
        </p:spPr>
      </p:pic>
      <p:pic>
        <p:nvPicPr>
          <p:cNvPr id="5" name="Picture 2" descr="http://grand-ukraine.com.ua/img/timage/i/503f3cc7-3918-4081-8813-64815bc0b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02212"/>
            <a:ext cx="1405879" cy="1055788"/>
          </a:xfrm>
          <a:prstGeom prst="rect">
            <a:avLst/>
          </a:prstGeom>
          <a:noFill/>
        </p:spPr>
      </p:pic>
      <p:pic>
        <p:nvPicPr>
          <p:cNvPr id="26626" name="Picture 2" descr="http://prv3.lori-images.net/kolokola-kolokolni-0004258123-preview.jpg"/>
          <p:cNvPicPr>
            <a:picLocks noChangeAspect="1" noChangeArrowheads="1"/>
          </p:cNvPicPr>
          <p:nvPr/>
        </p:nvPicPr>
        <p:blipFill>
          <a:blip r:embed="rId3" cstate="print"/>
          <a:srcRect b="10411"/>
          <a:stretch>
            <a:fillRect/>
          </a:stretch>
        </p:blipFill>
        <p:spPr bwMode="auto">
          <a:xfrm>
            <a:off x="0" y="0"/>
            <a:ext cx="1823979" cy="1224136"/>
          </a:xfrm>
          <a:prstGeom prst="rect">
            <a:avLst/>
          </a:prstGeom>
          <a:noFill/>
        </p:spPr>
      </p:pic>
      <p:pic>
        <p:nvPicPr>
          <p:cNvPr id="7" name="Picture 2" descr="http://prv3.lori-images.net/kolokola-kolokolni-0004258123-preview.jpg"/>
          <p:cNvPicPr>
            <a:picLocks noChangeAspect="1" noChangeArrowheads="1"/>
          </p:cNvPicPr>
          <p:nvPr/>
        </p:nvPicPr>
        <p:blipFill>
          <a:blip r:embed="rId3" cstate="print"/>
          <a:srcRect b="10411"/>
          <a:stretch>
            <a:fillRect/>
          </a:stretch>
        </p:blipFill>
        <p:spPr bwMode="auto">
          <a:xfrm>
            <a:off x="7320021" y="5633864"/>
            <a:ext cx="1823979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pologetik.ru/wp-content/uploads/2010/08/%D1%80%D0%B5%D1%83%D1%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2952328" cy="3931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4941168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Колокол «</a:t>
            </a:r>
            <a:r>
              <a:rPr lang="ru-RU" b="1" dirty="0" err="1"/>
              <a:t>Реут</a:t>
            </a:r>
            <a:r>
              <a:rPr lang="ru-RU" b="1" dirty="0"/>
              <a:t>». 1622 год. </a:t>
            </a:r>
            <a:endParaRPr lang="ru-RU" b="1" dirty="0" smtClean="0"/>
          </a:p>
          <a:p>
            <a:r>
              <a:rPr lang="ru-RU" b="1" dirty="0" smtClean="0"/>
              <a:t>Мастер </a:t>
            </a:r>
            <a:r>
              <a:rPr lang="ru-RU" b="1" dirty="0"/>
              <a:t>Андрей Чохов</a:t>
            </a:r>
            <a:br>
              <a:rPr lang="ru-RU" b="1" dirty="0"/>
            </a:br>
            <a:r>
              <a:rPr lang="ru-RU" b="1" dirty="0"/>
              <a:t>Успенская звонница Московского Кремля</a:t>
            </a:r>
            <a:endParaRPr lang="ru-RU" dirty="0"/>
          </a:p>
        </p:txBody>
      </p:sp>
      <p:pic>
        <p:nvPicPr>
          <p:cNvPr id="1028" name="Picture 4" descr="http://apologetik.ru/wp-content/uploads/2010/08/%D0%BC%D0%B5%D0%B4%D0%B2%D0%B5%D0%B4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92696"/>
            <a:ext cx="3224593" cy="40770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48691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Колокол «Медведь». 1775 год. Мастер Семен Можжухин</a:t>
            </a:r>
            <a:br>
              <a:rPr lang="ru-RU" b="1" dirty="0"/>
            </a:br>
            <a:r>
              <a:rPr lang="ru-RU" b="1" dirty="0"/>
              <a:t>Колокольня Иван Великий Московского Кремля. Первый ярус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zlngrd.ru/upload/iblock/b29/b2936bd5ec4d29112c367d3cc3f8b5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289401" cy="3960440"/>
          </a:xfrm>
          <a:prstGeom prst="rect">
            <a:avLst/>
          </a:prstGeom>
          <a:noFill/>
        </p:spPr>
      </p:pic>
      <p:pic>
        <p:nvPicPr>
          <p:cNvPr id="19460" name="Picture 4" descr="http://mirror03.lensart.ru/c2/picturecontent-pid-75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102" y="3789040"/>
            <a:ext cx="3217441" cy="2448272"/>
          </a:xfrm>
          <a:prstGeom prst="rect">
            <a:avLst/>
          </a:prstGeom>
          <a:noFill/>
        </p:spPr>
      </p:pic>
      <p:pic>
        <p:nvPicPr>
          <p:cNvPr id="19462" name="Picture 6" descr="http://savepic.net/762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3548" y="620688"/>
            <a:ext cx="355239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pologetik.ru/wp-content/uploads/2010/08/%D0%B3%D0%BB%D1%83%D1%85%D0%BE%D0%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76672"/>
            <a:ext cx="2520279" cy="31865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3933056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Колокол «Глухой». 1621 год. Мастер Андрей Чохов</a:t>
            </a:r>
            <a:br>
              <a:rPr lang="ru-RU" sz="1600" b="1" dirty="0"/>
            </a:br>
            <a:r>
              <a:rPr lang="ru-RU" sz="1600" b="1" dirty="0"/>
              <a:t>Колокольня Иван Великий Московского Кремля. Второй ярус</a:t>
            </a:r>
            <a:endParaRPr lang="ru-RU" sz="1600" dirty="0"/>
          </a:p>
        </p:txBody>
      </p:sp>
      <p:sp>
        <p:nvSpPr>
          <p:cNvPr id="15364" name="AutoShape 4" descr="http://apologetik.ru/wp-content/uploads/2010/08/%D1%81%D1%8B%D1%81%D0%BE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://apologetik.ru/wp-content/uploads/2010/08/%D1%81%D1%8B%D1%81%D0%BE%D0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4664"/>
            <a:ext cx="2325859" cy="28114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03848" y="908720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Колокол «</a:t>
            </a:r>
            <a:r>
              <a:rPr lang="ru-RU" sz="1600" b="1" dirty="0" err="1"/>
              <a:t>Сысой</a:t>
            </a:r>
            <a:r>
              <a:rPr lang="ru-RU" sz="1600" b="1" dirty="0"/>
              <a:t>». 1689 год. Мастер Флор Терентьев</a:t>
            </a:r>
            <a:br>
              <a:rPr lang="ru-RU" sz="1600" b="1" dirty="0"/>
            </a:br>
            <a:r>
              <a:rPr lang="ru-RU" sz="1600" b="1" dirty="0"/>
              <a:t>Большая звонница Успенского собора в Ростове Великом</a:t>
            </a:r>
            <a:endParaRPr lang="ru-RU" sz="1600" dirty="0"/>
          </a:p>
        </p:txBody>
      </p:sp>
      <p:pic>
        <p:nvPicPr>
          <p:cNvPr id="15368" name="Picture 8" descr="http://apologetik.ru/wp-content/uploads/2010/08/%D0%B1%D0%B0%D1%80%D0%B0%D0%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717032"/>
            <a:ext cx="2454556" cy="24907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56176" y="4077072"/>
            <a:ext cx="2772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Колокол «Баран». 1654 год. Мастер Емельян Данилов</a:t>
            </a:r>
            <a:br>
              <a:rPr lang="ru-RU" sz="1600" b="1" dirty="0"/>
            </a:br>
            <a:r>
              <a:rPr lang="ru-RU" sz="1600" b="1" dirty="0"/>
              <a:t>Большая звонница Успенского собора в Ростове Великом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Творческие работы учащихся </a:t>
            </a:r>
            <a:endParaRPr lang="ru-RU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1520" y="1556792"/>
            <a:ext cx="64087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Царь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колокол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Большой Успенский колокол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067944" y="4509120"/>
            <a:ext cx="4176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Колокол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Лебедь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http://www.poiradar.de/image/show/104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340768"/>
            <a:ext cx="1884825" cy="2520280"/>
          </a:xfrm>
          <a:prstGeom prst="rect">
            <a:avLst/>
          </a:prstGeom>
          <a:noFill/>
        </p:spPr>
      </p:pic>
      <p:pic>
        <p:nvPicPr>
          <p:cNvPr id="7" name="Picture 2" descr="http://www.stsl.ru/news/2013-11/IMG_3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73016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Музыкальная вставка</a:t>
            </a:r>
            <a:endParaRPr lang="ru-RU" dirty="0"/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4067944" y="2564904"/>
          <a:ext cx="982588" cy="1252800"/>
        </p:xfrm>
        <a:graphic>
          <a:graphicData uri="http://schemas.openxmlformats.org/presentationml/2006/ole">
            <p:oleObj spid="_x0000_s84994" name="Пакет" r:id="rId3" imgW="380880" imgH="485640" progId="Pack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299</TotalTime>
  <Words>1340</Words>
  <Application>Microsoft Office PowerPoint</Application>
  <PresentationFormat>Экран (4:3)</PresentationFormat>
  <Paragraphs>175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Пакет</vt:lpstr>
      <vt:lpstr>«Колокола, колокола…» по теме  «Звуковые колебания и волны»</vt:lpstr>
      <vt:lpstr>Цели урока-конференции</vt:lpstr>
      <vt:lpstr> Колокол – это один из символов Руси, её силы, веры в будущее и памяти о прошлом. </vt:lpstr>
      <vt:lpstr>Исторические сведения</vt:lpstr>
      <vt:lpstr>Слайд 5</vt:lpstr>
      <vt:lpstr>Слайд 6</vt:lpstr>
      <vt:lpstr>Слайд 7</vt:lpstr>
      <vt:lpstr>Творческие работы учащихся </vt:lpstr>
      <vt:lpstr>Музыкальная вставка</vt:lpstr>
      <vt:lpstr>Что такое колокол?</vt:lpstr>
      <vt:lpstr>«Дома», где живут колокола и рождаются звуки.</vt:lpstr>
      <vt:lpstr>Звонница Ростовского Кремля</vt:lpstr>
      <vt:lpstr>Из чего льют колокола?</vt:lpstr>
      <vt:lpstr>Звуки колокола</vt:lpstr>
      <vt:lpstr>Звуки колокола</vt:lpstr>
      <vt:lpstr>Фигуры Хладни</vt:lpstr>
      <vt:lpstr>Звуки колокола</vt:lpstr>
      <vt:lpstr>Явление резонанса  при звучании колоколов</vt:lpstr>
      <vt:lpstr>Слайд 19</vt:lpstr>
      <vt:lpstr>Слайд 20</vt:lpstr>
      <vt:lpstr>Рефлексия  «Незаконченное предложение»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35</cp:revision>
  <dcterms:created xsi:type="dcterms:W3CDTF">2014-02-06T18:15:39Z</dcterms:created>
  <dcterms:modified xsi:type="dcterms:W3CDTF">2014-02-22T13:25:31Z</dcterms:modified>
</cp:coreProperties>
</file>