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8" r:id="rId1"/>
  </p:sldMasterIdLst>
  <p:sldIdLst>
    <p:sldId id="266" r:id="rId2"/>
    <p:sldId id="257" r:id="rId3"/>
    <p:sldId id="258" r:id="rId4"/>
    <p:sldId id="272" r:id="rId5"/>
    <p:sldId id="260" r:id="rId6"/>
    <p:sldId id="259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6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746C0-6A56-47BC-8AF9-22BD8E26BB85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9CE60F8-D7A7-43C3-B246-2B07ACAD71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87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5BF0F-ED57-4845-910C-0EF649DFF2CA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C692B-FB26-493B-8BEF-1E2FD6FC54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39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35AEC-B1EE-48C7-81B8-69E600A0F1A0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EDFDC-839D-4002-9E9D-D4E896B90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39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ACAD1-7DFC-4A5F-942D-477859094729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B5CEC-A8FC-4D61-9BEB-6E6ADB87EC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89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A208B-17AE-4FB8-AA96-3AC628445D91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23C75-0FD0-488C-96C4-408AA7ED6B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573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8BD6B-40D1-410E-B94B-7EFB0C767F41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33ECA-2476-4FD9-926B-7B14C19213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436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D23B754-25F9-484F-9542-37BEC0271D40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C3C9E5D-F14D-46EA-B247-CF4713C44C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8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B838C-F357-41F1-A327-B68D3E21D6BA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672A9-9498-4E6B-86A7-8256AB2D00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178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56646-2716-4F2C-AFEA-CD61F26A6ECF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98E89-1C02-4424-B960-2B1DE9F83C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64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728E0-25DA-485A-8B05-E74F8DA0537B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7BA14-EC8B-4F54-9BB8-8B8A948003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81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0D089-75D1-46DC-A564-27A518E6C46D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7380-6615-4776-8706-A3ECE7A26F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A4F736C0-F604-494F-9279-C91ACD968060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6CD0869-0C22-4CAF-A466-33AD5EF653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7" r:id="rId1"/>
    <p:sldLayoutId id="2147484249" r:id="rId2"/>
    <p:sldLayoutId id="2147484250" r:id="rId3"/>
    <p:sldLayoutId id="2147484251" r:id="rId4"/>
    <p:sldLayoutId id="2147484258" r:id="rId5"/>
    <p:sldLayoutId id="2147484259" r:id="rId6"/>
    <p:sldLayoutId id="2147484252" r:id="rId7"/>
    <p:sldLayoutId id="2147484253" r:id="rId8"/>
    <p:sldLayoutId id="2147484254" r:id="rId9"/>
    <p:sldLayoutId id="2147484255" r:id="rId10"/>
    <p:sldLayoutId id="214748425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885828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>Испытание</a:t>
            </a:r>
          </a:p>
          <a:p>
            <a:pPr>
              <a:defRPr/>
            </a:pPr>
            <a:r>
              <a:rPr lang="ru-RU" sz="4000" b="1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> любовью:</a:t>
            </a:r>
            <a:r>
              <a:rPr lang="ru-RU" sz="4000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/>
            </a:r>
            <a:br>
              <a:rPr lang="ru-RU" sz="4000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</a:br>
            <a:r>
              <a:rPr lang="ru-RU" sz="4000" b="1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>Ольга Ильинская</a:t>
            </a:r>
            <a:r>
              <a:rPr lang="ru-RU" sz="4000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/>
            </a:r>
            <a:br>
              <a:rPr lang="ru-RU" sz="4000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</a:br>
            <a:r>
              <a:rPr lang="ru-RU" sz="4000" b="1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>и</a:t>
            </a:r>
            <a:r>
              <a:rPr lang="ru-RU" sz="4000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/>
            </a:r>
            <a:br>
              <a:rPr lang="ru-RU" sz="4000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</a:br>
            <a:r>
              <a:rPr lang="ru-RU" sz="4000" b="1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>Илья Ильич</a:t>
            </a:r>
          </a:p>
          <a:p>
            <a:pPr>
              <a:defRPr/>
            </a:pPr>
            <a:r>
              <a:rPr lang="ru-RU" sz="4000" b="1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> Обло</a:t>
            </a:r>
            <a:r>
              <a:rPr lang="ru-RU" sz="3600" b="1" spc="-1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Constantia"/>
                <a:ea typeface="+mj-ea"/>
                <a:cs typeface="+mj-cs"/>
              </a:rPr>
              <a:t>мов</a:t>
            </a:r>
            <a:endParaRPr lang="ru-RU" sz="3600" dirty="0"/>
          </a:p>
        </p:txBody>
      </p:sp>
      <p:pic>
        <p:nvPicPr>
          <p:cNvPr id="6147" name="Picture 6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0"/>
            <a:ext cx="4429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2"/>
          <p:cNvSpPr>
            <a:spLocks noGrp="1"/>
          </p:cNvSpPr>
          <p:nvPr>
            <p:ph type="title"/>
          </p:nvPr>
        </p:nvSpPr>
        <p:spPr>
          <a:xfrm>
            <a:off x="500063" y="785813"/>
            <a:ext cx="8229600" cy="1066800"/>
          </a:xfrm>
        </p:spPr>
        <p:txBody>
          <a:bodyPr/>
          <a:lstStyle/>
          <a:p>
            <a:pPr eaLnBrk="1" hangingPunct="1"/>
            <a:r>
              <a:rPr lang="ru-RU" b="1" smtClean="0"/>
              <a:t>Письменно ответить на вопрос:</a:t>
            </a:r>
            <a:endParaRPr lang="ru-RU" smtClean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625" y="1928813"/>
            <a:ext cx="8229600" cy="1643062"/>
          </a:xfrm>
        </p:spPr>
        <p:txBody>
          <a:bodyPr>
            <a:normAutofit fontScale="9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b="1" dirty="0" smtClean="0"/>
              <a:t>Смогла бы я полюбить Обломова?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32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200" b="1" dirty="0" smtClean="0"/>
              <a:t>Что бы я посоветовал Илье Обломову</a:t>
            </a:r>
            <a:endParaRPr lang="ru-RU" sz="3200" dirty="0" smtClean="0"/>
          </a:p>
        </p:txBody>
      </p:sp>
      <p:pic>
        <p:nvPicPr>
          <p:cNvPr id="16388" name="Picture 4" descr="C:\Users\MSI\Desktop\b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44"/>
          <a:stretch>
            <a:fillRect/>
          </a:stretch>
        </p:blipFill>
        <p:spPr bwMode="auto">
          <a:xfrm>
            <a:off x="1643063" y="3643313"/>
            <a:ext cx="5786437" cy="321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1"/>
          <p:cNvSpPr>
            <a:spLocks noGrp="1"/>
          </p:cNvSpPr>
          <p:nvPr>
            <p:ph idx="1"/>
          </p:nvPr>
        </p:nvSpPr>
        <p:spPr>
          <a:xfrm>
            <a:off x="642938" y="1500188"/>
            <a:ext cx="8229600" cy="4324350"/>
          </a:xfrm>
        </p:spPr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4400" b="1" dirty="0" smtClean="0"/>
              <a:t>Цель урока: </a:t>
            </a:r>
            <a:endParaRPr lang="ru-RU" sz="44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4400" b="1" dirty="0" smtClean="0"/>
              <a:t>  Доказать, что любовь  развивает души и сердца главных героев, раскрывает их характеры, показывает героев в их развитии. </a:t>
            </a:r>
            <a:endParaRPr lang="ru-RU" sz="44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/>
          </a:p>
        </p:txBody>
      </p:sp>
      <p:sp>
        <p:nvSpPr>
          <p:cNvPr id="7171" name="Прямоугольник 3"/>
          <p:cNvSpPr>
            <a:spLocks noChangeArrowheads="1"/>
          </p:cNvSpPr>
          <p:nvPr/>
        </p:nvSpPr>
        <p:spPr bwMode="auto">
          <a:xfrm>
            <a:off x="3757613" y="324485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7172" name="Picture 7" descr="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0"/>
            <a:ext cx="3071812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2"/>
          <p:cNvSpPr>
            <a:spLocks noGrp="1"/>
          </p:cNvSpPr>
          <p:nvPr>
            <p:ph type="title"/>
          </p:nvPr>
        </p:nvSpPr>
        <p:spPr>
          <a:xfrm>
            <a:off x="914400" y="857250"/>
            <a:ext cx="8229600" cy="1066800"/>
          </a:xfrm>
        </p:spPr>
        <p:txBody>
          <a:bodyPr/>
          <a:lstStyle/>
          <a:p>
            <a:pPr eaLnBrk="1" hangingPunct="1"/>
            <a:r>
              <a:rPr lang="ru-RU" sz="4400" smtClean="0"/>
              <a:t>Задачи урока: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8195" name="Содержимое 1"/>
          <p:cNvSpPr>
            <a:spLocks noGrp="1"/>
          </p:cNvSpPr>
          <p:nvPr>
            <p:ph idx="1"/>
          </p:nvPr>
        </p:nvSpPr>
        <p:spPr>
          <a:xfrm>
            <a:off x="285750" y="1571625"/>
            <a:ext cx="8229600" cy="4324350"/>
          </a:xfrm>
        </p:spPr>
        <p:txBody>
          <a:bodyPr/>
          <a:lstStyle/>
          <a:p>
            <a:pPr eaLnBrk="1" hangingPunct="1"/>
            <a:r>
              <a:rPr lang="ru-RU" sz="3200" b="1" smtClean="0"/>
              <a:t>Раскрыть характеры и идеалы Обломова и Ольги Ильинской; </a:t>
            </a:r>
            <a:endParaRPr lang="ru-RU" sz="3200" smtClean="0"/>
          </a:p>
          <a:p>
            <a:pPr eaLnBrk="1" hangingPunct="1"/>
            <a:r>
              <a:rPr lang="ru-RU" sz="3200" b="1" smtClean="0"/>
              <a:t>воссоздать историю взаимоотношений Ольги с Ильей Ильичом; </a:t>
            </a:r>
            <a:endParaRPr lang="ru-RU" sz="3200" smtClean="0"/>
          </a:p>
          <a:p>
            <a:pPr eaLnBrk="1" hangingPunct="1"/>
            <a:r>
              <a:rPr lang="ru-RU" sz="3200" b="1" smtClean="0"/>
              <a:t>развивать умение анализировать эпизоды</a:t>
            </a:r>
            <a:r>
              <a:rPr lang="en-US" sz="3200" b="1" smtClean="0"/>
              <a:t>;</a:t>
            </a:r>
            <a:endParaRPr lang="ru-RU" sz="3200" smtClean="0"/>
          </a:p>
          <a:p>
            <a:pPr eaLnBrk="1" hangingPunct="1"/>
            <a:endParaRPr lang="ru-RU" sz="32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92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3929063" cy="6858000"/>
          </a:xfrm>
        </p:spPr>
      </p:pic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0244" name="Прямоугольник 4"/>
          <p:cNvSpPr>
            <a:spLocks noChangeArrowheads="1"/>
          </p:cNvSpPr>
          <p:nvPr/>
        </p:nvSpPr>
        <p:spPr bwMode="auto">
          <a:xfrm>
            <a:off x="4286250" y="714375"/>
            <a:ext cx="428625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ru-RU" sz="3200" b="1">
                <a:solidFill>
                  <a:srgbClr val="444444"/>
                </a:solidFill>
                <a:ea typeface="Times New Roman" pitchFamily="18" charset="0"/>
                <a:cs typeface="Arial" charset="0"/>
              </a:rPr>
              <a:t>Иннокентий Анненский писал: </a:t>
            </a:r>
            <a:endParaRPr lang="ru-RU" sz="3200"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3200" b="1">
                <a:solidFill>
                  <a:srgbClr val="444444"/>
                </a:solidFill>
                <a:ea typeface="Times New Roman" pitchFamily="18" charset="0"/>
                <a:cs typeface="Arial" charset="0"/>
              </a:rPr>
              <a:t>«</a:t>
            </a:r>
            <a:r>
              <a:rPr lang="ru-RU" sz="3600" b="1">
                <a:solidFill>
                  <a:srgbClr val="444444"/>
                </a:solidFill>
                <a:ea typeface="Times New Roman" pitchFamily="18" charset="0"/>
                <a:cs typeface="Arial" charset="0"/>
              </a:rPr>
              <a:t>Любовь — это не покой, она должна иметь нравственный результат, прежде всего для любящих</a:t>
            </a:r>
            <a:r>
              <a:rPr lang="ru-RU" sz="4000" b="1">
                <a:solidFill>
                  <a:srgbClr val="444444"/>
                </a:solidFill>
                <a:ea typeface="Times New Roman" pitchFamily="18" charset="0"/>
                <a:cs typeface="Arial" charset="0"/>
              </a:rPr>
              <a:t>». </a:t>
            </a:r>
            <a:endParaRPr lang="ru-RU" sz="4000"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3200" b="1">
                <a:solidFill>
                  <a:srgbClr val="444444"/>
                </a:solidFill>
                <a:ea typeface="Times New Roman" pitchFamily="18" charset="0"/>
                <a:cs typeface="Arial" charset="0"/>
              </a:rPr>
              <a:t>-</a:t>
            </a:r>
            <a:endParaRPr lang="ru-RU" sz="3200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2"/>
          <p:cNvSpPr>
            <a:spLocks noGrp="1"/>
          </p:cNvSpPr>
          <p:nvPr>
            <p:ph type="title"/>
          </p:nvPr>
        </p:nvSpPr>
        <p:spPr>
          <a:xfrm>
            <a:off x="642938" y="857250"/>
            <a:ext cx="8229600" cy="1066800"/>
          </a:xfrm>
        </p:spPr>
        <p:txBody>
          <a:bodyPr/>
          <a:lstStyle/>
          <a:p>
            <a:pPr eaLnBrk="1" hangingPunct="1"/>
            <a:r>
              <a:rPr lang="ru-RU" b="1" smtClean="0"/>
              <a:t> Идеальная жизнь для Обломова:</a:t>
            </a:r>
            <a:endParaRPr lang="ru-RU" smtClean="0"/>
          </a:p>
        </p:txBody>
      </p:sp>
      <p:sp>
        <p:nvSpPr>
          <p:cNvPr id="11267" name="Содержимое 1"/>
          <p:cNvSpPr>
            <a:spLocks noGrp="1"/>
          </p:cNvSpPr>
          <p:nvPr>
            <p:ph idx="1"/>
          </p:nvPr>
        </p:nvSpPr>
        <p:spPr>
          <a:xfrm>
            <a:off x="571500" y="1714500"/>
            <a:ext cx="8229600" cy="4324350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endParaRPr lang="ru-RU" smtClean="0"/>
          </a:p>
          <a:p>
            <a:pPr eaLnBrk="1" hangingPunct="1"/>
            <a:r>
              <a:rPr lang="ru-RU" smtClean="0"/>
              <a:t>1. Деревня</a:t>
            </a:r>
          </a:p>
          <a:p>
            <a:pPr eaLnBrk="1" hangingPunct="1"/>
            <a:r>
              <a:rPr lang="ru-RU" smtClean="0"/>
              <a:t>2. Жена</a:t>
            </a:r>
          </a:p>
          <a:p>
            <a:pPr eaLnBrk="1" hangingPunct="1"/>
            <a:r>
              <a:rPr lang="ru-RU" smtClean="0"/>
              <a:t>3. Новый, покойно выстроенный дом</a:t>
            </a:r>
          </a:p>
          <a:p>
            <a:pPr eaLnBrk="1" hangingPunct="1"/>
            <a:r>
              <a:rPr lang="ru-RU" smtClean="0"/>
              <a:t>4. Добрые соседи-приятели</a:t>
            </a:r>
          </a:p>
          <a:p>
            <a:pPr eaLnBrk="1" hangingPunct="1"/>
            <a:r>
              <a:rPr lang="ru-RU" smtClean="0"/>
              <a:t>5. Музыка</a:t>
            </a:r>
          </a:p>
          <a:p>
            <a:pPr eaLnBrk="1" hangingPunct="1"/>
            <a:r>
              <a:rPr lang="ru-RU" smtClean="0"/>
              <a:t>6. Поэзия</a:t>
            </a:r>
          </a:p>
          <a:p>
            <a:pPr eaLnBrk="1" hangingPunct="1"/>
            <a:r>
              <a:rPr lang="ru-RU" smtClean="0"/>
              <a:t>7. Любовь.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2"/>
          <p:cNvSpPr>
            <a:spLocks noGrp="1"/>
          </p:cNvSpPr>
          <p:nvPr>
            <p:ph type="title"/>
          </p:nvPr>
        </p:nvSpPr>
        <p:spPr>
          <a:xfrm>
            <a:off x="4286250" y="857250"/>
            <a:ext cx="4257675" cy="5776913"/>
          </a:xfrm>
        </p:spPr>
        <p:txBody>
          <a:bodyPr/>
          <a:lstStyle/>
          <a:p>
            <a:pPr eaLnBrk="1" hangingPunct="1"/>
            <a:r>
              <a:rPr lang="ru-RU" b="1" smtClean="0"/>
              <a:t>- Как произошло знакомство Обломова с Ольгой? </a:t>
            </a: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 </a:t>
            </a:r>
            <a:r>
              <a:rPr lang="ru-RU" sz="3600" b="1" smtClean="0"/>
              <a:t>- Какой увидели вы, читатели, эту героиню?</a:t>
            </a:r>
            <a:r>
              <a:rPr lang="ru-RU" sz="3600" smtClean="0"/>
              <a:t> </a:t>
            </a:r>
          </a:p>
        </p:txBody>
      </p:sp>
      <p:sp>
        <p:nvSpPr>
          <p:cNvPr id="12291" name="Содержимое 1"/>
          <p:cNvSpPr>
            <a:spLocks noGrp="1"/>
          </p:cNvSpPr>
          <p:nvPr>
            <p:ph idx="1"/>
          </p:nvPr>
        </p:nvSpPr>
        <p:spPr>
          <a:xfrm>
            <a:off x="0" y="642938"/>
            <a:ext cx="8229600" cy="4572000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ru-RU" sz="2400" smtClean="0"/>
              <a:t> 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24" y="1268760"/>
            <a:ext cx="3398688" cy="496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Ольга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/>
              <a:t> </a:t>
            </a:r>
            <a:r>
              <a:rPr lang="ru-RU" b="1" dirty="0" smtClean="0"/>
              <a:t>Проста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/>
              <a:t>мягка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/>
              <a:t>музыкально образованна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/>
              <a:t> иронична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/>
              <a:t> внимательна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/>
              <a:t>энергична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/>
              <a:t> жаждет деятельности, полна мечтами о ней,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/>
              <a:t>уверенная в себе;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b="1" dirty="0" smtClean="0"/>
              <a:t> хороший психолог, «тонкая натура»,</a:t>
            </a:r>
            <a:r>
              <a:rPr lang="en-US" b="1" dirty="0" smtClean="0"/>
              <a:t> </a:t>
            </a:r>
            <a:r>
              <a:rPr lang="ru-RU" b="1" dirty="0" smtClean="0"/>
              <a:t>и</a:t>
            </a:r>
            <a:r>
              <a:rPr lang="en-US" b="1" dirty="0" smtClean="0"/>
              <a:t> </a:t>
            </a:r>
            <a:r>
              <a:rPr lang="ru-RU" b="1" dirty="0" smtClean="0"/>
              <a:t>т.д.    </a:t>
            </a:r>
            <a:endParaRPr lang="ru-RU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/>
          </a:p>
        </p:txBody>
      </p:sp>
      <p:pic>
        <p:nvPicPr>
          <p:cNvPr id="13316" name="Picture 5" descr="Ольга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0"/>
            <a:ext cx="3357562" cy="3619500"/>
          </a:xfrm>
          <a:prstGeom prst="rect">
            <a:avLst/>
          </a:prstGeom>
          <a:noFill/>
          <a:ln w="2540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714375"/>
            <a:ext cx="82296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План возрождения Обломова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4339" name="Содержимое 1"/>
          <p:cNvSpPr>
            <a:spLocks noGrp="1"/>
          </p:cNvSpPr>
          <p:nvPr>
            <p:ph idx="1"/>
          </p:nvPr>
        </p:nvSpPr>
        <p:spPr>
          <a:xfrm>
            <a:off x="0" y="1785938"/>
            <a:ext cx="8229600" cy="4324350"/>
          </a:xfrm>
        </p:spPr>
        <p:txBody>
          <a:bodyPr/>
          <a:lstStyle/>
          <a:p>
            <a:pPr eaLnBrk="1" hangingPunct="1"/>
            <a:r>
              <a:rPr lang="ru-RU" sz="2400" smtClean="0"/>
              <a:t>Отучить спать после обеда</a:t>
            </a:r>
          </a:p>
          <a:p>
            <a:pPr eaLnBrk="1" hangingPunct="1"/>
            <a:r>
              <a:rPr lang="ru-RU" sz="2400" smtClean="0"/>
              <a:t>Заставить прочитать книги, которые оставил Штольц</a:t>
            </a:r>
          </a:p>
          <a:p>
            <a:pPr eaLnBrk="1" hangingPunct="1"/>
            <a:r>
              <a:rPr lang="ru-RU" sz="2400" smtClean="0"/>
              <a:t>Заставить читать каждый день газеты и рассказывать ей новости</a:t>
            </a:r>
          </a:p>
          <a:p>
            <a:pPr eaLnBrk="1" hangingPunct="1"/>
            <a:r>
              <a:rPr lang="ru-RU" sz="2400" smtClean="0"/>
              <a:t>Заставить писать в деревню письма</a:t>
            </a:r>
          </a:p>
          <a:p>
            <a:pPr eaLnBrk="1" hangingPunct="1"/>
            <a:r>
              <a:rPr lang="ru-RU" sz="2400" smtClean="0"/>
              <a:t>Заставить дописать план устройства имения</a:t>
            </a:r>
          </a:p>
          <a:p>
            <a:pPr eaLnBrk="1" hangingPunct="1"/>
            <a:r>
              <a:rPr lang="ru-RU" sz="2400" smtClean="0"/>
              <a:t>Заставить приготовиться ехать за границу</a:t>
            </a: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3487738"/>
            <a:ext cx="2071687" cy="337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</TotalTime>
  <Words>180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Trebuchet MS</vt:lpstr>
      <vt:lpstr>Georgia</vt:lpstr>
      <vt:lpstr>Wingdings 2</vt:lpstr>
      <vt:lpstr>Calibri</vt:lpstr>
      <vt:lpstr>Times New Roman</vt:lpstr>
      <vt:lpstr>Городская</vt:lpstr>
      <vt:lpstr>Презентация PowerPoint</vt:lpstr>
      <vt:lpstr>Презентация PowerPoint</vt:lpstr>
      <vt:lpstr>Задачи урока: </vt:lpstr>
      <vt:lpstr>Презентация PowerPoint</vt:lpstr>
      <vt:lpstr>Презентация PowerPoint</vt:lpstr>
      <vt:lpstr> Идеальная жизнь для Обломова:</vt:lpstr>
      <vt:lpstr>- Как произошло знакомство Обломова с Ольгой?   - Какой увидели вы, читатели, эту героиню? </vt:lpstr>
      <vt:lpstr>Ольга</vt:lpstr>
      <vt:lpstr>План возрождения Обломова: </vt:lpstr>
      <vt:lpstr>Письменно ответить на вопрос:</vt:lpstr>
    </vt:vector>
  </TitlesOfParts>
  <Company>***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«Испытание любовью: Ольга Ильинская и Илья Ильич Обломов»</dc:title>
  <dc:creator>***</dc:creator>
  <cp:lastModifiedBy>Пользователь</cp:lastModifiedBy>
  <cp:revision>44</cp:revision>
  <dcterms:created xsi:type="dcterms:W3CDTF">2013-09-21T14:14:16Z</dcterms:created>
  <dcterms:modified xsi:type="dcterms:W3CDTF">2014-02-26T07:01:31Z</dcterms:modified>
</cp:coreProperties>
</file>