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A6BB1-B57B-4D50-84ED-0136608CE17C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22551-FD89-4048-B9EA-3983348C9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701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222551-FD89-4048-B9EA-3983348C99B2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187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Знаково-символическое моделирование как инструмент реализации ФГОС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221088"/>
            <a:ext cx="6400800" cy="1473200"/>
          </a:xfrm>
        </p:spPr>
        <p:txBody>
          <a:bodyPr/>
          <a:lstStyle/>
          <a:p>
            <a:pPr algn="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02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Нет системы в работе по формированию умения строить знаково-символические модели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393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332656"/>
            <a:ext cx="7884865" cy="5217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Система деятельности предполагает организацию деятельности в двух направлениях:</a:t>
            </a:r>
          </a:p>
          <a:p>
            <a:pPr marL="0" indent="0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-выделение главного в учебном тексте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-овладение графическим способом перевода информации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Следуя принципам постепенного усложнения в соответствии с возрастными особенностям детей</a:t>
            </a:r>
          </a:p>
        </p:txBody>
      </p:sp>
    </p:spTree>
    <p:extLst>
      <p:ext uri="{BB962C8B-B14F-4D97-AF65-F5344CB8AC3E}">
        <p14:creationId xmlns:p14="http://schemas.microsoft.com/office/powerpoint/2010/main" val="2416986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25272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Основные этапы работы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199753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-Воспринимает готовую модель или объект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-Соотносят с рисунком, тестом.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-Дополняют готовую модель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-Участвуют в составлении модели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</a:t>
            </a:r>
            <a:r>
              <a:rPr lang="ru-RU" dirty="0" smtClean="0"/>
              <a:t> этап: 5-6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933265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Пример: Представить в виде знака-символа понятия планета, астероид, комета, метеор, метеорит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Найти в </a:t>
            </a:r>
            <a:r>
              <a:rPr lang="ru-RU" sz="2800" dirty="0" smtClean="0">
                <a:solidFill>
                  <a:schemeClr val="tx1"/>
                </a:solidFill>
              </a:rPr>
              <a:t>текст </a:t>
            </a:r>
            <a:r>
              <a:rPr lang="ru-RU" sz="2800" dirty="0" smtClean="0">
                <a:solidFill>
                  <a:schemeClr val="tx1"/>
                </a:solidFill>
              </a:rPr>
              <a:t>слова, подтверждающие правильность выбора знака и названия космического тела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179452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>1)Задание по упрощению формы с использованием геометрических фигур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259632" y="4516630"/>
            <a:ext cx="504056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2262223" y="4577368"/>
            <a:ext cx="504056" cy="28803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9925697">
            <a:off x="4942009" y="4787012"/>
            <a:ext cx="864096" cy="67043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7" name="Группа 26"/>
          <p:cNvGrpSpPr/>
          <p:nvPr/>
        </p:nvGrpSpPr>
        <p:grpSpPr>
          <a:xfrm>
            <a:off x="4942009" y="4569569"/>
            <a:ext cx="905925" cy="879258"/>
            <a:chOff x="4868286" y="3612538"/>
            <a:chExt cx="905925" cy="879258"/>
          </a:xfrm>
        </p:grpSpPr>
        <p:sp>
          <p:nvSpPr>
            <p:cNvPr id="14" name="Капля 13"/>
            <p:cNvSpPr/>
            <p:nvPr/>
          </p:nvSpPr>
          <p:spPr>
            <a:xfrm>
              <a:off x="4947473" y="3716217"/>
              <a:ext cx="272599" cy="214980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Дуга 14"/>
            <p:cNvSpPr/>
            <p:nvPr/>
          </p:nvSpPr>
          <p:spPr>
            <a:xfrm rot="18857266">
              <a:off x="4910115" y="3709367"/>
              <a:ext cx="864096" cy="670437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Дуга 15"/>
            <p:cNvSpPr/>
            <p:nvPr/>
          </p:nvSpPr>
          <p:spPr>
            <a:xfrm rot="18857266">
              <a:off x="4973697" y="3724529"/>
              <a:ext cx="864096" cy="670437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Дуга 16"/>
            <p:cNvSpPr/>
            <p:nvPr/>
          </p:nvSpPr>
          <p:spPr>
            <a:xfrm rot="20188395">
              <a:off x="4868286" y="3700169"/>
              <a:ext cx="864096" cy="670437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Дуга 17"/>
            <p:cNvSpPr/>
            <p:nvPr/>
          </p:nvSpPr>
          <p:spPr>
            <a:xfrm rot="20188395">
              <a:off x="4910115" y="3754774"/>
              <a:ext cx="864096" cy="670437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Дуга 19"/>
            <p:cNvSpPr/>
            <p:nvPr/>
          </p:nvSpPr>
          <p:spPr>
            <a:xfrm rot="19627304">
              <a:off x="4905605" y="3781550"/>
              <a:ext cx="864096" cy="670437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" name="Пятно 2 22"/>
          <p:cNvSpPr/>
          <p:nvPr/>
        </p:nvSpPr>
        <p:spPr>
          <a:xfrm>
            <a:off x="6300192" y="4496599"/>
            <a:ext cx="792088" cy="44957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3398355" y="4500020"/>
            <a:ext cx="1236310" cy="902038"/>
            <a:chOff x="3707904" y="3536197"/>
            <a:chExt cx="1236310" cy="902038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4054360" y="3536197"/>
              <a:ext cx="889854" cy="902038"/>
              <a:chOff x="3672488" y="3975472"/>
              <a:chExt cx="889854" cy="902038"/>
            </a:xfrm>
          </p:grpSpPr>
          <p:sp>
            <p:nvSpPr>
              <p:cNvPr id="7" name="Полилиния 6"/>
              <p:cNvSpPr/>
              <p:nvPr/>
            </p:nvSpPr>
            <p:spPr>
              <a:xfrm>
                <a:off x="3707904" y="3975472"/>
                <a:ext cx="702038" cy="203200"/>
              </a:xfrm>
              <a:custGeom>
                <a:avLst/>
                <a:gdLst>
                  <a:gd name="connsiteX0" fmla="*/ 0 w 702038"/>
                  <a:gd name="connsiteY0" fmla="*/ 203200 h 203200"/>
                  <a:gd name="connsiteX1" fmla="*/ 46182 w 702038"/>
                  <a:gd name="connsiteY1" fmla="*/ 193964 h 203200"/>
                  <a:gd name="connsiteX2" fmla="*/ 138545 w 702038"/>
                  <a:gd name="connsiteY2" fmla="*/ 157019 h 203200"/>
                  <a:gd name="connsiteX3" fmla="*/ 166254 w 702038"/>
                  <a:gd name="connsiteY3" fmla="*/ 147782 h 203200"/>
                  <a:gd name="connsiteX4" fmla="*/ 203200 w 702038"/>
                  <a:gd name="connsiteY4" fmla="*/ 120073 h 203200"/>
                  <a:gd name="connsiteX5" fmla="*/ 230909 w 702038"/>
                  <a:gd name="connsiteY5" fmla="*/ 110837 h 203200"/>
                  <a:gd name="connsiteX6" fmla="*/ 267854 w 702038"/>
                  <a:gd name="connsiteY6" fmla="*/ 92364 h 203200"/>
                  <a:gd name="connsiteX7" fmla="*/ 304800 w 702038"/>
                  <a:gd name="connsiteY7" fmla="*/ 64655 h 203200"/>
                  <a:gd name="connsiteX8" fmla="*/ 341745 w 702038"/>
                  <a:gd name="connsiteY8" fmla="*/ 46182 h 203200"/>
                  <a:gd name="connsiteX9" fmla="*/ 369454 w 702038"/>
                  <a:gd name="connsiteY9" fmla="*/ 27710 h 203200"/>
                  <a:gd name="connsiteX10" fmla="*/ 424873 w 702038"/>
                  <a:gd name="connsiteY10" fmla="*/ 9237 h 203200"/>
                  <a:gd name="connsiteX11" fmla="*/ 452582 w 702038"/>
                  <a:gd name="connsiteY11" fmla="*/ 0 h 203200"/>
                  <a:gd name="connsiteX12" fmla="*/ 471054 w 702038"/>
                  <a:gd name="connsiteY12" fmla="*/ 27710 h 203200"/>
                  <a:gd name="connsiteX13" fmla="*/ 498764 w 702038"/>
                  <a:gd name="connsiteY13" fmla="*/ 92364 h 203200"/>
                  <a:gd name="connsiteX14" fmla="*/ 526473 w 702038"/>
                  <a:gd name="connsiteY14" fmla="*/ 110837 h 203200"/>
                  <a:gd name="connsiteX15" fmla="*/ 544945 w 702038"/>
                  <a:gd name="connsiteY15" fmla="*/ 138546 h 203200"/>
                  <a:gd name="connsiteX16" fmla="*/ 600364 w 702038"/>
                  <a:gd name="connsiteY16" fmla="*/ 129310 h 203200"/>
                  <a:gd name="connsiteX17" fmla="*/ 655782 w 702038"/>
                  <a:gd name="connsiteY17" fmla="*/ 101600 h 203200"/>
                  <a:gd name="connsiteX18" fmla="*/ 674254 w 702038"/>
                  <a:gd name="connsiteY18" fmla="*/ 73891 h 203200"/>
                  <a:gd name="connsiteX19" fmla="*/ 701964 w 702038"/>
                  <a:gd name="connsiteY19" fmla="*/ 55419 h 203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02038" h="203200">
                    <a:moveTo>
                      <a:pt x="0" y="203200"/>
                    </a:moveTo>
                    <a:cubicBezTo>
                      <a:pt x="15394" y="200121"/>
                      <a:pt x="31289" y="198928"/>
                      <a:pt x="46182" y="193964"/>
                    </a:cubicBezTo>
                    <a:cubicBezTo>
                      <a:pt x="77640" y="183478"/>
                      <a:pt x="107596" y="168923"/>
                      <a:pt x="138545" y="157019"/>
                    </a:cubicBezTo>
                    <a:cubicBezTo>
                      <a:pt x="147632" y="153524"/>
                      <a:pt x="157018" y="150861"/>
                      <a:pt x="166254" y="147782"/>
                    </a:cubicBezTo>
                    <a:cubicBezTo>
                      <a:pt x="178569" y="138546"/>
                      <a:pt x="189834" y="127710"/>
                      <a:pt x="203200" y="120073"/>
                    </a:cubicBezTo>
                    <a:cubicBezTo>
                      <a:pt x="211653" y="115243"/>
                      <a:pt x="221960" y="114672"/>
                      <a:pt x="230909" y="110837"/>
                    </a:cubicBezTo>
                    <a:cubicBezTo>
                      <a:pt x="243564" y="105413"/>
                      <a:pt x="256178" y="99661"/>
                      <a:pt x="267854" y="92364"/>
                    </a:cubicBezTo>
                    <a:cubicBezTo>
                      <a:pt x="280908" y="84205"/>
                      <a:pt x="291746" y="72814"/>
                      <a:pt x="304800" y="64655"/>
                    </a:cubicBezTo>
                    <a:cubicBezTo>
                      <a:pt x="316476" y="57358"/>
                      <a:pt x="329790" y="53013"/>
                      <a:pt x="341745" y="46182"/>
                    </a:cubicBezTo>
                    <a:cubicBezTo>
                      <a:pt x="351383" y="40675"/>
                      <a:pt x="359310" y="32218"/>
                      <a:pt x="369454" y="27710"/>
                    </a:cubicBezTo>
                    <a:cubicBezTo>
                      <a:pt x="387248" y="19802"/>
                      <a:pt x="406400" y="15395"/>
                      <a:pt x="424873" y="9237"/>
                    </a:cubicBezTo>
                    <a:lnTo>
                      <a:pt x="452582" y="0"/>
                    </a:lnTo>
                    <a:cubicBezTo>
                      <a:pt x="458739" y="9237"/>
                      <a:pt x="466681" y="17507"/>
                      <a:pt x="471054" y="27710"/>
                    </a:cubicBezTo>
                    <a:cubicBezTo>
                      <a:pt x="486952" y="64805"/>
                      <a:pt x="469779" y="63379"/>
                      <a:pt x="498764" y="92364"/>
                    </a:cubicBezTo>
                    <a:cubicBezTo>
                      <a:pt x="506613" y="100213"/>
                      <a:pt x="517237" y="104679"/>
                      <a:pt x="526473" y="110837"/>
                    </a:cubicBezTo>
                    <a:cubicBezTo>
                      <a:pt x="532630" y="120073"/>
                      <a:pt x="534176" y="135854"/>
                      <a:pt x="544945" y="138546"/>
                    </a:cubicBezTo>
                    <a:cubicBezTo>
                      <a:pt x="563114" y="143088"/>
                      <a:pt x="582082" y="133373"/>
                      <a:pt x="600364" y="129310"/>
                    </a:cubicBezTo>
                    <a:cubicBezTo>
                      <a:pt x="629042" y="122937"/>
                      <a:pt x="630874" y="118205"/>
                      <a:pt x="655782" y="101600"/>
                    </a:cubicBezTo>
                    <a:cubicBezTo>
                      <a:pt x="661939" y="92364"/>
                      <a:pt x="665586" y="80825"/>
                      <a:pt x="674254" y="73891"/>
                    </a:cubicBezTo>
                    <a:cubicBezTo>
                      <a:pt x="704885" y="49387"/>
                      <a:pt x="701964" y="78911"/>
                      <a:pt x="701964" y="55419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 rot="1819961">
                <a:off x="3860304" y="4127872"/>
                <a:ext cx="702038" cy="203200"/>
              </a:xfrm>
              <a:custGeom>
                <a:avLst/>
                <a:gdLst>
                  <a:gd name="connsiteX0" fmla="*/ 0 w 702038"/>
                  <a:gd name="connsiteY0" fmla="*/ 203200 h 203200"/>
                  <a:gd name="connsiteX1" fmla="*/ 46182 w 702038"/>
                  <a:gd name="connsiteY1" fmla="*/ 193964 h 203200"/>
                  <a:gd name="connsiteX2" fmla="*/ 138545 w 702038"/>
                  <a:gd name="connsiteY2" fmla="*/ 157019 h 203200"/>
                  <a:gd name="connsiteX3" fmla="*/ 166254 w 702038"/>
                  <a:gd name="connsiteY3" fmla="*/ 147782 h 203200"/>
                  <a:gd name="connsiteX4" fmla="*/ 203200 w 702038"/>
                  <a:gd name="connsiteY4" fmla="*/ 120073 h 203200"/>
                  <a:gd name="connsiteX5" fmla="*/ 230909 w 702038"/>
                  <a:gd name="connsiteY5" fmla="*/ 110837 h 203200"/>
                  <a:gd name="connsiteX6" fmla="*/ 267854 w 702038"/>
                  <a:gd name="connsiteY6" fmla="*/ 92364 h 203200"/>
                  <a:gd name="connsiteX7" fmla="*/ 304800 w 702038"/>
                  <a:gd name="connsiteY7" fmla="*/ 64655 h 203200"/>
                  <a:gd name="connsiteX8" fmla="*/ 341745 w 702038"/>
                  <a:gd name="connsiteY8" fmla="*/ 46182 h 203200"/>
                  <a:gd name="connsiteX9" fmla="*/ 369454 w 702038"/>
                  <a:gd name="connsiteY9" fmla="*/ 27710 h 203200"/>
                  <a:gd name="connsiteX10" fmla="*/ 424873 w 702038"/>
                  <a:gd name="connsiteY10" fmla="*/ 9237 h 203200"/>
                  <a:gd name="connsiteX11" fmla="*/ 452582 w 702038"/>
                  <a:gd name="connsiteY11" fmla="*/ 0 h 203200"/>
                  <a:gd name="connsiteX12" fmla="*/ 471054 w 702038"/>
                  <a:gd name="connsiteY12" fmla="*/ 27710 h 203200"/>
                  <a:gd name="connsiteX13" fmla="*/ 498764 w 702038"/>
                  <a:gd name="connsiteY13" fmla="*/ 92364 h 203200"/>
                  <a:gd name="connsiteX14" fmla="*/ 526473 w 702038"/>
                  <a:gd name="connsiteY14" fmla="*/ 110837 h 203200"/>
                  <a:gd name="connsiteX15" fmla="*/ 544945 w 702038"/>
                  <a:gd name="connsiteY15" fmla="*/ 138546 h 203200"/>
                  <a:gd name="connsiteX16" fmla="*/ 600364 w 702038"/>
                  <a:gd name="connsiteY16" fmla="*/ 129310 h 203200"/>
                  <a:gd name="connsiteX17" fmla="*/ 655782 w 702038"/>
                  <a:gd name="connsiteY17" fmla="*/ 101600 h 203200"/>
                  <a:gd name="connsiteX18" fmla="*/ 674254 w 702038"/>
                  <a:gd name="connsiteY18" fmla="*/ 73891 h 203200"/>
                  <a:gd name="connsiteX19" fmla="*/ 701964 w 702038"/>
                  <a:gd name="connsiteY19" fmla="*/ 55419 h 203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02038" h="203200">
                    <a:moveTo>
                      <a:pt x="0" y="203200"/>
                    </a:moveTo>
                    <a:cubicBezTo>
                      <a:pt x="15394" y="200121"/>
                      <a:pt x="31289" y="198928"/>
                      <a:pt x="46182" y="193964"/>
                    </a:cubicBezTo>
                    <a:cubicBezTo>
                      <a:pt x="77640" y="183478"/>
                      <a:pt x="107596" y="168923"/>
                      <a:pt x="138545" y="157019"/>
                    </a:cubicBezTo>
                    <a:cubicBezTo>
                      <a:pt x="147632" y="153524"/>
                      <a:pt x="157018" y="150861"/>
                      <a:pt x="166254" y="147782"/>
                    </a:cubicBezTo>
                    <a:cubicBezTo>
                      <a:pt x="178569" y="138546"/>
                      <a:pt x="189834" y="127710"/>
                      <a:pt x="203200" y="120073"/>
                    </a:cubicBezTo>
                    <a:cubicBezTo>
                      <a:pt x="211653" y="115243"/>
                      <a:pt x="221960" y="114672"/>
                      <a:pt x="230909" y="110837"/>
                    </a:cubicBezTo>
                    <a:cubicBezTo>
                      <a:pt x="243564" y="105413"/>
                      <a:pt x="256178" y="99661"/>
                      <a:pt x="267854" y="92364"/>
                    </a:cubicBezTo>
                    <a:cubicBezTo>
                      <a:pt x="280908" y="84205"/>
                      <a:pt x="291746" y="72814"/>
                      <a:pt x="304800" y="64655"/>
                    </a:cubicBezTo>
                    <a:cubicBezTo>
                      <a:pt x="316476" y="57358"/>
                      <a:pt x="329790" y="53013"/>
                      <a:pt x="341745" y="46182"/>
                    </a:cubicBezTo>
                    <a:cubicBezTo>
                      <a:pt x="351383" y="40675"/>
                      <a:pt x="359310" y="32218"/>
                      <a:pt x="369454" y="27710"/>
                    </a:cubicBezTo>
                    <a:cubicBezTo>
                      <a:pt x="387248" y="19802"/>
                      <a:pt x="406400" y="15395"/>
                      <a:pt x="424873" y="9237"/>
                    </a:cubicBezTo>
                    <a:lnTo>
                      <a:pt x="452582" y="0"/>
                    </a:lnTo>
                    <a:cubicBezTo>
                      <a:pt x="458739" y="9237"/>
                      <a:pt x="466681" y="17507"/>
                      <a:pt x="471054" y="27710"/>
                    </a:cubicBezTo>
                    <a:cubicBezTo>
                      <a:pt x="486952" y="64805"/>
                      <a:pt x="469779" y="63379"/>
                      <a:pt x="498764" y="92364"/>
                    </a:cubicBezTo>
                    <a:cubicBezTo>
                      <a:pt x="506613" y="100213"/>
                      <a:pt x="517237" y="104679"/>
                      <a:pt x="526473" y="110837"/>
                    </a:cubicBezTo>
                    <a:cubicBezTo>
                      <a:pt x="532630" y="120073"/>
                      <a:pt x="534176" y="135854"/>
                      <a:pt x="544945" y="138546"/>
                    </a:cubicBezTo>
                    <a:cubicBezTo>
                      <a:pt x="563114" y="143088"/>
                      <a:pt x="582082" y="133373"/>
                      <a:pt x="600364" y="129310"/>
                    </a:cubicBezTo>
                    <a:cubicBezTo>
                      <a:pt x="629042" y="122937"/>
                      <a:pt x="630874" y="118205"/>
                      <a:pt x="655782" y="101600"/>
                    </a:cubicBezTo>
                    <a:cubicBezTo>
                      <a:pt x="661939" y="92364"/>
                      <a:pt x="665586" y="80825"/>
                      <a:pt x="674254" y="73891"/>
                    </a:cubicBezTo>
                    <a:cubicBezTo>
                      <a:pt x="704885" y="49387"/>
                      <a:pt x="701964" y="78911"/>
                      <a:pt x="701964" y="55419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Полилиния 8"/>
              <p:cNvSpPr/>
              <p:nvPr/>
            </p:nvSpPr>
            <p:spPr>
              <a:xfrm rot="1193611">
                <a:off x="3679699" y="4053892"/>
                <a:ext cx="702038" cy="203200"/>
              </a:xfrm>
              <a:custGeom>
                <a:avLst/>
                <a:gdLst>
                  <a:gd name="connsiteX0" fmla="*/ 0 w 702038"/>
                  <a:gd name="connsiteY0" fmla="*/ 203200 h 203200"/>
                  <a:gd name="connsiteX1" fmla="*/ 46182 w 702038"/>
                  <a:gd name="connsiteY1" fmla="*/ 193964 h 203200"/>
                  <a:gd name="connsiteX2" fmla="*/ 138545 w 702038"/>
                  <a:gd name="connsiteY2" fmla="*/ 157019 h 203200"/>
                  <a:gd name="connsiteX3" fmla="*/ 166254 w 702038"/>
                  <a:gd name="connsiteY3" fmla="*/ 147782 h 203200"/>
                  <a:gd name="connsiteX4" fmla="*/ 203200 w 702038"/>
                  <a:gd name="connsiteY4" fmla="*/ 120073 h 203200"/>
                  <a:gd name="connsiteX5" fmla="*/ 230909 w 702038"/>
                  <a:gd name="connsiteY5" fmla="*/ 110837 h 203200"/>
                  <a:gd name="connsiteX6" fmla="*/ 267854 w 702038"/>
                  <a:gd name="connsiteY6" fmla="*/ 92364 h 203200"/>
                  <a:gd name="connsiteX7" fmla="*/ 304800 w 702038"/>
                  <a:gd name="connsiteY7" fmla="*/ 64655 h 203200"/>
                  <a:gd name="connsiteX8" fmla="*/ 341745 w 702038"/>
                  <a:gd name="connsiteY8" fmla="*/ 46182 h 203200"/>
                  <a:gd name="connsiteX9" fmla="*/ 369454 w 702038"/>
                  <a:gd name="connsiteY9" fmla="*/ 27710 h 203200"/>
                  <a:gd name="connsiteX10" fmla="*/ 424873 w 702038"/>
                  <a:gd name="connsiteY10" fmla="*/ 9237 h 203200"/>
                  <a:gd name="connsiteX11" fmla="*/ 452582 w 702038"/>
                  <a:gd name="connsiteY11" fmla="*/ 0 h 203200"/>
                  <a:gd name="connsiteX12" fmla="*/ 471054 w 702038"/>
                  <a:gd name="connsiteY12" fmla="*/ 27710 h 203200"/>
                  <a:gd name="connsiteX13" fmla="*/ 498764 w 702038"/>
                  <a:gd name="connsiteY13" fmla="*/ 92364 h 203200"/>
                  <a:gd name="connsiteX14" fmla="*/ 526473 w 702038"/>
                  <a:gd name="connsiteY14" fmla="*/ 110837 h 203200"/>
                  <a:gd name="connsiteX15" fmla="*/ 544945 w 702038"/>
                  <a:gd name="connsiteY15" fmla="*/ 138546 h 203200"/>
                  <a:gd name="connsiteX16" fmla="*/ 600364 w 702038"/>
                  <a:gd name="connsiteY16" fmla="*/ 129310 h 203200"/>
                  <a:gd name="connsiteX17" fmla="*/ 655782 w 702038"/>
                  <a:gd name="connsiteY17" fmla="*/ 101600 h 203200"/>
                  <a:gd name="connsiteX18" fmla="*/ 674254 w 702038"/>
                  <a:gd name="connsiteY18" fmla="*/ 73891 h 203200"/>
                  <a:gd name="connsiteX19" fmla="*/ 701964 w 702038"/>
                  <a:gd name="connsiteY19" fmla="*/ 55419 h 203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02038" h="203200">
                    <a:moveTo>
                      <a:pt x="0" y="203200"/>
                    </a:moveTo>
                    <a:cubicBezTo>
                      <a:pt x="15394" y="200121"/>
                      <a:pt x="31289" y="198928"/>
                      <a:pt x="46182" y="193964"/>
                    </a:cubicBezTo>
                    <a:cubicBezTo>
                      <a:pt x="77640" y="183478"/>
                      <a:pt x="107596" y="168923"/>
                      <a:pt x="138545" y="157019"/>
                    </a:cubicBezTo>
                    <a:cubicBezTo>
                      <a:pt x="147632" y="153524"/>
                      <a:pt x="157018" y="150861"/>
                      <a:pt x="166254" y="147782"/>
                    </a:cubicBezTo>
                    <a:cubicBezTo>
                      <a:pt x="178569" y="138546"/>
                      <a:pt x="189834" y="127710"/>
                      <a:pt x="203200" y="120073"/>
                    </a:cubicBezTo>
                    <a:cubicBezTo>
                      <a:pt x="211653" y="115243"/>
                      <a:pt x="221960" y="114672"/>
                      <a:pt x="230909" y="110837"/>
                    </a:cubicBezTo>
                    <a:cubicBezTo>
                      <a:pt x="243564" y="105413"/>
                      <a:pt x="256178" y="99661"/>
                      <a:pt x="267854" y="92364"/>
                    </a:cubicBezTo>
                    <a:cubicBezTo>
                      <a:pt x="280908" y="84205"/>
                      <a:pt x="291746" y="72814"/>
                      <a:pt x="304800" y="64655"/>
                    </a:cubicBezTo>
                    <a:cubicBezTo>
                      <a:pt x="316476" y="57358"/>
                      <a:pt x="329790" y="53013"/>
                      <a:pt x="341745" y="46182"/>
                    </a:cubicBezTo>
                    <a:cubicBezTo>
                      <a:pt x="351383" y="40675"/>
                      <a:pt x="359310" y="32218"/>
                      <a:pt x="369454" y="27710"/>
                    </a:cubicBezTo>
                    <a:cubicBezTo>
                      <a:pt x="387248" y="19802"/>
                      <a:pt x="406400" y="15395"/>
                      <a:pt x="424873" y="9237"/>
                    </a:cubicBezTo>
                    <a:lnTo>
                      <a:pt x="452582" y="0"/>
                    </a:lnTo>
                    <a:cubicBezTo>
                      <a:pt x="458739" y="9237"/>
                      <a:pt x="466681" y="17507"/>
                      <a:pt x="471054" y="27710"/>
                    </a:cubicBezTo>
                    <a:cubicBezTo>
                      <a:pt x="486952" y="64805"/>
                      <a:pt x="469779" y="63379"/>
                      <a:pt x="498764" y="92364"/>
                    </a:cubicBezTo>
                    <a:cubicBezTo>
                      <a:pt x="506613" y="100213"/>
                      <a:pt x="517237" y="104679"/>
                      <a:pt x="526473" y="110837"/>
                    </a:cubicBezTo>
                    <a:cubicBezTo>
                      <a:pt x="532630" y="120073"/>
                      <a:pt x="534176" y="135854"/>
                      <a:pt x="544945" y="138546"/>
                    </a:cubicBezTo>
                    <a:cubicBezTo>
                      <a:pt x="563114" y="143088"/>
                      <a:pt x="582082" y="133373"/>
                      <a:pt x="600364" y="129310"/>
                    </a:cubicBezTo>
                    <a:cubicBezTo>
                      <a:pt x="629042" y="122937"/>
                      <a:pt x="630874" y="118205"/>
                      <a:pt x="655782" y="101600"/>
                    </a:cubicBezTo>
                    <a:cubicBezTo>
                      <a:pt x="661939" y="92364"/>
                      <a:pt x="665586" y="80825"/>
                      <a:pt x="674254" y="73891"/>
                    </a:cubicBezTo>
                    <a:cubicBezTo>
                      <a:pt x="704885" y="49387"/>
                      <a:pt x="701964" y="78911"/>
                      <a:pt x="701964" y="55419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Полилиния 9"/>
              <p:cNvSpPr/>
              <p:nvPr/>
            </p:nvSpPr>
            <p:spPr>
              <a:xfrm rot="1688880">
                <a:off x="3672488" y="4127872"/>
                <a:ext cx="702038" cy="203200"/>
              </a:xfrm>
              <a:custGeom>
                <a:avLst/>
                <a:gdLst>
                  <a:gd name="connsiteX0" fmla="*/ 0 w 702038"/>
                  <a:gd name="connsiteY0" fmla="*/ 203200 h 203200"/>
                  <a:gd name="connsiteX1" fmla="*/ 46182 w 702038"/>
                  <a:gd name="connsiteY1" fmla="*/ 193964 h 203200"/>
                  <a:gd name="connsiteX2" fmla="*/ 138545 w 702038"/>
                  <a:gd name="connsiteY2" fmla="*/ 157019 h 203200"/>
                  <a:gd name="connsiteX3" fmla="*/ 166254 w 702038"/>
                  <a:gd name="connsiteY3" fmla="*/ 147782 h 203200"/>
                  <a:gd name="connsiteX4" fmla="*/ 203200 w 702038"/>
                  <a:gd name="connsiteY4" fmla="*/ 120073 h 203200"/>
                  <a:gd name="connsiteX5" fmla="*/ 230909 w 702038"/>
                  <a:gd name="connsiteY5" fmla="*/ 110837 h 203200"/>
                  <a:gd name="connsiteX6" fmla="*/ 267854 w 702038"/>
                  <a:gd name="connsiteY6" fmla="*/ 92364 h 203200"/>
                  <a:gd name="connsiteX7" fmla="*/ 304800 w 702038"/>
                  <a:gd name="connsiteY7" fmla="*/ 64655 h 203200"/>
                  <a:gd name="connsiteX8" fmla="*/ 341745 w 702038"/>
                  <a:gd name="connsiteY8" fmla="*/ 46182 h 203200"/>
                  <a:gd name="connsiteX9" fmla="*/ 369454 w 702038"/>
                  <a:gd name="connsiteY9" fmla="*/ 27710 h 203200"/>
                  <a:gd name="connsiteX10" fmla="*/ 424873 w 702038"/>
                  <a:gd name="connsiteY10" fmla="*/ 9237 h 203200"/>
                  <a:gd name="connsiteX11" fmla="*/ 452582 w 702038"/>
                  <a:gd name="connsiteY11" fmla="*/ 0 h 203200"/>
                  <a:gd name="connsiteX12" fmla="*/ 471054 w 702038"/>
                  <a:gd name="connsiteY12" fmla="*/ 27710 h 203200"/>
                  <a:gd name="connsiteX13" fmla="*/ 498764 w 702038"/>
                  <a:gd name="connsiteY13" fmla="*/ 92364 h 203200"/>
                  <a:gd name="connsiteX14" fmla="*/ 526473 w 702038"/>
                  <a:gd name="connsiteY14" fmla="*/ 110837 h 203200"/>
                  <a:gd name="connsiteX15" fmla="*/ 544945 w 702038"/>
                  <a:gd name="connsiteY15" fmla="*/ 138546 h 203200"/>
                  <a:gd name="connsiteX16" fmla="*/ 600364 w 702038"/>
                  <a:gd name="connsiteY16" fmla="*/ 129310 h 203200"/>
                  <a:gd name="connsiteX17" fmla="*/ 655782 w 702038"/>
                  <a:gd name="connsiteY17" fmla="*/ 101600 h 203200"/>
                  <a:gd name="connsiteX18" fmla="*/ 674254 w 702038"/>
                  <a:gd name="connsiteY18" fmla="*/ 73891 h 203200"/>
                  <a:gd name="connsiteX19" fmla="*/ 701964 w 702038"/>
                  <a:gd name="connsiteY19" fmla="*/ 55419 h 203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02038" h="203200">
                    <a:moveTo>
                      <a:pt x="0" y="203200"/>
                    </a:moveTo>
                    <a:cubicBezTo>
                      <a:pt x="15394" y="200121"/>
                      <a:pt x="31289" y="198928"/>
                      <a:pt x="46182" y="193964"/>
                    </a:cubicBezTo>
                    <a:cubicBezTo>
                      <a:pt x="77640" y="183478"/>
                      <a:pt x="107596" y="168923"/>
                      <a:pt x="138545" y="157019"/>
                    </a:cubicBezTo>
                    <a:cubicBezTo>
                      <a:pt x="147632" y="153524"/>
                      <a:pt x="157018" y="150861"/>
                      <a:pt x="166254" y="147782"/>
                    </a:cubicBezTo>
                    <a:cubicBezTo>
                      <a:pt x="178569" y="138546"/>
                      <a:pt x="189834" y="127710"/>
                      <a:pt x="203200" y="120073"/>
                    </a:cubicBezTo>
                    <a:cubicBezTo>
                      <a:pt x="211653" y="115243"/>
                      <a:pt x="221960" y="114672"/>
                      <a:pt x="230909" y="110837"/>
                    </a:cubicBezTo>
                    <a:cubicBezTo>
                      <a:pt x="243564" y="105413"/>
                      <a:pt x="256178" y="99661"/>
                      <a:pt x="267854" y="92364"/>
                    </a:cubicBezTo>
                    <a:cubicBezTo>
                      <a:pt x="280908" y="84205"/>
                      <a:pt x="291746" y="72814"/>
                      <a:pt x="304800" y="64655"/>
                    </a:cubicBezTo>
                    <a:cubicBezTo>
                      <a:pt x="316476" y="57358"/>
                      <a:pt x="329790" y="53013"/>
                      <a:pt x="341745" y="46182"/>
                    </a:cubicBezTo>
                    <a:cubicBezTo>
                      <a:pt x="351383" y="40675"/>
                      <a:pt x="359310" y="32218"/>
                      <a:pt x="369454" y="27710"/>
                    </a:cubicBezTo>
                    <a:cubicBezTo>
                      <a:pt x="387248" y="19802"/>
                      <a:pt x="406400" y="15395"/>
                      <a:pt x="424873" y="9237"/>
                    </a:cubicBezTo>
                    <a:lnTo>
                      <a:pt x="452582" y="0"/>
                    </a:lnTo>
                    <a:cubicBezTo>
                      <a:pt x="458739" y="9237"/>
                      <a:pt x="466681" y="17507"/>
                      <a:pt x="471054" y="27710"/>
                    </a:cubicBezTo>
                    <a:cubicBezTo>
                      <a:pt x="486952" y="64805"/>
                      <a:pt x="469779" y="63379"/>
                      <a:pt x="498764" y="92364"/>
                    </a:cubicBezTo>
                    <a:cubicBezTo>
                      <a:pt x="506613" y="100213"/>
                      <a:pt x="517237" y="104679"/>
                      <a:pt x="526473" y="110837"/>
                    </a:cubicBezTo>
                    <a:cubicBezTo>
                      <a:pt x="532630" y="120073"/>
                      <a:pt x="534176" y="135854"/>
                      <a:pt x="544945" y="138546"/>
                    </a:cubicBezTo>
                    <a:cubicBezTo>
                      <a:pt x="563114" y="143088"/>
                      <a:pt x="582082" y="133373"/>
                      <a:pt x="600364" y="129310"/>
                    </a:cubicBezTo>
                    <a:cubicBezTo>
                      <a:pt x="629042" y="122937"/>
                      <a:pt x="630874" y="118205"/>
                      <a:pt x="655782" y="101600"/>
                    </a:cubicBezTo>
                    <a:cubicBezTo>
                      <a:pt x="661939" y="92364"/>
                      <a:pt x="665586" y="80825"/>
                      <a:pt x="674254" y="73891"/>
                    </a:cubicBezTo>
                    <a:cubicBezTo>
                      <a:pt x="704885" y="49387"/>
                      <a:pt x="701964" y="78911"/>
                      <a:pt x="701964" y="55419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 rot="3359888">
                <a:off x="3564145" y="4424891"/>
                <a:ext cx="702038" cy="203200"/>
              </a:xfrm>
              <a:custGeom>
                <a:avLst/>
                <a:gdLst>
                  <a:gd name="connsiteX0" fmla="*/ 0 w 702038"/>
                  <a:gd name="connsiteY0" fmla="*/ 203200 h 203200"/>
                  <a:gd name="connsiteX1" fmla="*/ 46182 w 702038"/>
                  <a:gd name="connsiteY1" fmla="*/ 193964 h 203200"/>
                  <a:gd name="connsiteX2" fmla="*/ 138545 w 702038"/>
                  <a:gd name="connsiteY2" fmla="*/ 157019 h 203200"/>
                  <a:gd name="connsiteX3" fmla="*/ 166254 w 702038"/>
                  <a:gd name="connsiteY3" fmla="*/ 147782 h 203200"/>
                  <a:gd name="connsiteX4" fmla="*/ 203200 w 702038"/>
                  <a:gd name="connsiteY4" fmla="*/ 120073 h 203200"/>
                  <a:gd name="connsiteX5" fmla="*/ 230909 w 702038"/>
                  <a:gd name="connsiteY5" fmla="*/ 110837 h 203200"/>
                  <a:gd name="connsiteX6" fmla="*/ 267854 w 702038"/>
                  <a:gd name="connsiteY6" fmla="*/ 92364 h 203200"/>
                  <a:gd name="connsiteX7" fmla="*/ 304800 w 702038"/>
                  <a:gd name="connsiteY7" fmla="*/ 64655 h 203200"/>
                  <a:gd name="connsiteX8" fmla="*/ 341745 w 702038"/>
                  <a:gd name="connsiteY8" fmla="*/ 46182 h 203200"/>
                  <a:gd name="connsiteX9" fmla="*/ 369454 w 702038"/>
                  <a:gd name="connsiteY9" fmla="*/ 27710 h 203200"/>
                  <a:gd name="connsiteX10" fmla="*/ 424873 w 702038"/>
                  <a:gd name="connsiteY10" fmla="*/ 9237 h 203200"/>
                  <a:gd name="connsiteX11" fmla="*/ 452582 w 702038"/>
                  <a:gd name="connsiteY11" fmla="*/ 0 h 203200"/>
                  <a:gd name="connsiteX12" fmla="*/ 471054 w 702038"/>
                  <a:gd name="connsiteY12" fmla="*/ 27710 h 203200"/>
                  <a:gd name="connsiteX13" fmla="*/ 498764 w 702038"/>
                  <a:gd name="connsiteY13" fmla="*/ 92364 h 203200"/>
                  <a:gd name="connsiteX14" fmla="*/ 526473 w 702038"/>
                  <a:gd name="connsiteY14" fmla="*/ 110837 h 203200"/>
                  <a:gd name="connsiteX15" fmla="*/ 544945 w 702038"/>
                  <a:gd name="connsiteY15" fmla="*/ 138546 h 203200"/>
                  <a:gd name="connsiteX16" fmla="*/ 600364 w 702038"/>
                  <a:gd name="connsiteY16" fmla="*/ 129310 h 203200"/>
                  <a:gd name="connsiteX17" fmla="*/ 655782 w 702038"/>
                  <a:gd name="connsiteY17" fmla="*/ 101600 h 203200"/>
                  <a:gd name="connsiteX18" fmla="*/ 674254 w 702038"/>
                  <a:gd name="connsiteY18" fmla="*/ 73891 h 203200"/>
                  <a:gd name="connsiteX19" fmla="*/ 701964 w 702038"/>
                  <a:gd name="connsiteY19" fmla="*/ 55419 h 203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02038" h="203200">
                    <a:moveTo>
                      <a:pt x="0" y="203200"/>
                    </a:moveTo>
                    <a:cubicBezTo>
                      <a:pt x="15394" y="200121"/>
                      <a:pt x="31289" y="198928"/>
                      <a:pt x="46182" y="193964"/>
                    </a:cubicBezTo>
                    <a:cubicBezTo>
                      <a:pt x="77640" y="183478"/>
                      <a:pt x="107596" y="168923"/>
                      <a:pt x="138545" y="157019"/>
                    </a:cubicBezTo>
                    <a:cubicBezTo>
                      <a:pt x="147632" y="153524"/>
                      <a:pt x="157018" y="150861"/>
                      <a:pt x="166254" y="147782"/>
                    </a:cubicBezTo>
                    <a:cubicBezTo>
                      <a:pt x="178569" y="138546"/>
                      <a:pt x="189834" y="127710"/>
                      <a:pt x="203200" y="120073"/>
                    </a:cubicBezTo>
                    <a:cubicBezTo>
                      <a:pt x="211653" y="115243"/>
                      <a:pt x="221960" y="114672"/>
                      <a:pt x="230909" y="110837"/>
                    </a:cubicBezTo>
                    <a:cubicBezTo>
                      <a:pt x="243564" y="105413"/>
                      <a:pt x="256178" y="99661"/>
                      <a:pt x="267854" y="92364"/>
                    </a:cubicBezTo>
                    <a:cubicBezTo>
                      <a:pt x="280908" y="84205"/>
                      <a:pt x="291746" y="72814"/>
                      <a:pt x="304800" y="64655"/>
                    </a:cubicBezTo>
                    <a:cubicBezTo>
                      <a:pt x="316476" y="57358"/>
                      <a:pt x="329790" y="53013"/>
                      <a:pt x="341745" y="46182"/>
                    </a:cubicBezTo>
                    <a:cubicBezTo>
                      <a:pt x="351383" y="40675"/>
                      <a:pt x="359310" y="32218"/>
                      <a:pt x="369454" y="27710"/>
                    </a:cubicBezTo>
                    <a:cubicBezTo>
                      <a:pt x="387248" y="19802"/>
                      <a:pt x="406400" y="15395"/>
                      <a:pt x="424873" y="9237"/>
                    </a:cubicBezTo>
                    <a:lnTo>
                      <a:pt x="452582" y="0"/>
                    </a:lnTo>
                    <a:cubicBezTo>
                      <a:pt x="458739" y="9237"/>
                      <a:pt x="466681" y="17507"/>
                      <a:pt x="471054" y="27710"/>
                    </a:cubicBezTo>
                    <a:cubicBezTo>
                      <a:pt x="486952" y="64805"/>
                      <a:pt x="469779" y="63379"/>
                      <a:pt x="498764" y="92364"/>
                    </a:cubicBezTo>
                    <a:cubicBezTo>
                      <a:pt x="506613" y="100213"/>
                      <a:pt x="517237" y="104679"/>
                      <a:pt x="526473" y="110837"/>
                    </a:cubicBezTo>
                    <a:cubicBezTo>
                      <a:pt x="532630" y="120073"/>
                      <a:pt x="534176" y="135854"/>
                      <a:pt x="544945" y="138546"/>
                    </a:cubicBezTo>
                    <a:cubicBezTo>
                      <a:pt x="563114" y="143088"/>
                      <a:pt x="582082" y="133373"/>
                      <a:pt x="600364" y="129310"/>
                    </a:cubicBezTo>
                    <a:cubicBezTo>
                      <a:pt x="629042" y="122937"/>
                      <a:pt x="630874" y="118205"/>
                      <a:pt x="655782" y="101600"/>
                    </a:cubicBezTo>
                    <a:cubicBezTo>
                      <a:pt x="661939" y="92364"/>
                      <a:pt x="665586" y="80825"/>
                      <a:pt x="674254" y="73891"/>
                    </a:cubicBezTo>
                    <a:cubicBezTo>
                      <a:pt x="704885" y="49387"/>
                      <a:pt x="701964" y="78911"/>
                      <a:pt x="701964" y="55419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Полилиния 11"/>
              <p:cNvSpPr/>
              <p:nvPr/>
            </p:nvSpPr>
            <p:spPr>
              <a:xfrm rot="2517189">
                <a:off x="3672488" y="4285695"/>
                <a:ext cx="702038" cy="203200"/>
              </a:xfrm>
              <a:custGeom>
                <a:avLst/>
                <a:gdLst>
                  <a:gd name="connsiteX0" fmla="*/ 0 w 702038"/>
                  <a:gd name="connsiteY0" fmla="*/ 203200 h 203200"/>
                  <a:gd name="connsiteX1" fmla="*/ 46182 w 702038"/>
                  <a:gd name="connsiteY1" fmla="*/ 193964 h 203200"/>
                  <a:gd name="connsiteX2" fmla="*/ 138545 w 702038"/>
                  <a:gd name="connsiteY2" fmla="*/ 157019 h 203200"/>
                  <a:gd name="connsiteX3" fmla="*/ 166254 w 702038"/>
                  <a:gd name="connsiteY3" fmla="*/ 147782 h 203200"/>
                  <a:gd name="connsiteX4" fmla="*/ 203200 w 702038"/>
                  <a:gd name="connsiteY4" fmla="*/ 120073 h 203200"/>
                  <a:gd name="connsiteX5" fmla="*/ 230909 w 702038"/>
                  <a:gd name="connsiteY5" fmla="*/ 110837 h 203200"/>
                  <a:gd name="connsiteX6" fmla="*/ 267854 w 702038"/>
                  <a:gd name="connsiteY6" fmla="*/ 92364 h 203200"/>
                  <a:gd name="connsiteX7" fmla="*/ 304800 w 702038"/>
                  <a:gd name="connsiteY7" fmla="*/ 64655 h 203200"/>
                  <a:gd name="connsiteX8" fmla="*/ 341745 w 702038"/>
                  <a:gd name="connsiteY8" fmla="*/ 46182 h 203200"/>
                  <a:gd name="connsiteX9" fmla="*/ 369454 w 702038"/>
                  <a:gd name="connsiteY9" fmla="*/ 27710 h 203200"/>
                  <a:gd name="connsiteX10" fmla="*/ 424873 w 702038"/>
                  <a:gd name="connsiteY10" fmla="*/ 9237 h 203200"/>
                  <a:gd name="connsiteX11" fmla="*/ 452582 w 702038"/>
                  <a:gd name="connsiteY11" fmla="*/ 0 h 203200"/>
                  <a:gd name="connsiteX12" fmla="*/ 471054 w 702038"/>
                  <a:gd name="connsiteY12" fmla="*/ 27710 h 203200"/>
                  <a:gd name="connsiteX13" fmla="*/ 498764 w 702038"/>
                  <a:gd name="connsiteY13" fmla="*/ 92364 h 203200"/>
                  <a:gd name="connsiteX14" fmla="*/ 526473 w 702038"/>
                  <a:gd name="connsiteY14" fmla="*/ 110837 h 203200"/>
                  <a:gd name="connsiteX15" fmla="*/ 544945 w 702038"/>
                  <a:gd name="connsiteY15" fmla="*/ 138546 h 203200"/>
                  <a:gd name="connsiteX16" fmla="*/ 600364 w 702038"/>
                  <a:gd name="connsiteY16" fmla="*/ 129310 h 203200"/>
                  <a:gd name="connsiteX17" fmla="*/ 655782 w 702038"/>
                  <a:gd name="connsiteY17" fmla="*/ 101600 h 203200"/>
                  <a:gd name="connsiteX18" fmla="*/ 674254 w 702038"/>
                  <a:gd name="connsiteY18" fmla="*/ 73891 h 203200"/>
                  <a:gd name="connsiteX19" fmla="*/ 701964 w 702038"/>
                  <a:gd name="connsiteY19" fmla="*/ 55419 h 203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02038" h="203200">
                    <a:moveTo>
                      <a:pt x="0" y="203200"/>
                    </a:moveTo>
                    <a:cubicBezTo>
                      <a:pt x="15394" y="200121"/>
                      <a:pt x="31289" y="198928"/>
                      <a:pt x="46182" y="193964"/>
                    </a:cubicBezTo>
                    <a:cubicBezTo>
                      <a:pt x="77640" y="183478"/>
                      <a:pt x="107596" y="168923"/>
                      <a:pt x="138545" y="157019"/>
                    </a:cubicBezTo>
                    <a:cubicBezTo>
                      <a:pt x="147632" y="153524"/>
                      <a:pt x="157018" y="150861"/>
                      <a:pt x="166254" y="147782"/>
                    </a:cubicBezTo>
                    <a:cubicBezTo>
                      <a:pt x="178569" y="138546"/>
                      <a:pt x="189834" y="127710"/>
                      <a:pt x="203200" y="120073"/>
                    </a:cubicBezTo>
                    <a:cubicBezTo>
                      <a:pt x="211653" y="115243"/>
                      <a:pt x="221960" y="114672"/>
                      <a:pt x="230909" y="110837"/>
                    </a:cubicBezTo>
                    <a:cubicBezTo>
                      <a:pt x="243564" y="105413"/>
                      <a:pt x="256178" y="99661"/>
                      <a:pt x="267854" y="92364"/>
                    </a:cubicBezTo>
                    <a:cubicBezTo>
                      <a:pt x="280908" y="84205"/>
                      <a:pt x="291746" y="72814"/>
                      <a:pt x="304800" y="64655"/>
                    </a:cubicBezTo>
                    <a:cubicBezTo>
                      <a:pt x="316476" y="57358"/>
                      <a:pt x="329790" y="53013"/>
                      <a:pt x="341745" y="46182"/>
                    </a:cubicBezTo>
                    <a:cubicBezTo>
                      <a:pt x="351383" y="40675"/>
                      <a:pt x="359310" y="32218"/>
                      <a:pt x="369454" y="27710"/>
                    </a:cubicBezTo>
                    <a:cubicBezTo>
                      <a:pt x="387248" y="19802"/>
                      <a:pt x="406400" y="15395"/>
                      <a:pt x="424873" y="9237"/>
                    </a:cubicBezTo>
                    <a:lnTo>
                      <a:pt x="452582" y="0"/>
                    </a:lnTo>
                    <a:cubicBezTo>
                      <a:pt x="458739" y="9237"/>
                      <a:pt x="466681" y="17507"/>
                      <a:pt x="471054" y="27710"/>
                    </a:cubicBezTo>
                    <a:cubicBezTo>
                      <a:pt x="486952" y="64805"/>
                      <a:pt x="469779" y="63379"/>
                      <a:pt x="498764" y="92364"/>
                    </a:cubicBezTo>
                    <a:cubicBezTo>
                      <a:pt x="506613" y="100213"/>
                      <a:pt x="517237" y="104679"/>
                      <a:pt x="526473" y="110837"/>
                    </a:cubicBezTo>
                    <a:cubicBezTo>
                      <a:pt x="532630" y="120073"/>
                      <a:pt x="534176" y="135854"/>
                      <a:pt x="544945" y="138546"/>
                    </a:cubicBezTo>
                    <a:cubicBezTo>
                      <a:pt x="563114" y="143088"/>
                      <a:pt x="582082" y="133373"/>
                      <a:pt x="600364" y="129310"/>
                    </a:cubicBezTo>
                    <a:cubicBezTo>
                      <a:pt x="629042" y="122937"/>
                      <a:pt x="630874" y="118205"/>
                      <a:pt x="655782" y="101600"/>
                    </a:cubicBezTo>
                    <a:cubicBezTo>
                      <a:pt x="661939" y="92364"/>
                      <a:pt x="665586" y="80825"/>
                      <a:pt x="674254" y="73891"/>
                    </a:cubicBezTo>
                    <a:cubicBezTo>
                      <a:pt x="704885" y="49387"/>
                      <a:pt x="701964" y="78911"/>
                      <a:pt x="701964" y="55419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5" name="4-конечная звезда 24"/>
            <p:cNvSpPr/>
            <p:nvPr/>
          </p:nvSpPr>
          <p:spPr>
            <a:xfrm>
              <a:off x="3707904" y="3610177"/>
              <a:ext cx="531013" cy="337843"/>
            </a:xfrm>
            <a:prstGeom prst="star4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62408281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420888"/>
            <a:ext cx="7408333" cy="345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Современная модель солнечной системы</a:t>
            </a:r>
          </a:p>
          <a:p>
            <a:pPr marL="0" indent="0" algn="r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ru-RU" dirty="0" smtClean="0">
                <a:solidFill>
                  <a:schemeClr val="tx1"/>
                </a:solidFill>
              </a:rPr>
              <a:t>Почему Солнце такое </a:t>
            </a:r>
          </a:p>
          <a:p>
            <a:pPr marL="0" indent="0" algn="r">
              <a:buNone/>
            </a:pPr>
            <a:r>
              <a:rPr lang="ru-RU" dirty="0" smtClean="0">
                <a:solidFill>
                  <a:schemeClr val="tx1"/>
                </a:solidFill>
              </a:rPr>
              <a:t>большое?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Autofit/>
          </a:bodyPr>
          <a:lstStyle/>
          <a:p>
            <a:pPr algn="r"/>
            <a:r>
              <a:rPr lang="ru-RU" sz="3600" dirty="0" smtClean="0"/>
              <a:t>2)Задания на выделение существенного признака путем увеличенного изображения признака</a:t>
            </a:r>
            <a:endParaRPr lang="ru-RU" sz="3600" dirty="0"/>
          </a:p>
        </p:txBody>
      </p:sp>
      <p:pic>
        <p:nvPicPr>
          <p:cNvPr id="1027" name="Picture 3" descr="D:\0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84984"/>
            <a:ext cx="4659837" cy="2924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5995338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Вулкан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25272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>Задание: Подпишите части схемы, или закончите схему, или постройте свою</a:t>
            </a:r>
            <a:endParaRPr lang="ru-RU" dirty="0"/>
          </a:p>
        </p:txBody>
      </p:sp>
      <p:pic>
        <p:nvPicPr>
          <p:cNvPr id="1026" name="Picture 2" descr="D:\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0" y="3423243"/>
            <a:ext cx="3770601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8" y="3623212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 – кратер</a:t>
            </a:r>
          </a:p>
          <a:p>
            <a:r>
              <a:rPr lang="ru-RU" dirty="0" smtClean="0"/>
              <a:t>2 – жерло</a:t>
            </a:r>
          </a:p>
          <a:p>
            <a:r>
              <a:rPr lang="ru-RU" dirty="0" smtClean="0"/>
              <a:t>3 – очаг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0964" y="3465466"/>
            <a:ext cx="7536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</a:t>
            </a:r>
            <a:endParaRPr lang="ru-RU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542965" y="4880333"/>
            <a:ext cx="804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29020" y="6134774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3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796136" y="3819409"/>
            <a:ext cx="29523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Отталкивается от примитивного словестного описания</a:t>
            </a:r>
          </a:p>
          <a:p>
            <a:r>
              <a:rPr lang="ru-RU" dirty="0" smtClean="0"/>
              <a:t>Затем организуется обратное движение к словестному роду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043718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Задание: закончить схему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Атмосфера = воздух + ___? + ___? + ___?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Построение способа действия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0961472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Увеличивается количество знаков, усложняется текст</a:t>
            </a:r>
          </a:p>
          <a:p>
            <a:pPr marL="457200" indent="-457200"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Сами составляют схему на основе имеющейся и вновь полученной информации об объекте или процессе</a:t>
            </a:r>
          </a:p>
          <a:p>
            <a:pPr marL="457200" indent="-457200"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Выявляют взаимосвязь</a:t>
            </a:r>
          </a:p>
          <a:p>
            <a:pPr marL="457200" indent="-457200"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Устанавливают соответствие между ключевыми моментами нескольких тел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 </a:t>
            </a:r>
            <a:r>
              <a:rPr lang="ru-RU" dirty="0" smtClean="0"/>
              <a:t>этап: 7-8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584188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Тема «простейшие»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План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1 - Классификация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2 - Строение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3 - </a:t>
            </a:r>
            <a:r>
              <a:rPr lang="ru-RU" dirty="0">
                <a:solidFill>
                  <a:schemeClr val="tx1"/>
                </a:solidFill>
              </a:rPr>
              <a:t>Ж</a:t>
            </a:r>
            <a:r>
              <a:rPr lang="ru-RU" dirty="0" smtClean="0">
                <a:solidFill>
                  <a:schemeClr val="tx1"/>
                </a:solidFill>
              </a:rPr>
              <a:t>изнедеятельность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4 - Происхождение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5 - Значение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Преобразовать план урока в графическую форму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004048" y="3573016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193887" y="4437112"/>
            <a:ext cx="216022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Трапеция 5"/>
          <p:cNvSpPr/>
          <p:nvPr/>
        </p:nvSpPr>
        <p:spPr>
          <a:xfrm>
            <a:off x="5112060" y="4843047"/>
            <a:ext cx="432048" cy="28803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166066" y="5301208"/>
            <a:ext cx="32403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Арка 8"/>
          <p:cNvSpPr/>
          <p:nvPr/>
        </p:nvSpPr>
        <p:spPr>
          <a:xfrm rot="10800000">
            <a:off x="5166065" y="5733256"/>
            <a:ext cx="324036" cy="14401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80041" y="6072119"/>
            <a:ext cx="720080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228184" y="3284984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Образцы графических форм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228184" y="4509120"/>
            <a:ext cx="14401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660232" y="5313529"/>
            <a:ext cx="0" cy="4917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309212" y="5313529"/>
            <a:ext cx="14401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309212" y="5805264"/>
            <a:ext cx="14401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100664" y="5313529"/>
            <a:ext cx="0" cy="4917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6198623" y="4526310"/>
            <a:ext cx="153036" cy="3339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6660232" y="4509120"/>
            <a:ext cx="144016" cy="47794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7029292" y="4492082"/>
            <a:ext cx="207004" cy="4914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7352138" y="4492082"/>
            <a:ext cx="297052" cy="4023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40878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solidFill>
                  <a:schemeClr val="tx1"/>
                </a:solidFill>
              </a:rPr>
              <a:t>Познавательные УУД – умение работать с графиком, представлять информацию в тексте в виде схемы, таблицы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ФГОС-компетенции-УУД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4103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639" y="1960890"/>
            <a:ext cx="903649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Тема: Нервная регуляция функций организма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Единица Н.С. – нейрон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Шаг 1. 1) По рис. Стр. 54 описать строение нейрона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2) Составить схему строения нейрона, подписать все части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Шаг 2. Классификация нервной системы.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Слушая объяснения учителя, заполните схему</a:t>
            </a: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Шаг 3 Основной принцип работы Н.С.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На основе описания составить схему рефлекторной дуги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Преобразовать текст в графическую форму</a:t>
            </a:r>
            <a:endParaRPr lang="ru-RU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323528" y="4447848"/>
            <a:ext cx="3600400" cy="1224136"/>
            <a:chOff x="539552" y="3789040"/>
            <a:chExt cx="3600400" cy="1224136"/>
          </a:xfrm>
        </p:grpSpPr>
        <p:sp>
          <p:nvSpPr>
            <p:cNvPr id="5" name="TextBox 4"/>
            <p:cNvSpPr txBox="1"/>
            <p:nvPr/>
          </p:nvSpPr>
          <p:spPr>
            <a:xfrm>
              <a:off x="2123728" y="3789040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Н.С.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27584" y="4281287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Отдел __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43808" y="4276717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Отдел __</a:t>
              </a:r>
              <a:endParaRPr lang="ru-RU" dirty="0"/>
            </a:p>
          </p:txBody>
        </p:sp>
        <p:cxnSp>
          <p:nvCxnSpPr>
            <p:cNvPr id="9" name="Прямая со стрелкой 8"/>
            <p:cNvCxnSpPr>
              <a:stCxn id="5" idx="1"/>
            </p:cNvCxnSpPr>
            <p:nvPr/>
          </p:nvCxnSpPr>
          <p:spPr>
            <a:xfrm flipH="1">
              <a:off x="1259632" y="3973706"/>
              <a:ext cx="864096" cy="39139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2627784" y="4004581"/>
              <a:ext cx="576064" cy="36052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539552" y="4646049"/>
              <a:ext cx="684560" cy="29511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224112" y="4650619"/>
              <a:ext cx="539576" cy="29054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3275856" y="4646049"/>
              <a:ext cx="648072" cy="36712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Группа 22"/>
          <p:cNvGrpSpPr/>
          <p:nvPr/>
        </p:nvGrpSpPr>
        <p:grpSpPr>
          <a:xfrm>
            <a:off x="4431292" y="4341562"/>
            <a:ext cx="3600400" cy="1152128"/>
            <a:chOff x="539552" y="3789040"/>
            <a:chExt cx="3600400" cy="1152128"/>
          </a:xfrm>
        </p:grpSpPr>
        <p:sp>
          <p:nvSpPr>
            <p:cNvPr id="24" name="TextBox 23"/>
            <p:cNvSpPr txBox="1"/>
            <p:nvPr/>
          </p:nvSpPr>
          <p:spPr>
            <a:xfrm>
              <a:off x="2123728" y="3789040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Н.С.</a:t>
              </a:r>
              <a:endParaRPr lang="ru-RU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39552" y="4281287"/>
              <a:ext cx="19802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Вегетативная __</a:t>
              </a:r>
              <a:endParaRPr lang="ru-RU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43808" y="4276717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_______?</a:t>
              </a:r>
              <a:endParaRPr lang="ru-RU" dirty="0"/>
            </a:p>
          </p:txBody>
        </p:sp>
        <p:cxnSp>
          <p:nvCxnSpPr>
            <p:cNvPr id="27" name="Прямая со стрелкой 26"/>
            <p:cNvCxnSpPr>
              <a:stCxn id="24" idx="1"/>
            </p:cNvCxnSpPr>
            <p:nvPr/>
          </p:nvCxnSpPr>
          <p:spPr>
            <a:xfrm flipH="1">
              <a:off x="1259632" y="3973706"/>
              <a:ext cx="864096" cy="39139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2627784" y="4004581"/>
              <a:ext cx="576064" cy="36052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 flipH="1">
              <a:off x="539552" y="4646049"/>
              <a:ext cx="684560" cy="29511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>
              <a:off x="1224112" y="4650619"/>
              <a:ext cx="539576" cy="29054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Группа 50"/>
          <p:cNvGrpSpPr/>
          <p:nvPr/>
        </p:nvGrpSpPr>
        <p:grpSpPr>
          <a:xfrm>
            <a:off x="7334848" y="5962036"/>
            <a:ext cx="1088632" cy="692696"/>
            <a:chOff x="1115616" y="6165304"/>
            <a:chExt cx="1088632" cy="692696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>
              <a:off x="1115616" y="6165304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1115616" y="6273316"/>
              <a:ext cx="86409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>
              <a:off x="2051720" y="6381328"/>
              <a:ext cx="0" cy="36004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 flipH="1">
              <a:off x="1115616" y="6741368"/>
              <a:ext cx="86409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1115616" y="6669360"/>
              <a:ext cx="0" cy="1886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1907832" y="6318028"/>
              <a:ext cx="144016" cy="900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flipV="1">
              <a:off x="2060232" y="6271318"/>
              <a:ext cx="144016" cy="10739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9905752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«Взаимосвязь растений с окружающей средой»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Выявляют Взаимосвязь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3789040"/>
            <a:ext cx="2664296" cy="79208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ТКАНИ (идут процессы жизнедеятельности)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5013176"/>
            <a:ext cx="1440160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Корни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24128" y="5013176"/>
            <a:ext cx="1512168" cy="3600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Листья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2670" y="32129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Кислород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411760" y="323258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Углекислый газ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644008" y="3254083"/>
            <a:ext cx="1277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Пары воды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480212" y="3273695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Фитонциды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528734" y="566124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Вода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699792" y="5636559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Минеральные соли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598539" y="563656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Углекислый газ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948264" y="568274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Кислород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796136" y="6090159"/>
            <a:ext cx="1133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Энергия  Солнца</a:t>
            </a:r>
            <a:endParaRPr lang="ru-RU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5049517" y="3582308"/>
            <a:ext cx="314571" cy="2067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 flipV="1">
            <a:off x="1924778" y="3458362"/>
            <a:ext cx="1207062" cy="3306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 flipV="1">
            <a:off x="3563888" y="3458362"/>
            <a:ext cx="162946" cy="3234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5796136" y="3582308"/>
            <a:ext cx="1152128" cy="1994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 flipV="1">
            <a:off x="3131840" y="5373216"/>
            <a:ext cx="136407" cy="3216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1862235" y="5373216"/>
            <a:ext cx="549525" cy="3216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5208712" y="5373216"/>
            <a:ext cx="587424" cy="3061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6" idx="2"/>
          </p:cNvCxnSpPr>
          <p:nvPr/>
        </p:nvCxnSpPr>
        <p:spPr>
          <a:xfrm flipV="1">
            <a:off x="6247114" y="5373216"/>
            <a:ext cx="233098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H="1" flipV="1">
            <a:off x="6876256" y="5373216"/>
            <a:ext cx="513521" cy="3960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2868007" y="4581128"/>
            <a:ext cx="551865" cy="456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 flipV="1">
            <a:off x="5502424" y="4581128"/>
            <a:ext cx="713418" cy="4090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3143939" y="4581128"/>
            <a:ext cx="551865" cy="456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 flipV="1">
            <a:off x="5797782" y="4581127"/>
            <a:ext cx="713418" cy="4090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flipH="1" flipV="1">
            <a:off x="5206802" y="4604111"/>
            <a:ext cx="713418" cy="4090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017856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Выделение из текста существенных признаков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3429000"/>
            <a:ext cx="2520280" cy="72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Что такое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 flipV="1">
            <a:off x="827584" y="3429000"/>
            <a:ext cx="972108" cy="3240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1115616" y="4005064"/>
            <a:ext cx="684076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1907704" y="3753036"/>
            <a:ext cx="1368152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077445" y="4166060"/>
            <a:ext cx="504056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861421" y="4571722"/>
            <a:ext cx="720080" cy="1080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7020272" y="3064038"/>
            <a:ext cx="504056" cy="3848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847153" y="3789040"/>
            <a:ext cx="74107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7056276" y="3720709"/>
            <a:ext cx="546395" cy="323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771347" y="3807761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Гуморальная регуляция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5496" y="306403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железы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233518" y="458112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гормоны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5796136" y="3842894"/>
            <a:ext cx="1317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Нервная</a:t>
            </a:r>
          </a:p>
          <a:p>
            <a:r>
              <a:rPr lang="ru-RU" dirty="0" smtClean="0"/>
              <a:t>регуляция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7581501" y="5651842"/>
            <a:ext cx="1166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рефлекс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7307514" y="4442628"/>
            <a:ext cx="1769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Возбудимость, проводимость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7599897" y="3386746"/>
            <a:ext cx="129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Головной, спинной мозг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7548551" y="274957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Н.С.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2993193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AutoNum type="arabicParenR"/>
            </a:pPr>
            <a:r>
              <a:rPr lang="ru-RU" sz="3600" dirty="0" smtClean="0">
                <a:solidFill>
                  <a:schemeClr val="tx1"/>
                </a:solidFill>
              </a:rPr>
              <a:t>Сами определяют способ перевода информации из одной формы в другую</a:t>
            </a:r>
          </a:p>
          <a:p>
            <a:pPr marL="457200" indent="-457200">
              <a:buAutoNum type="arabicParenR"/>
            </a:pPr>
            <a:r>
              <a:rPr lang="ru-RU" sz="3600" dirty="0" smtClean="0">
                <a:solidFill>
                  <a:schemeClr val="tx1"/>
                </a:solidFill>
              </a:rPr>
              <a:t>Выявляют взаимосвязи, устанавливают соответствие, генерируют идеи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 </a:t>
            </a:r>
            <a:r>
              <a:rPr lang="ru-RU" dirty="0" smtClean="0"/>
              <a:t>этап: 9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7829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942524"/>
              </p:ext>
            </p:extLst>
          </p:nvPr>
        </p:nvGraphicFramePr>
        <p:xfrm>
          <a:off x="2" y="2674938"/>
          <a:ext cx="9144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Критерии \Ученые</a:t>
                      </a:r>
                    </a:p>
                    <a:p>
                      <a:r>
                        <a:rPr lang="ru-RU" dirty="0" smtClean="0"/>
                        <a:t>оценки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К. Линней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Ж.Б.</a:t>
                      </a:r>
                      <a:r>
                        <a:rPr lang="ru-RU" baseline="0" dirty="0" smtClean="0"/>
                        <a:t> Ламарк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Ч. Дарвин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Сравнивают взгляды ученых на существование и изменения вида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80262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25272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Спасибо за внимание!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51668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408085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Что можно моделировать при помощи знаков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Запись особенностей, закономерностей в виде знаков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0288" y="3561279"/>
            <a:ext cx="3363308" cy="246614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Способы учебных действий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? </a:t>
            </a:r>
            <a:r>
              <a:rPr lang="ru-RU" dirty="0">
                <a:solidFill>
                  <a:schemeClr val="tx1"/>
                </a:solidFill>
              </a:rPr>
              <a:t>+ ? = С</a:t>
            </a:r>
            <a:r>
              <a:rPr lang="ru-RU" baseline="-25000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n-US" baseline="-25000" dirty="0">
                <a:solidFill>
                  <a:schemeClr val="tx1"/>
                </a:solidFill>
              </a:rPr>
              <a:t>12</a:t>
            </a: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baseline="-25000" dirty="0">
                <a:solidFill>
                  <a:schemeClr val="tx1"/>
                </a:solidFill>
              </a:rPr>
              <a:t>6</a:t>
            </a:r>
            <a:r>
              <a:rPr lang="ru-RU" dirty="0">
                <a:solidFill>
                  <a:schemeClr val="tx1"/>
                </a:solidFill>
              </a:rPr>
              <a:t> + </a:t>
            </a: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ru-RU" baseline="-25000" dirty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Атмосфера </a:t>
            </a:r>
            <a:r>
              <a:rPr lang="ru-RU" dirty="0">
                <a:solidFill>
                  <a:schemeClr val="tx1"/>
                </a:solidFill>
              </a:rPr>
              <a:t>= воздух + __? + __? + </a:t>
            </a:r>
            <a:r>
              <a:rPr lang="ru-RU" dirty="0" smtClean="0">
                <a:solidFill>
                  <a:schemeClr val="tx1"/>
                </a:solidFill>
              </a:rPr>
              <a:t>__?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20707" y="3614031"/>
            <a:ext cx="3240360" cy="246614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Объекты и </a:t>
            </a:r>
            <a:r>
              <a:rPr lang="ru-RU" dirty="0" err="1" smtClean="0">
                <a:solidFill>
                  <a:schemeClr val="tx1"/>
                </a:solidFill>
              </a:rPr>
              <a:t>явелния</a:t>
            </a:r>
            <a:endParaRPr lang="en-US" dirty="0" smtClean="0">
              <a:solidFill>
                <a:schemeClr val="tx1"/>
              </a:solidFill>
            </a:endParaRPr>
          </a:p>
          <a:p>
            <a:pPr algn="r"/>
            <a:r>
              <a:rPr lang="en-US" dirty="0" smtClean="0">
                <a:solidFill>
                  <a:schemeClr val="tx1"/>
                </a:solidFill>
              </a:rPr>
              <a:t>1 </a:t>
            </a:r>
            <a:r>
              <a:rPr lang="ru-RU" dirty="0">
                <a:solidFill>
                  <a:schemeClr val="tx1"/>
                </a:solidFill>
              </a:rPr>
              <a:t>-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твердое ядро</a:t>
            </a:r>
            <a:endParaRPr lang="en-US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2 - расплавленное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ядро</a:t>
            </a:r>
            <a:endParaRPr lang="en-US" dirty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3 - кора</a:t>
            </a:r>
            <a:endParaRPr lang="en-US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4 - мантия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en-US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5431946" y="4559069"/>
            <a:ext cx="1440160" cy="1440160"/>
            <a:chOff x="5220707" y="3602486"/>
            <a:chExt cx="1440160" cy="1440160"/>
          </a:xfrm>
        </p:grpSpPr>
        <p:grpSp>
          <p:nvGrpSpPr>
            <p:cNvPr id="12" name="Группа 11"/>
            <p:cNvGrpSpPr/>
            <p:nvPr/>
          </p:nvGrpSpPr>
          <p:grpSpPr>
            <a:xfrm>
              <a:off x="5220707" y="3602486"/>
              <a:ext cx="1440160" cy="1440160"/>
              <a:chOff x="5373909" y="3474438"/>
              <a:chExt cx="1440160" cy="1440160"/>
            </a:xfrm>
            <a:solidFill>
              <a:schemeClr val="bg1"/>
            </a:solidFill>
          </p:grpSpPr>
          <p:sp>
            <p:nvSpPr>
              <p:cNvPr id="8" name="Овал 7"/>
              <p:cNvSpPr/>
              <p:nvPr/>
            </p:nvSpPr>
            <p:spPr>
              <a:xfrm>
                <a:off x="5373909" y="3474438"/>
                <a:ext cx="1440160" cy="1440160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Овал 8"/>
              <p:cNvSpPr/>
              <p:nvPr/>
            </p:nvSpPr>
            <p:spPr>
              <a:xfrm>
                <a:off x="5517925" y="3618454"/>
                <a:ext cx="1152128" cy="1152128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0" name="Овал 9"/>
              <p:cNvSpPr/>
              <p:nvPr/>
            </p:nvSpPr>
            <p:spPr>
              <a:xfrm>
                <a:off x="5661941" y="3762470"/>
                <a:ext cx="864096" cy="86409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1" name="Овал 10"/>
              <p:cNvSpPr/>
              <p:nvPr/>
            </p:nvSpPr>
            <p:spPr>
              <a:xfrm>
                <a:off x="5805957" y="3897552"/>
                <a:ext cx="576064" cy="58499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163909" y="4074237"/>
              <a:ext cx="1440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2</a:t>
              </a:r>
              <a:endParaRPr lang="ru-RU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760767" y="416657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1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298332" y="4133433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ru-RU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44843" y="4044506"/>
              <a:ext cx="144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4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8" name="Прямая со стрелкой 17"/>
          <p:cNvCxnSpPr/>
          <p:nvPr/>
        </p:nvCxnSpPr>
        <p:spPr>
          <a:xfrm flipH="1">
            <a:off x="2771800" y="2848730"/>
            <a:ext cx="432048" cy="7022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688124" y="2828266"/>
            <a:ext cx="828727" cy="7742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102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Преимущества графических способов представления информации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9513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      Механизм эволюционного учения Ч. Дарвина</a:t>
            </a:r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1)Возможность представлять всю информацию целиком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858" y="4287516"/>
            <a:ext cx="1440160" cy="86409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Единица эволюции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5013246"/>
            <a:ext cx="2160240" cy="9361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Наследственность, изменчивость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91880" y="3934845"/>
            <a:ext cx="1872208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Борьба за существование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27984" y="5013176"/>
            <a:ext cx="1728192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Естественный отбор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44428" y="4511000"/>
            <a:ext cx="2376264" cy="9593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Образование новых видов, приспособленность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490512" y="4511000"/>
            <a:ext cx="633216" cy="7181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6012160" y="4287516"/>
            <a:ext cx="648072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059832" y="3131676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Движущая сила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3193661"/>
            <a:ext cx="1807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Единица </a:t>
            </a:r>
          </a:p>
          <a:p>
            <a:r>
              <a:rPr lang="ru-RU" sz="2800" dirty="0" smtClean="0"/>
              <a:t>эволюции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6804248" y="3409105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Результат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834740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2)Помогает выделять главное в материале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6150" y="2366096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Группа особей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12025" y="3870849"/>
            <a:ext cx="25757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Определенный ареал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603072" y="4221088"/>
            <a:ext cx="2001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Сходство признаков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007503" y="3884350"/>
            <a:ext cx="30408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Свобоно</a:t>
            </a:r>
            <a:r>
              <a:rPr lang="ru-RU" sz="2800" dirty="0" smtClean="0"/>
              <a:t> скрещивающиеся, дающие плодовитое потомство</a:t>
            </a:r>
            <a:endParaRPr lang="ru-RU" sz="28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699924" y="1916832"/>
            <a:ext cx="1647940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1619672" y="2852936"/>
            <a:ext cx="1728192" cy="1080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355976" y="2852936"/>
            <a:ext cx="0" cy="14949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508104" y="2852936"/>
            <a:ext cx="1296144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89871" y="1655222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Вид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746303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5982"/>
            <a:ext cx="8301608" cy="172819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3)Помогает генерировать новые идеи, легче воспринимаются идеи, т.к. мозгу всегда нужны графические образы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198884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Как конфликт порождает изменения?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268564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Жизнь вечна?</a:t>
            </a:r>
            <a:endParaRPr lang="ru-RU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067944" y="2319271"/>
            <a:ext cx="0" cy="512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043608" y="3068960"/>
            <a:ext cx="64156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11264" y="3364276"/>
            <a:ext cx="1728192" cy="20882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Почему жизнь зародилась в воде?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(архейская и протерозойская эры)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3369746"/>
            <a:ext cx="1512168" cy="209569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Почему некоторые виды вымирают? (мезозойская эра)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88224" y="3391450"/>
            <a:ext cx="1742008" cy="20882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Возможно ли сейчас появление человека от обезьяны? (кайнозойская эра)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249" y="5589240"/>
            <a:ext cx="2771800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Человеческие расы – близкородственные виды или один вид?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868144" y="5589240"/>
            <a:ext cx="2462088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Всегда ли будет жизнь на земле?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51328" y="5589240"/>
            <a:ext cx="2400792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Эволюция человека это движение по пути прогресса?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375756" y="3364276"/>
            <a:ext cx="1692188" cy="20882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Каковы предпосылки появления наземных организмов? (палеозойская эра)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1043608" y="3068960"/>
            <a:ext cx="0" cy="295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095049" y="3068960"/>
            <a:ext cx="0" cy="295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5220072" y="3068960"/>
            <a:ext cx="0" cy="2953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6" idx="0"/>
          </p:cNvCxnSpPr>
          <p:nvPr/>
        </p:nvCxnSpPr>
        <p:spPr>
          <a:xfrm>
            <a:off x="7459228" y="3068960"/>
            <a:ext cx="0" cy="3224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2195736" y="3068960"/>
            <a:ext cx="0" cy="25202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4251418" y="3068960"/>
            <a:ext cx="0" cy="25202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6083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графической схеме хорошо видны пути от общего к </a:t>
            </a:r>
            <a:r>
              <a:rPr lang="ru-RU" dirty="0" smtClean="0"/>
              <a:t>частному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2767767"/>
            <a:ext cx="2736304" cy="50405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Ротовая полость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40" y="3537882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Механическое измельчение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740860" y="3645024"/>
            <a:ext cx="174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Химическое расщепление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07804" y="4581127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Слюнные железы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815514" y="5431757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Слюна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882815" y="609329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Ферменты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83568" y="458649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Зубы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788024" y="3584049"/>
            <a:ext cx="1957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Формировка пищевого комка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206357" y="485812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Язык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660232" y="3052975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Всасывание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7334409" y="3814881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Глюкоза</a:t>
            </a:r>
            <a:endParaRPr lang="ru-RU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1835696" y="3237641"/>
            <a:ext cx="1047119" cy="3464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1043608" y="4118151"/>
            <a:ext cx="111016" cy="5349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3347864" y="3298616"/>
            <a:ext cx="789253" cy="5162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3347864" y="4221484"/>
            <a:ext cx="91512" cy="4316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3203848" y="5136116"/>
            <a:ext cx="60572" cy="3811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234135" y="5743548"/>
            <a:ext cx="205241" cy="5344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4374003" y="3298616"/>
            <a:ext cx="1228398" cy="3464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5508104" y="4180873"/>
            <a:ext cx="221813" cy="77494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endCxn id="18" idx="1"/>
          </p:cNvCxnSpPr>
          <p:nvPr/>
        </p:nvCxnSpPr>
        <p:spPr>
          <a:xfrm>
            <a:off x="5665340" y="3049530"/>
            <a:ext cx="994892" cy="188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7416317" y="3298956"/>
            <a:ext cx="396043" cy="608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455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Что из этого мы не делаем?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Почему нет результатов?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5468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205</TotalTime>
  <Words>686</Words>
  <Application>Microsoft Office PowerPoint</Application>
  <PresentationFormat>Экран (4:3)</PresentationFormat>
  <Paragraphs>176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Волна</vt:lpstr>
      <vt:lpstr>Знаково-символическое моделирование как инструмент реализации ФГОС</vt:lpstr>
      <vt:lpstr>ФГОС-компетенции-УУД</vt:lpstr>
      <vt:lpstr>Запись особенностей, закономерностей в виде знаков</vt:lpstr>
      <vt:lpstr>Преимущества графических способов представления информации</vt:lpstr>
      <vt:lpstr>1)Возможность представлять всю информацию целиком</vt:lpstr>
      <vt:lpstr>2)Помогает выделять главное в материале</vt:lpstr>
      <vt:lpstr>3)Помогает генерировать новые идеи, легче воспринимаются идеи, т.к. мозгу всегда нужны графические образы</vt:lpstr>
      <vt:lpstr>На графической схеме хорошо видны пути от общего к частному</vt:lpstr>
      <vt:lpstr>Что из этого мы не делаем? Почему нет результатов?</vt:lpstr>
      <vt:lpstr>Ответ:</vt:lpstr>
      <vt:lpstr>Презентация PowerPoint</vt:lpstr>
      <vt:lpstr>Основные этапы работы</vt:lpstr>
      <vt:lpstr>I этап: 5-6 класс</vt:lpstr>
      <vt:lpstr>1)Задание по упрощению формы с использованием геометрических фигур</vt:lpstr>
      <vt:lpstr>2)Задания на выделение существенного признака путем увеличенного изображения признака</vt:lpstr>
      <vt:lpstr>Задание: Подпишите части схемы, или закончите схему, или постройте свою</vt:lpstr>
      <vt:lpstr>Построение способа действия</vt:lpstr>
      <vt:lpstr>II этап: 7-8 класс</vt:lpstr>
      <vt:lpstr>Преобразовать план урока в графическую форму</vt:lpstr>
      <vt:lpstr>Преобразовать текст в графическую форму</vt:lpstr>
      <vt:lpstr>Выявляют Взаимосвязь</vt:lpstr>
      <vt:lpstr>Выделение из текста существенных признаков</vt:lpstr>
      <vt:lpstr>III этап: 9 класс</vt:lpstr>
      <vt:lpstr>Сравнивают взгляды ученых на существование и изменения вида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Знаково-символическое моделирование как инструмент реализации ФГОС</dc:title>
  <dc:creator>Diman</dc:creator>
  <cp:lastModifiedBy>Енизаров</cp:lastModifiedBy>
  <cp:revision>21</cp:revision>
  <dcterms:created xsi:type="dcterms:W3CDTF">2013-11-03T09:26:45Z</dcterms:created>
  <dcterms:modified xsi:type="dcterms:W3CDTF">2014-01-14T07:59:22Z</dcterms:modified>
</cp:coreProperties>
</file>