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0"/>
  </p:notesMasterIdLst>
  <p:sldIdLst>
    <p:sldId id="256" r:id="rId3"/>
    <p:sldId id="257" r:id="rId4"/>
    <p:sldId id="258" r:id="rId5"/>
    <p:sldId id="31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59" r:id="rId24"/>
    <p:sldId id="268" r:id="rId25"/>
    <p:sldId id="283" r:id="rId26"/>
    <p:sldId id="284" r:id="rId27"/>
    <p:sldId id="286" r:id="rId28"/>
    <p:sldId id="269" r:id="rId29"/>
    <p:sldId id="270" r:id="rId30"/>
    <p:sldId id="271" r:id="rId31"/>
    <p:sldId id="288" r:id="rId32"/>
    <p:sldId id="287" r:id="rId33"/>
    <p:sldId id="289" r:id="rId34"/>
    <p:sldId id="290" r:id="rId35"/>
    <p:sldId id="291" r:id="rId36"/>
    <p:sldId id="292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28"/>
    <a:srgbClr val="003296"/>
    <a:srgbClr val="1160FF"/>
    <a:srgbClr val="F3071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502" autoAdjust="0"/>
  </p:normalViewPr>
  <p:slideViewPr>
    <p:cSldViewPr>
      <p:cViewPr>
        <p:scale>
          <a:sx n="75" d="100"/>
          <a:sy n="75" d="100"/>
        </p:scale>
        <p:origin x="-204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CB9F4CC-F8AA-41D7-B74A-57BA086AB5E0}" type="datetimeFigureOut">
              <a:rPr lang="ru-RU"/>
              <a:pPr>
                <a:defRPr/>
              </a:pPr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3A021AA-A706-4FB4-8CA5-D32D8B826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этом слайде работать по щелчку.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EE8813-B31A-437E-8510-C95D1923C61D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этом слайде работать по щелчку.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153D6-93FA-4B99-A15A-9657A3787A4D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7E83DC-529D-41FF-8B7E-D23E4EBBE6E0}" type="slidenum">
              <a:rPr lang="ru-RU" sz="1200">
                <a:latin typeface="+mn-lt"/>
                <a:cs typeface="+mn-cs"/>
              </a:rPr>
              <a:pPr algn="r">
                <a:defRPr/>
              </a:pPr>
              <a:t>24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191EE0-3B48-4737-9A21-4ABC207BC22D}" type="slidenum">
              <a:rPr lang="ru-RU" sz="1200">
                <a:latin typeface="+mn-lt"/>
                <a:cs typeface="+mn-cs"/>
              </a:rPr>
              <a:pPr algn="r"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407AB7-3C69-4D6C-AD33-03DDE269EC30}" type="slidenum">
              <a:rPr lang="ru-RU" sz="1200">
                <a:latin typeface="+mn-lt"/>
                <a:cs typeface="+mn-cs"/>
              </a:rPr>
              <a:pPr algn="r">
                <a:defRPr/>
              </a:pPr>
              <a:t>26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6DA7A3C-5F25-4082-8C4D-2DB9B6800B82}" type="slidenum">
              <a:rPr lang="ru-RU" sz="1200">
                <a:latin typeface="+mn-lt"/>
                <a:cs typeface="+mn-cs"/>
              </a:rPr>
              <a:pPr algn="r">
                <a:defRPr/>
              </a:pPr>
              <a:t>39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82F6F6A-932C-4E7A-B04D-9D8485760C5A}" type="slidenum">
              <a:rPr lang="ru-RU" sz="1200">
                <a:latin typeface="+mn-lt"/>
                <a:cs typeface="+mn-cs"/>
              </a:rPr>
              <a:pPr algn="r">
                <a:defRPr/>
              </a:pPr>
              <a:t>43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43E2852-60FC-41B7-8636-1CAA38965717}" type="slidenum">
              <a:rPr lang="ru-RU" sz="1200">
                <a:latin typeface="+mn-lt"/>
                <a:cs typeface="+mn-cs"/>
              </a:rPr>
              <a:pPr algn="r">
                <a:defRPr/>
              </a:pPr>
              <a:t>45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8C543B-FDBB-4E26-A9E6-D8389C94E144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AD2491-8B99-4CE8-9FBA-7AEC3BCCFA4C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241510-C4A7-4760-B223-25E39346A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30F5A-32D0-4684-BB01-35AE0B1588CE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07171-15FF-4213-8985-BE1E275F5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C158B-F9E6-4C5D-98E3-06457AE7473C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B4CB-76D7-4441-822B-4A6C464D4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DFC36-8DF9-4B68-96DF-15E122582E46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91036-2169-417C-8D4E-C0DC733F95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5BB23-1F10-49B4-BEC7-0F0512D7873B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4CB03-6261-442D-85B6-C8CD29371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DFC4E-E352-4C57-A7E3-CECAF4007C5B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5794-8259-4DE3-9101-BCC6B95992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6339E-6A9A-48C0-BC12-418ECADB9C0B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39767-271D-4030-9B86-8A3DA7CB7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BB5AB-3A75-495D-A331-B4F11809734E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3C8F-4944-40FC-9BA2-9312B10B0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7B52E-398A-4CD3-B281-78F23865D6B4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E78D4-6C22-4EA9-8C15-FB2B79197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5C6FE-31B7-4914-9C2A-E717591E5DD2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8EA9D-F970-4AC4-9CF5-11234F37B8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40B44-5218-43EC-9977-E1B5ED1F7057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4D2CD-6A3D-49F5-8CEB-E0EA34C1E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 spd="slow"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0E762FB-6C0E-45AE-B88E-8BDD8158E705}" type="datetimeFigureOut">
              <a:rPr lang="ru-RU"/>
              <a:pPr/>
              <a:t>04.08.2014</a:t>
            </a:fld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BF5539B-2D9D-4E72-8937-C4050608AD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cover dir="r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52.ru/netcat_files/Image/sochi/005_-%D0%BF%D1%80%D0%BE%D0%B3%D1%83%D0%BB%D0%BA%D0%B0_-%D0%B6%D0%B5%D0%BC%D1%87%D1%83%D0%B6%D0%B8%D0%BD%D0%B0-%D0%B3%D0%BE%D1%81%D1%82%D0%B8%D0%BD%D0%B8%D1%86%D0%B0.jpg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day.com.ua/olympic/s1920.htm" TargetMode="External"/><Relationship Id="rId2" Type="http://schemas.openxmlformats.org/officeDocument/2006/relationships/hyperlink" Target="http://www.everyday.com.ua/olympic/s1916.ht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.jpeg"/><Relationship Id="rId3" Type="http://schemas.openxmlformats.org/officeDocument/2006/relationships/hyperlink" Target="http://olimp-history.ru/node/588" TargetMode="External"/><Relationship Id="rId7" Type="http://schemas.openxmlformats.org/officeDocument/2006/relationships/hyperlink" Target="http://olimp-history.ru/node/595" TargetMode="Externa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hyperlink" Target="http://olimp-history.ru/node/590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hyperlink" Target="http://olimp-history.ru/node/5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User\&#1056;&#1072;&#1073;&#1086;&#1095;&#1080;&#1081;%20&#1089;&#1090;&#1086;&#1083;\&#1057;&#1086;&#1095;&#1080;%202014-&#1086;&#1083;&#1080;&#1084;&#1087;&#1080;&#1081;&#1089;&#1082;&#1072;&#1103;%20&#1089;&#1090;&#1086;&#1083;&#1080;&#1094;&#1072;\&#1055;&#1088;&#1080;&#1083;&#1086;&#1078;&#1077;&#1085;&#1080;&#1077;%202.mp3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prosportlive.ru/uploads/posts/2011-10/1318651239_object_66.1318588081.61825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vrsamara.ru/idei-dlya-doma/olympic-sochi-2.jpg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3.png"/><Relationship Id="rId5" Type="http://schemas.openxmlformats.org/officeDocument/2006/relationships/image" Target="../media/image78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3.png"/><Relationship Id="rId5" Type="http://schemas.openxmlformats.org/officeDocument/2006/relationships/image" Target="../media/image79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53.png"/><Relationship Id="rId4" Type="http://schemas.openxmlformats.org/officeDocument/2006/relationships/image" Target="../media/image8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53.png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53.png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1773238"/>
            <a:ext cx="806450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Сочи 2014 – </a:t>
            </a:r>
          </a:p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олимпийская столица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5612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Зимняя олимпиада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38638" y="5667375"/>
            <a:ext cx="4805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Классный час 4 класс</a:t>
            </a:r>
          </a:p>
          <a:p>
            <a:r>
              <a:rPr lang="ru-RU"/>
              <a:t>Учитель: Кочнева Надежда Александровна</a:t>
            </a:r>
          </a:p>
          <a:p>
            <a:r>
              <a:rPr lang="ru-RU"/>
              <a:t>МОБУ СОШ №17 «Родник»</a:t>
            </a:r>
          </a:p>
          <a:p>
            <a:r>
              <a:rPr lang="ru-RU"/>
              <a:t>г.Дальнегорск, Приморский край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gemchugina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052513"/>
            <a:ext cx="4105275" cy="2765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677" name="Picture 5" descr="фото сочи гостиница жемчужин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1412875"/>
            <a:ext cx="3600450" cy="2700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678" name="Picture 6" descr="i?id=413138940-28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1750" y="4292600"/>
            <a:ext cx="4032250" cy="2282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679" name="Picture 7" descr="652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4221163"/>
            <a:ext cx="3095625" cy="24288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563938" y="333375"/>
            <a:ext cx="361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Гостинца «Жемчужина</a:t>
            </a:r>
          </a:p>
        </p:txBody>
      </p:sp>
      <p:pic>
        <p:nvPicPr>
          <p:cNvPr id="28682" name="Picture 10" descr="sochi_20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ochi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773238"/>
            <a:ext cx="6553200" cy="423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419475" y="620713"/>
            <a:ext cx="218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Летний театр</a:t>
            </a:r>
          </a:p>
        </p:txBody>
      </p:sp>
      <p:pic>
        <p:nvPicPr>
          <p:cNvPr id="29702" name="Picture 6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268413"/>
            <a:ext cx="5219700" cy="34718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5" name="Picture 5" descr="1912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213100"/>
            <a:ext cx="4608512" cy="34464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339975" y="476250"/>
            <a:ext cx="302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Проспект Пушкина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11413" y="5589588"/>
            <a:ext cx="93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Цирк</a:t>
            </a:r>
          </a:p>
        </p:txBody>
      </p:sp>
      <p:pic>
        <p:nvPicPr>
          <p:cNvPr id="30728" name="Picture 8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9813" y="3068638"/>
            <a:ext cx="3024187" cy="22685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51275" y="188913"/>
            <a:ext cx="186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Дендрарий</a:t>
            </a:r>
          </a:p>
        </p:txBody>
      </p:sp>
      <p:pic>
        <p:nvPicPr>
          <p:cNvPr id="31749" name="Picture 5" descr="1295631233_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981075"/>
            <a:ext cx="4248150" cy="31765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51" name="Picture 7" descr="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692150"/>
            <a:ext cx="3384550" cy="22748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52" name="Picture 8" descr="3718550_239007-frederik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4576763"/>
            <a:ext cx="3024187" cy="2281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53" name="Picture 9" descr="81_bi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4527550"/>
            <a:ext cx="3095625" cy="23304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54" name="Picture 10" descr="sochi_20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456113" y="74613"/>
            <a:ext cx="23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 b="1">
                <a:latin typeface="Calibri" pitchFamily="34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717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50963" y="404813"/>
            <a:ext cx="7793037" cy="1200150"/>
          </a:xfrm>
        </p:spPr>
        <p:txBody>
          <a:bodyPr anchor="ctr"/>
          <a:lstStyle/>
          <a:p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Олимпийские зимние игры в Сочи</a:t>
            </a: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7172" name="Содержимое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mbria" pitchFamily="18" charset="0"/>
              </a:rPr>
              <a:t>XXII Олимпийские зимние игры пройдут в Сочи </a:t>
            </a:r>
          </a:p>
          <a:p>
            <a:pPr algn="ctr">
              <a:buFont typeface="Wingdings" pitchFamily="2" charset="2"/>
              <a:buNone/>
            </a:pPr>
            <a:r>
              <a:rPr lang="ru-RU" sz="4000" b="1">
                <a:solidFill>
                  <a:srgbClr val="002060"/>
                </a:solidFill>
                <a:latin typeface="Cambria" pitchFamily="18" charset="0"/>
              </a:rPr>
              <a:t>с 7 по 23 февраля 2014 года. 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mbria" pitchFamily="18" charset="0"/>
              </a:rPr>
              <a:t>Вслед за ними – с 7 по 16 марта – состоятся XI Паралимпийские зимние игры.</a:t>
            </a:r>
            <a:endParaRPr lang="ru-RU" sz="4000">
              <a:solidFill>
                <a:srgbClr val="002060"/>
              </a:solidFill>
              <a:latin typeface="Cambria" pitchFamily="18" charset="0"/>
            </a:endParaRPr>
          </a:p>
          <a:p>
            <a:endParaRPr lang="ru-RU"/>
          </a:p>
        </p:txBody>
      </p:sp>
      <p:pic>
        <p:nvPicPr>
          <p:cNvPr id="7174" name="Picture 6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mbria" pitchFamily="18" charset="0"/>
              </a:rPr>
              <a:t>Словарная работа:</a:t>
            </a:r>
            <a:endParaRPr lang="ru-RU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b="1"/>
              <a:t>   </a:t>
            </a:r>
            <a:r>
              <a:rPr lang="ru-RU" b="1">
                <a:latin typeface="Cambria" pitchFamily="18" charset="0"/>
              </a:rPr>
              <a:t>ПАРАЛИМПИЙСКИЕ ИГРЫ </a:t>
            </a:r>
            <a:r>
              <a:rPr lang="ru-RU">
                <a:latin typeface="Cambria" pitchFamily="18" charset="0"/>
              </a:rPr>
              <a:t>(Paralympic Games), спортивные соревнования в различных видах программы среди инвалидов. Аналог Олимпийских Игр. Проводятся раз в 4 года при поддержке и непосредственном участии МОК: в том же месте, – но в чуть более поздние сроки, – что и Олимпийские игры</a:t>
            </a:r>
            <a:r>
              <a:rPr lang="ru-RU"/>
              <a:t>.</a:t>
            </a:r>
          </a:p>
        </p:txBody>
      </p:sp>
      <p:pic>
        <p:nvPicPr>
          <p:cNvPr id="8197" name="Picture 5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538" y="765175"/>
            <a:ext cx="3492500" cy="2155825"/>
          </a:xfrm>
          <a:ln>
            <a:solidFill>
              <a:srgbClr val="0000FF"/>
            </a:solidFill>
          </a:ln>
        </p:spPr>
      </p:pic>
      <p:sp>
        <p:nvSpPr>
          <p:cNvPr id="921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63713" y="0"/>
            <a:ext cx="6553200" cy="863600"/>
          </a:xfrm>
        </p:spPr>
        <p:txBody>
          <a:bodyPr anchor="ctr"/>
          <a:lstStyle/>
          <a:p>
            <a:r>
              <a:rPr lang="ru-RU" b="1">
                <a:solidFill>
                  <a:srgbClr val="C00000"/>
                </a:solidFill>
                <a:latin typeface="Cambria" pitchFamily="18" charset="0"/>
              </a:rPr>
              <a:t>Олимпийский логотип</a:t>
            </a:r>
            <a:endParaRPr lang="ru-RU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220" name="Содержимое 4"/>
          <p:cNvSpPr>
            <a:spLocks noGrp="1"/>
          </p:cNvSpPr>
          <p:nvPr>
            <p:ph sz="half" idx="4294967295"/>
          </p:nvPr>
        </p:nvSpPr>
        <p:spPr>
          <a:xfrm>
            <a:off x="1258888" y="2924175"/>
            <a:ext cx="7667625" cy="338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Это 5 переплетенных между собой колец.  Они  символизируют 5 континентов Земли и встречу спортсменов всего мира.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</a:rPr>
              <a:t>    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Европа – </a:t>
            </a:r>
            <a:r>
              <a:rPr lang="ru-RU" sz="2800" b="1">
                <a:solidFill>
                  <a:srgbClr val="0070C0"/>
                </a:solidFill>
                <a:latin typeface="Cambria" pitchFamily="18" charset="0"/>
              </a:rPr>
              <a:t>голубой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 цвет,</a:t>
            </a:r>
            <a:endParaRPr lang="ru-RU" sz="2800" b="1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</a:rPr>
              <a:t>   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Азия – </a:t>
            </a:r>
            <a:r>
              <a:rPr lang="ru-RU" sz="2800" b="1">
                <a:solidFill>
                  <a:srgbClr val="FFFF00"/>
                </a:solidFill>
                <a:latin typeface="Cambria" pitchFamily="18" charset="0"/>
              </a:rPr>
              <a:t>жёлтый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, </a:t>
            </a:r>
            <a:endParaRPr lang="ru-RU" sz="2800" b="1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</a:rPr>
              <a:t>    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Африка – </a:t>
            </a:r>
            <a:r>
              <a:rPr lang="ru-RU" sz="2800" b="1">
                <a:latin typeface="Cambria" pitchFamily="18" charset="0"/>
              </a:rPr>
              <a:t>чёрный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,                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    Австралия – </a:t>
            </a:r>
            <a:r>
              <a:rPr lang="ru-RU" sz="2800" b="1">
                <a:solidFill>
                  <a:srgbClr val="00B050"/>
                </a:solidFill>
                <a:latin typeface="Cambria" pitchFamily="18" charset="0"/>
              </a:rPr>
              <a:t>зелёный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,         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    Америка – </a:t>
            </a:r>
            <a:r>
              <a:rPr lang="ru-RU" sz="2800" b="1">
                <a:solidFill>
                  <a:srgbClr val="FF0000"/>
                </a:solidFill>
                <a:latin typeface="Cambria" pitchFamily="18" charset="0"/>
              </a:rPr>
              <a:t>красный</a:t>
            </a:r>
            <a:r>
              <a:rPr lang="ru-RU" sz="2800"/>
              <a:t>.</a:t>
            </a:r>
          </a:p>
        </p:txBody>
      </p:sp>
      <p:pic>
        <p:nvPicPr>
          <p:cNvPr id="9222" name="Picture 6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4438" y="333375"/>
            <a:ext cx="6084887" cy="1462088"/>
          </a:xfrm>
        </p:spPr>
        <p:txBody>
          <a:bodyPr anchor="ctr"/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Олимпийский девиз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331913" y="1557338"/>
            <a:ext cx="7129462" cy="1871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600" b="1">
                <a:solidFill>
                  <a:srgbClr val="002060"/>
                </a:solidFill>
              </a:rPr>
              <a:t> </a:t>
            </a:r>
            <a:r>
              <a:rPr lang="ru-RU" sz="6600" b="1">
                <a:solidFill>
                  <a:srgbClr val="003296"/>
                </a:solidFill>
                <a:latin typeface="Cambria" pitchFamily="18" charset="0"/>
              </a:rPr>
              <a:t>Быстрее, выше, сильнее!</a:t>
            </a:r>
          </a:p>
        </p:txBody>
      </p:sp>
      <p:sp>
        <p:nvSpPr>
          <p:cNvPr id="10244" name="Содержимое 11"/>
          <p:cNvSpPr>
            <a:spLocks noGrp="1"/>
          </p:cNvSpPr>
          <p:nvPr>
            <p:ph sz="half" idx="4294967295"/>
          </p:nvPr>
        </p:nvSpPr>
        <p:spPr>
          <a:xfrm>
            <a:off x="1403350" y="3573463"/>
            <a:ext cx="7561263" cy="459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«Быстрее, выше, сильнее», что является переводом латинского выражения «Citius, Altius, Fortius». Лозунг был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</a:t>
            </a:r>
            <a:endParaRPr lang="ru-RU" sz="2800">
              <a:latin typeface="Cambria" pitchFamily="18" charset="0"/>
            </a:endParaRPr>
          </a:p>
        </p:txBody>
      </p:sp>
      <p:pic>
        <p:nvPicPr>
          <p:cNvPr id="10246" name="Picture 6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mbria" pitchFamily="18" charset="0"/>
              </a:rPr>
              <a:t>Олимпийская эмблема </a:t>
            </a:r>
            <a:br>
              <a:rPr lang="ru-RU" sz="4000" b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4000" b="1">
                <a:solidFill>
                  <a:srgbClr val="FF0000"/>
                </a:solidFill>
                <a:latin typeface="Cambria" pitchFamily="18" charset="0"/>
              </a:rPr>
              <a:t>Сочи 2014</a:t>
            </a:r>
            <a:endParaRPr lang="ru-RU" sz="400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03350" y="1700213"/>
            <a:ext cx="4968875" cy="4597400"/>
          </a:xfrm>
        </p:spPr>
        <p:txBody>
          <a:bodyPr/>
          <a:lstStyle/>
          <a:p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Эмблема «Сочи 2014» состоит из зеркально отражающихся элементов «SOCHI» и «2014». </a:t>
            </a:r>
            <a:endParaRPr lang="ru-RU" sz="2800" b="1">
              <a:solidFill>
                <a:srgbClr val="002060"/>
              </a:solidFill>
            </a:endParaRPr>
          </a:p>
          <a:p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Они воплощают идею «Россия – страна контрастов». А «.ru» подчеркивает, что Игры 2014 года – это Игры всей страны.</a:t>
            </a:r>
          </a:p>
        </p:txBody>
      </p:sp>
      <p:pic>
        <p:nvPicPr>
          <p:cNvPr id="11268" name="Picture 2" descr="C:\Users\Ольга\Desktop\спорт\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2781300"/>
            <a:ext cx="3116262" cy="2076450"/>
          </a:xfrm>
        </p:spPr>
      </p:pic>
      <p:pic>
        <p:nvPicPr>
          <p:cNvPr id="11271" name="Picture 7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050" y="188913"/>
            <a:ext cx="6697663" cy="863600"/>
          </a:xfrm>
        </p:spPr>
        <p:txBody>
          <a:bodyPr anchor="ctr"/>
          <a:lstStyle/>
          <a:p>
            <a:r>
              <a:rPr lang="ru-RU" sz="5400" b="1">
                <a:solidFill>
                  <a:srgbClr val="FF0000"/>
                </a:solidFill>
                <a:latin typeface="Cambria" pitchFamily="18" charset="0"/>
              </a:rPr>
              <a:t>Олимпийский флаг</a:t>
            </a:r>
            <a:endParaRPr lang="ru-RU" sz="540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58888" y="3357563"/>
            <a:ext cx="7561262" cy="3240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002060"/>
                </a:solidFill>
                <a:latin typeface="Cambria" pitchFamily="18" charset="0"/>
              </a:rPr>
              <a:t>      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Это полотно белого цвета с изображенными на нем Олимпийскими кольцами. Официальный флаг Олимпийских Игр представляет собой изображение олимпийского логотипа на белом фоне. Белый цвет символизирует мир во время Игр. Флаг планировалось впервые использовать на </a:t>
            </a:r>
            <a:r>
              <a:rPr lang="ru-RU" sz="2000" b="1" u="sng">
                <a:solidFill>
                  <a:srgbClr val="002060"/>
                </a:solidFill>
                <a:latin typeface="Cambria" pitchFamily="18" charset="0"/>
                <a:hlinkClick r:id="rId2"/>
              </a:rPr>
              <a:t>Играх 1916 года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, но они не состоялись из-за войны, поэтому впервые флаг появился на </a:t>
            </a:r>
            <a:r>
              <a:rPr lang="ru-RU" sz="2000" b="1" u="sng">
                <a:solidFill>
                  <a:srgbClr val="002060"/>
                </a:solidFill>
                <a:latin typeface="Cambria" pitchFamily="18" charset="0"/>
                <a:hlinkClick r:id="rId3"/>
              </a:rPr>
              <a:t>Олимпийских играх 1920 года в Антверпене (Бельгия)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. Олимпийский флаг используется в церемониях открытия и закрытия каждой Олимпиады</a:t>
            </a:r>
          </a:p>
        </p:txBody>
      </p:sp>
      <p:pic>
        <p:nvPicPr>
          <p:cNvPr id="12292" name="Picture 2" descr="C:\Users\Ольга\Desktop\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03350" y="1052513"/>
            <a:ext cx="3600450" cy="2259012"/>
          </a:xfrm>
          <a:ln w="28575">
            <a:solidFill>
              <a:srgbClr val="0000FF"/>
            </a:solidFill>
          </a:ln>
        </p:spPr>
      </p:pic>
      <p:pic>
        <p:nvPicPr>
          <p:cNvPr id="12293" name="Picture 3" descr="C:\Users\Ольга\Desktop\2554530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1052513"/>
            <a:ext cx="3455988" cy="2305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295" name="Picture 7" descr="sochi_20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547813" y="260350"/>
            <a:ext cx="7793037" cy="1462088"/>
          </a:xfrm>
        </p:spPr>
        <p:txBody>
          <a:bodyPr anchor="ctr"/>
          <a:lstStyle/>
          <a:p>
            <a:r>
              <a:rPr lang="ru-RU" sz="4000" b="1">
                <a:solidFill>
                  <a:srgbClr val="C00000"/>
                </a:solidFill>
                <a:latin typeface="Cambria" pitchFamily="18" charset="0"/>
              </a:rPr>
              <a:t>Президент России В.В.Путин: </a:t>
            </a:r>
          </a:p>
        </p:txBody>
      </p:sp>
      <p:sp>
        <p:nvSpPr>
          <p:cNvPr id="4099" name="Содержимое 12"/>
          <p:cNvSpPr>
            <a:spLocks noGrp="1"/>
          </p:cNvSpPr>
          <p:nvPr>
            <p:ph sz="half" idx="4294967295"/>
          </p:nvPr>
        </p:nvSpPr>
        <p:spPr>
          <a:xfrm>
            <a:off x="1187450" y="1700213"/>
            <a:ext cx="4244975" cy="48863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002060"/>
                </a:solidFill>
                <a:latin typeface="Cambria" pitchFamily="18" charset="0"/>
              </a:rPr>
              <a:t>«Мы полны решимости организовать настоящий праздник в 2014 году, праздник спорта, достойный его уникальной миссии - объединять людей всего мира вокруг действительно значимых ценностей: здорового образа жизни, толерантности и равенства.»</a:t>
            </a:r>
            <a:endParaRPr lang="ru-RU" sz="240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104" name="Picture 8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4109" name="Picture 13" descr="1014624_200712011255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2133600"/>
            <a:ext cx="367188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olimpiada6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4221163"/>
            <a:ext cx="3600450" cy="2382837"/>
          </a:xfrm>
          <a:ln w="28575">
            <a:solidFill>
              <a:srgbClr val="0000FF"/>
            </a:solidFill>
          </a:ln>
        </p:spPr>
      </p:pic>
      <p:sp>
        <p:nvSpPr>
          <p:cNvPr id="133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188913"/>
            <a:ext cx="6948487" cy="863600"/>
          </a:xfrm>
        </p:spPr>
        <p:txBody>
          <a:bodyPr anchor="ctr"/>
          <a:lstStyle/>
          <a:p>
            <a:r>
              <a:rPr lang="ru-RU" sz="5400" b="1">
                <a:solidFill>
                  <a:srgbClr val="FF0000"/>
                </a:solidFill>
                <a:latin typeface="Cambria" pitchFamily="18" charset="0"/>
              </a:rPr>
              <a:t>Олимпийский огонь</a:t>
            </a:r>
            <a:endParaRPr lang="ru-RU" sz="540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03350" y="1125538"/>
            <a:ext cx="7451725" cy="2663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ru-RU" sz="22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Ритуал зажжения священного огня происходит от древних греков и был возобновлен Кубертеном в 1912 году.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также мир и дружбу. Эстафета по доставке факела в город-хозяин Игр впервые состоялась в 1936 году..</a:t>
            </a:r>
            <a:endParaRPr lang="ru-RU" sz="2200">
              <a:latin typeface="Cambria" pitchFamily="18" charset="0"/>
            </a:endParaRPr>
          </a:p>
        </p:txBody>
      </p:sp>
      <p:pic>
        <p:nvPicPr>
          <p:cNvPr id="13317" name="Picture 3" descr="C:\Users\Ольга\Desktop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4124325"/>
            <a:ext cx="3744913" cy="248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9" name="Picture 7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0"/>
            <a:ext cx="7793038" cy="1462088"/>
          </a:xfrm>
        </p:spPr>
        <p:txBody>
          <a:bodyPr anchor="ctr"/>
          <a:lstStyle/>
          <a:p>
            <a:r>
              <a:rPr lang="ru-RU" sz="5400" b="1">
                <a:solidFill>
                  <a:srgbClr val="FF0000"/>
                </a:solidFill>
                <a:latin typeface="Cambria" pitchFamily="18" charset="0"/>
              </a:rPr>
              <a:t>Олимпийская клятва</a:t>
            </a:r>
            <a:r>
              <a:rPr lang="ru-RU" sz="5400">
                <a:solidFill>
                  <a:srgbClr val="FF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318000" y="1773238"/>
            <a:ext cx="4826000" cy="16557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Текст клятвы предложил Пьер де Кубертен, впоследствии он несколько изменился и сейчас звучит так: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    </a:t>
            </a:r>
            <a:endParaRPr lang="ru-RU" sz="240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4340" name="Picture 2" descr="C:\Users\Ольга\Desktop\pierre_de_coubertin-280x3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125538"/>
            <a:ext cx="3097212" cy="3317875"/>
          </a:xfrm>
          <a:ln w="28575">
            <a:solidFill>
              <a:srgbClr val="0000FF"/>
            </a:solidFill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292725" y="6334125"/>
            <a:ext cx="3213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Пьер де Кубертен</a:t>
            </a:r>
          </a:p>
        </p:txBody>
      </p:sp>
      <p:pic>
        <p:nvPicPr>
          <p:cNvPr id="14343" name="Picture 7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03350" y="4581525"/>
            <a:ext cx="741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b="1">
                <a:solidFill>
                  <a:srgbClr val="0000FF"/>
                </a:solidFill>
              </a:rPr>
              <a:t>«</a:t>
            </a:r>
            <a:r>
              <a:rPr lang="ru-RU" sz="2000" b="1">
                <a:solidFill>
                  <a:srgbClr val="0000FF"/>
                </a:solidFill>
              </a:rPr>
              <a:t>От имени всех участников соревнований, я обещаю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команд».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атлон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1196975"/>
            <a:ext cx="172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7538" y="256540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Биатлон</a:t>
            </a:r>
          </a:p>
        </p:txBody>
      </p:sp>
      <p:pic>
        <p:nvPicPr>
          <p:cNvPr id="5" name="Рисунок 4" descr="Горнолыжный спорт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713" y="1628775"/>
            <a:ext cx="129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3284538"/>
            <a:ext cx="335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Горнолыжный спорт</a:t>
            </a:r>
          </a:p>
        </p:txBody>
      </p:sp>
      <p:pic>
        <p:nvPicPr>
          <p:cNvPr id="13" name="Рисунок 12" descr="Прыжки с трамплина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850" y="1916113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51500" y="3068638"/>
            <a:ext cx="339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Прыжки с трамплина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47900" y="463550"/>
            <a:ext cx="6027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3071D"/>
                </a:solidFill>
              </a:rPr>
              <a:t>Зимние виды спорта</a:t>
            </a:r>
          </a:p>
        </p:txBody>
      </p:sp>
      <p:pic>
        <p:nvPicPr>
          <p:cNvPr id="6162" name="Рисунок 5" descr="Конькобежный спорт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00563" y="386080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635375" y="5300663"/>
            <a:ext cx="342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Конькобежный спорт</a:t>
            </a:r>
          </a:p>
        </p:txBody>
      </p:sp>
      <p:pic>
        <p:nvPicPr>
          <p:cNvPr id="6164" name="Рисунок 10" descr="Скелетон">
            <a:hlinkClick r:id="rId9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64388" y="44370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164388" y="5949950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Скелетон</a:t>
            </a:r>
          </a:p>
        </p:txBody>
      </p:sp>
      <p:pic>
        <p:nvPicPr>
          <p:cNvPr id="6166" name="Рисунок 11" descr="Сноубординг">
            <a:hlinkClick r:id="rId9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692275" y="42926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258888" y="5876925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Сноубординг</a:t>
            </a:r>
          </a:p>
        </p:txBody>
      </p:sp>
      <p:pic>
        <p:nvPicPr>
          <p:cNvPr id="6169" name="Picture 25" descr="sochi_20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6163" grpId="0"/>
      <p:bldP spid="6165" grpId="0"/>
      <p:bldP spid="61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Ольга\Desktop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4941888"/>
            <a:ext cx="15843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659563" y="5949950"/>
            <a:ext cx="2097087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62673"/>
                </a:solidFill>
                <a:latin typeface="Times New Roman" pitchFamily="18" charset="0"/>
              </a:rPr>
              <a:t>Снежинка</a:t>
            </a:r>
          </a:p>
        </p:txBody>
      </p:sp>
      <p:pic>
        <p:nvPicPr>
          <p:cNvPr id="26628" name="Picture 4" descr="C:\Users\Ольга\Desktop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1557338"/>
            <a:ext cx="1943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Ольга\Desktop\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1844675"/>
            <a:ext cx="172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4325" y="214313"/>
            <a:ext cx="5959475" cy="1462087"/>
          </a:xfrm>
        </p:spPr>
        <p:txBody>
          <a:bodyPr anchor="ctr"/>
          <a:lstStyle/>
          <a:p>
            <a:r>
              <a:rPr lang="ru-RU" sz="3600" b="1">
                <a:solidFill>
                  <a:srgbClr val="FF0000"/>
                </a:solidFill>
                <a:latin typeface="Cambria" pitchFamily="18" charset="0"/>
              </a:rPr>
              <a:t>Талисманы зимних Олимпийских игр 2014 </a:t>
            </a:r>
          </a:p>
        </p:txBody>
      </p:sp>
      <p:pic>
        <p:nvPicPr>
          <p:cNvPr id="26627" name="Picture 3" descr="C:\Users\Ольга\Desktop\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150" y="1916113"/>
            <a:ext cx="2016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Ольга\Desktop\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4797425"/>
            <a:ext cx="15319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7450" y="4365625"/>
            <a:ext cx="2994025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Белый Мишка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0200" y="3933825"/>
            <a:ext cx="1868488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Леопард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950" y="4221163"/>
            <a:ext cx="1274763" cy="579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62673"/>
                </a:solidFill>
                <a:latin typeface="Times New Roman" pitchFamily="18" charset="0"/>
              </a:rPr>
              <a:t>Зайка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250" y="6021388"/>
            <a:ext cx="1539875" cy="579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Лучик</a:t>
            </a:r>
            <a:r>
              <a:rPr lang="ru-RU" sz="3200" dirty="0">
                <a:cs typeface="+mn-cs"/>
              </a:rPr>
              <a:t> </a:t>
            </a:r>
            <a:endParaRPr lang="ru-RU" sz="3200" b="1" dirty="0">
              <a:latin typeface="Cambria" pitchFamily="18" charset="0"/>
              <a:cs typeface="+mn-cs"/>
            </a:endParaRPr>
          </a:p>
        </p:txBody>
      </p:sp>
      <p:pic>
        <p:nvPicPr>
          <p:cNvPr id="15374" name="Picture 14" descr="sochi_20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00113" y="333375"/>
            <a:ext cx="5507037" cy="4464050"/>
          </a:xfrm>
        </p:spPr>
        <p:txBody>
          <a:bodyPr>
            <a:normAutofit/>
          </a:bodyPr>
          <a:lstStyle/>
          <a:p>
            <a:pPr marL="547688" indent="-411163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</a:t>
            </a:r>
            <a:r>
              <a:rPr lang="ru-RU" sz="280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pPr marL="547688" indent="-411163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Леопард – прекрасный сноубордист,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</a:p>
        </p:txBody>
      </p:sp>
      <p:pic>
        <p:nvPicPr>
          <p:cNvPr id="33796" name="Picture 2" descr="C:\Users\123\Desktop\fbd1f0c0c116ad7736a6fa0045101eb9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00713" y="1412875"/>
            <a:ext cx="3443287" cy="4305300"/>
          </a:xfrm>
        </p:spPr>
      </p:pic>
      <p:pic>
        <p:nvPicPr>
          <p:cNvPr id="33797" name="Picture 5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55650" y="500063"/>
            <a:ext cx="5976938" cy="6357937"/>
          </a:xfrm>
        </p:spPr>
        <p:txBody>
          <a:bodyPr>
            <a:normAutofit/>
          </a:bodyPr>
          <a:lstStyle/>
          <a:p>
            <a:pPr marL="547688" indent="-411163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pPr marL="547688" indent="-411163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</a:p>
        </p:txBody>
      </p:sp>
      <p:pic>
        <p:nvPicPr>
          <p:cNvPr id="35844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27763" y="1557338"/>
            <a:ext cx="3573462" cy="4467225"/>
          </a:xfrm>
        </p:spPr>
      </p:pic>
      <p:pic>
        <p:nvPicPr>
          <p:cNvPr id="35845" name="Picture 5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00113" y="476250"/>
            <a:ext cx="5905500" cy="5840413"/>
          </a:xfrm>
        </p:spPr>
        <p:txBody>
          <a:bodyPr>
            <a:normAutofit/>
          </a:bodyPr>
          <a:lstStyle/>
          <a:p>
            <a:pPr marL="547688" indent="-411163">
              <a:lnSpc>
                <a:spcPct val="90000"/>
              </a:lnSpc>
            </a:pPr>
            <a:r>
              <a:rPr lang="ru-RU" sz="260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</a:p>
        </p:txBody>
      </p:sp>
      <p:pic>
        <p:nvPicPr>
          <p:cNvPr id="40964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40425" y="1125538"/>
            <a:ext cx="3425825" cy="4643437"/>
          </a:xfrm>
        </p:spPr>
      </p:pic>
      <p:pic>
        <p:nvPicPr>
          <p:cNvPr id="40965" name="Picture 5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333375"/>
            <a:ext cx="2232025" cy="695325"/>
          </a:xfrm>
        </p:spPr>
        <p:txBody>
          <a:bodyPr anchor="ctr"/>
          <a:lstStyle/>
          <a:p>
            <a:r>
              <a:rPr lang="ru-RU" sz="4800" b="1">
                <a:solidFill>
                  <a:srgbClr val="FF0000"/>
                </a:solidFill>
              </a:rPr>
              <a:t>  </a:t>
            </a:r>
            <a:r>
              <a:rPr lang="ru-RU" sz="4800" b="1">
                <a:solidFill>
                  <a:srgbClr val="FF0000"/>
                </a:solidFill>
                <a:latin typeface="Cambria" pitchFamily="18" charset="0"/>
              </a:rPr>
              <a:t>Гимн</a:t>
            </a:r>
            <a:endParaRPr lang="ru-RU" sz="480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42988" y="1844675"/>
            <a:ext cx="4968875" cy="459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</a:rPr>
              <a:t>  </a:t>
            </a:r>
            <a:r>
              <a:rPr lang="ru-RU" b="1">
                <a:solidFill>
                  <a:srgbClr val="002060"/>
                </a:solidFill>
                <a:latin typeface="Cambria" pitchFamily="18" charset="0"/>
              </a:rPr>
              <a:t>Гимн Олимпийских игр исполняется при поднятии Олимпийского флага во время открытия очередных игр, а также по их завершению и в некоторых других случаях</a:t>
            </a:r>
          </a:p>
        </p:txBody>
      </p:sp>
      <p:pic>
        <p:nvPicPr>
          <p:cNvPr id="16394" name="Picture 10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16395" name="Приложение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6308725"/>
            <a:ext cx="304800" cy="304800"/>
          </a:xfrm>
          <a:prstGeom prst="rect">
            <a:avLst/>
          </a:prstGeom>
          <a:noFill/>
        </p:spPr>
      </p:pic>
      <p:pic>
        <p:nvPicPr>
          <p:cNvPr id="16398" name="Picture 14" descr="image00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8013" y="188913"/>
            <a:ext cx="3276600" cy="2879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399" name="Picture 15" descr="gimn-olimpiady-sochi-20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3929063"/>
            <a:ext cx="3403600" cy="29289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44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Ольга\Desktop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4508500"/>
            <a:ext cx="26717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775" y="333375"/>
            <a:ext cx="6013450" cy="838200"/>
          </a:xfrm>
        </p:spPr>
        <p:txBody>
          <a:bodyPr anchor="ctr"/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Олимпийская медаль</a:t>
            </a:r>
            <a:r>
              <a:rPr lang="ru-RU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16013" y="1700213"/>
            <a:ext cx="4824412" cy="459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ru-RU" sz="2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Олимпийские медали: золотую, серебряную и бронзовую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</a:p>
          <a:p>
            <a:endParaRPr lang="ru-RU" sz="2800" b="1">
              <a:latin typeface="Cambria" pitchFamily="18" charset="0"/>
            </a:endParaRPr>
          </a:p>
        </p:txBody>
      </p:sp>
      <p:pic>
        <p:nvPicPr>
          <p:cNvPr id="17413" name="Picture 2" descr="C:\Users\Ольга\Desktop\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56325" y="1268413"/>
            <a:ext cx="2209800" cy="1428750"/>
          </a:xfrm>
        </p:spPr>
      </p:pic>
      <p:pic>
        <p:nvPicPr>
          <p:cNvPr id="17414" name="Picture 3" descr="C:\Users\Ольга\Desktop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29241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sochi_20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5"/>
          <p:cNvSpPr>
            <a:spLocks noGrp="1"/>
          </p:cNvSpPr>
          <p:nvPr>
            <p:ph sz="half" idx="4294967295"/>
          </p:nvPr>
        </p:nvSpPr>
        <p:spPr>
          <a:xfrm>
            <a:off x="1077913" y="404813"/>
            <a:ext cx="8066087" cy="5832475"/>
          </a:xfrm>
        </p:spPr>
        <p:txBody>
          <a:bodyPr/>
          <a:lstStyle/>
          <a:p>
            <a:pPr algn="ctr" fontAlgn="t">
              <a:buFont typeface="Wingdings" pitchFamily="2" charset="2"/>
              <a:buNone/>
            </a:pPr>
            <a:r>
              <a:rPr lang="ru-RU" sz="4400" b="1">
                <a:solidFill>
                  <a:srgbClr val="F3071D"/>
                </a:solidFill>
                <a:latin typeface="Cambria" pitchFamily="18" charset="0"/>
              </a:rPr>
              <a:t>Что такое Олимпиада?</a:t>
            </a:r>
            <a:endParaRPr lang="ru-RU" sz="4400" b="1">
              <a:solidFill>
                <a:srgbClr val="F3071D"/>
              </a:solidFill>
            </a:endParaRPr>
          </a:p>
          <a:p>
            <a:pPr algn="ctr" fontAlgn="t">
              <a:buFont typeface="Wingdings" pitchFamily="2" charset="2"/>
              <a:buNone/>
            </a:pPr>
            <a:endParaRPr lang="ru-RU" sz="4400" b="1">
              <a:solidFill>
                <a:srgbClr val="002060"/>
              </a:solidFill>
              <a:latin typeface="Cambria" pitchFamily="18" charset="0"/>
            </a:endParaRPr>
          </a:p>
          <a:p>
            <a:pPr algn="ctr" fontAlgn="t">
              <a:buFont typeface="Wingdings" pitchFamily="2" charset="2"/>
              <a:buNone/>
            </a:pPr>
            <a:r>
              <a:rPr lang="ru-RU" sz="4400" b="1">
                <a:solidFill>
                  <a:srgbClr val="002060"/>
                </a:solidFill>
                <a:latin typeface="Cambria" pitchFamily="18" charset="0"/>
              </a:rPr>
              <a:t>Это честный спортивный бой!</a:t>
            </a:r>
          </a:p>
          <a:p>
            <a:pPr algn="ctr" fontAlgn="t">
              <a:buFont typeface="Wingdings" pitchFamily="2" charset="2"/>
              <a:buNone/>
            </a:pPr>
            <a:r>
              <a:rPr lang="ru-RU" sz="4400" b="1">
                <a:solidFill>
                  <a:srgbClr val="002060"/>
                </a:solidFill>
                <a:latin typeface="Cambria" pitchFamily="18" charset="0"/>
              </a:rPr>
              <a:t>В ней участвовать - это награда!</a:t>
            </a:r>
          </a:p>
          <a:p>
            <a:pPr algn="ctr" fontAlgn="t">
              <a:buFont typeface="Wingdings" pitchFamily="2" charset="2"/>
              <a:buNone/>
            </a:pPr>
            <a:r>
              <a:rPr lang="ru-RU" sz="4400" b="1">
                <a:solidFill>
                  <a:srgbClr val="002060"/>
                </a:solidFill>
                <a:latin typeface="Cambria" pitchFamily="18" charset="0"/>
              </a:rPr>
              <a:t>Победить же может </a:t>
            </a:r>
          </a:p>
          <a:p>
            <a:pPr algn="ctr" fontAlgn="t">
              <a:buFont typeface="Wingdings" pitchFamily="2" charset="2"/>
              <a:buNone/>
            </a:pPr>
            <a:r>
              <a:rPr lang="ru-RU" sz="4400" b="1">
                <a:solidFill>
                  <a:srgbClr val="002060"/>
                </a:solidFill>
                <a:latin typeface="Cambria" pitchFamily="18" charset="0"/>
              </a:rPr>
              <a:t>любой!!!</a:t>
            </a:r>
          </a:p>
          <a:p>
            <a:pPr algn="ctr">
              <a:buFont typeface="Wingdings" pitchFamily="2" charset="2"/>
              <a:buNone/>
            </a:pPr>
            <a:endParaRPr lang="ru-RU" sz="4400" b="1">
              <a:latin typeface="Cambria" pitchFamily="18" charset="0"/>
            </a:endParaRPr>
          </a:p>
        </p:txBody>
      </p:sp>
      <p:pic>
        <p:nvPicPr>
          <p:cNvPr id="18438" name="Picture 6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limp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3813"/>
            <a:ext cx="9144000" cy="6834187"/>
          </a:xfrm>
        </p:spPr>
      </p:pic>
      <p:pic>
        <p:nvPicPr>
          <p:cNvPr id="5123" name="Picture 2" descr="C:\Users\Ольга\Desktop\спорт\04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836613"/>
            <a:ext cx="87852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prosportlive.ru/uploads/posts/2011-10/1318651239_object_66.1318588081.61825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476375" y="765175"/>
            <a:ext cx="7200900" cy="5486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4039" name="Picture 7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3" name="Picture 15" descr="http://www.vrsamara.ru/idei-dlya-doma/olympic-sochi-2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50825" y="765175"/>
            <a:ext cx="5111750" cy="3406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3024" name="Picture 16" descr="MLA_mod_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437063"/>
            <a:ext cx="4032250" cy="22764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3022" name="Picture 14" descr="Szocs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997200"/>
            <a:ext cx="4392613" cy="26114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583238" y="979488"/>
            <a:ext cx="2749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Олимпийский </a:t>
            </a:r>
          </a:p>
          <a:p>
            <a:r>
              <a:rPr lang="ru-RU" sz="2400" b="1"/>
              <a:t>Стадион «Фишт»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580063" y="2205038"/>
            <a:ext cx="3163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Большой Ледовый </a:t>
            </a:r>
          </a:p>
          <a:p>
            <a:r>
              <a:rPr lang="ru-RU" sz="2400" b="1"/>
              <a:t>дворец «Большой»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4572000" y="6237288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Ледовая Арена «Шайба»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480372a9559225635b6abf9d8806e5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613"/>
            <a:ext cx="5580063" cy="3130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61" name="Picture 5" descr="large_12162891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05263"/>
            <a:ext cx="3529013" cy="26558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62" name="Picture 6" descr="d3d3LnNkZWxhbm91bmFzLnJ1L3VwbG9hZHMvNi8zLzYzMzEzNTA1MzIyMDQuanBlZz9fX2lkPTIzODQ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141663"/>
            <a:ext cx="4140200" cy="2765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544888" y="6165850"/>
            <a:ext cx="559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Кёрлинговый Центр «Ледяной Куб»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24525" y="908050"/>
            <a:ext cx="2859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Дворец Зимнего </a:t>
            </a:r>
          </a:p>
          <a:p>
            <a:r>
              <a:rPr lang="ru-RU" sz="2400" b="1"/>
              <a:t>спорта «Айсберг</a:t>
            </a:r>
            <a:r>
              <a:rPr lang="ru-RU"/>
              <a:t>»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919788" y="2582863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«Адлер-Арена»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f166685e-2ade-45be-939e-2f4d9de9d2a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140200" cy="2760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085" name="Picture 5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8913"/>
            <a:ext cx="4248150" cy="2735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3044825"/>
            <a:ext cx="894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Комплекс для соревнований по лыжным гонкам и биатлону «Лаура»</a:t>
            </a:r>
          </a:p>
        </p:txBody>
      </p:sp>
      <p:pic>
        <p:nvPicPr>
          <p:cNvPr id="46087" name="Picture 7" descr="1302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500438"/>
            <a:ext cx="3744912" cy="25511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088" name="Picture 8" descr="6395607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3500438"/>
            <a:ext cx="4535487" cy="256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339975" y="6211888"/>
            <a:ext cx="462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Горнолыжный Центр «Роза Хутор»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357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105275" cy="2727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7109" name="Picture 5" descr="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60350"/>
            <a:ext cx="4284662" cy="2633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87450" y="2997200"/>
            <a:ext cx="695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Комплекс для прыжков с трамплина «Русские горки»</a:t>
            </a:r>
          </a:p>
        </p:txBody>
      </p:sp>
      <p:pic>
        <p:nvPicPr>
          <p:cNvPr id="47111" name="Picture 7" descr="SBT_01_13_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429000"/>
            <a:ext cx="4176713" cy="2781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7112" name="Picture 8" descr="466x10000_out_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9000"/>
            <a:ext cx="4248150" cy="28384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339975" y="6308725"/>
            <a:ext cx="416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Центр Санного Спорта «Санки»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extreme-pa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4427537" cy="2857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3" name="Picture 5" descr="619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60350"/>
            <a:ext cx="4033837" cy="2862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4" name="Picture 6" descr="KMO_085979_03696_1_t2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3357563"/>
            <a:ext cx="4752975" cy="28368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700338" y="6283325"/>
            <a:ext cx="390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Экстрим – Парк «Роза Хутор»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24075" y="404813"/>
            <a:ext cx="6270625" cy="752475"/>
          </a:xfrm>
        </p:spPr>
        <p:txBody>
          <a:bodyPr anchor="ctr"/>
          <a:lstStyle/>
          <a:p>
            <a:pPr algn="ctr"/>
            <a:r>
              <a:rPr lang="ru-RU" sz="1000"/>
              <a:t/>
            </a:r>
            <a:br>
              <a:rPr lang="ru-RU" sz="1000"/>
            </a:br>
            <a:r>
              <a:rPr lang="ru-RU" sz="1000"/>
              <a:t> </a:t>
            </a:r>
            <a:r>
              <a:rPr lang="uk-UA" sz="1000" b="1" i="1">
                <a:solidFill>
                  <a:srgbClr val="0066FF"/>
                </a:solidFill>
                <a:cs typeface="Arial" charset="0"/>
              </a:rPr>
              <a:t/>
            </a:r>
            <a:br>
              <a:rPr lang="uk-UA" sz="1000" b="1" i="1">
                <a:solidFill>
                  <a:srgbClr val="0066FF"/>
                </a:solidFill>
                <a:cs typeface="Arial" charset="0"/>
              </a:rPr>
            </a:br>
            <a:r>
              <a:rPr lang="uk-UA" sz="8000" b="1" i="1">
                <a:solidFill>
                  <a:srgbClr val="FF3300"/>
                </a:solidFill>
                <a:cs typeface="Arial" charset="0"/>
              </a:rPr>
              <a:t>Поле чудес</a:t>
            </a:r>
          </a:p>
        </p:txBody>
      </p:sp>
      <p:sp>
        <p:nvSpPr>
          <p:cNvPr id="55299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1692275" y="4941888"/>
            <a:ext cx="6646863" cy="15827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8800" b="1">
                <a:solidFill>
                  <a:srgbClr val="0070C0"/>
                </a:solidFill>
              </a:rPr>
              <a:t>Сочи-2014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1800" b="1">
                <a:solidFill>
                  <a:srgbClr val="F61C89"/>
                </a:solidFill>
              </a:rPr>
              <a:t>             </a:t>
            </a:r>
          </a:p>
          <a:p>
            <a:pPr marL="0" indent="0" algn="r">
              <a:buFont typeface="Wingdings" pitchFamily="2" charset="2"/>
              <a:buNone/>
            </a:pPr>
            <a:endParaRPr lang="ru-RU" sz="1800" b="1"/>
          </a:p>
          <a:p>
            <a:pPr marL="0" indent="0" algn="r">
              <a:buFont typeface="Wingdings" pitchFamily="2" charset="2"/>
              <a:buNone/>
            </a:pPr>
            <a:endParaRPr lang="ru-RU" sz="1800" b="1"/>
          </a:p>
        </p:txBody>
      </p:sp>
      <p:pic>
        <p:nvPicPr>
          <p:cNvPr id="55302" name="Picture 6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55305" name="Picture 9" descr="161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0"/>
            <a:ext cx="7129463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500563" y="24923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307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31913" y="5084763"/>
            <a:ext cx="7369175" cy="838200"/>
          </a:xfrm>
        </p:spPr>
        <p:txBody>
          <a:bodyPr anchor="ctr"/>
          <a:lstStyle/>
          <a:p>
            <a:pPr algn="ctr"/>
            <a:r>
              <a:rPr lang="ru-RU" sz="5400" b="1" i="1">
                <a:solidFill>
                  <a:srgbClr val="0000FF"/>
                </a:solidFill>
                <a:latin typeface="Meiryo" pitchFamily="34" charset="-128"/>
                <a:cs typeface="Arial" charset="0"/>
              </a:rPr>
              <a:t>Вид горнолыжного спорта</a:t>
            </a: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381000" y="0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6375" y="24923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4438" y="24923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2500" y="24923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625" y="2492375"/>
            <a:ext cx="914400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43663" y="2492375"/>
            <a:ext cx="990600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76375" y="27082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84438" y="27082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92500" y="27082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00563" y="27082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43663" y="2708275"/>
            <a:ext cx="981075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08625" y="2708275"/>
            <a:ext cx="914400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5715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 </a:t>
            </a: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pic>
        <p:nvPicPr>
          <p:cNvPr id="56337" name="Picture 17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0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57351" name="Picture 7" descr="aksel_svindal-wid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620713"/>
            <a:ext cx="7343775" cy="5184775"/>
          </a:xfrm>
          <a:prstGeom prst="rect">
            <a:avLst/>
          </a:prstGeom>
          <a:noFill/>
        </p:spPr>
      </p:pic>
      <p:pic>
        <p:nvPicPr>
          <p:cNvPr id="573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61722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533400" y="609600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12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94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576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58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340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812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194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576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340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Заголовок 10"/>
          <p:cNvSpPr txBox="1">
            <a:spLocks/>
          </p:cNvSpPr>
          <p:nvPr/>
        </p:nvSpPr>
        <p:spPr>
          <a:xfrm>
            <a:off x="1116013" y="4191000"/>
            <a:ext cx="8027987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5400" b="1" i="1">
                <a:solidFill>
                  <a:srgbClr val="0000FF"/>
                </a:solidFill>
              </a:rPr>
              <a:t>Спуск по специально оборудованному желобу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58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722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6629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II </a:t>
            </a:r>
            <a:r>
              <a:rPr lang="ru-RU" sz="3600" kern="1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0400" y="23622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10400" y="2514600"/>
            <a:ext cx="814388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87" name="Picture 19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  <p:bldP spid="25" grpId="0" animBg="1"/>
      <p:bldP spid="27" grpId="0" animBg="1"/>
      <p:bldP spid="19" grpId="0" animBg="1"/>
      <p:bldP spid="20" grpId="0" animBg="1"/>
      <p:bldP spid="513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p12029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404813"/>
            <a:ext cx="6408738" cy="5926137"/>
          </a:xfrm>
          <a:prstGeom prst="rect">
            <a:avLst/>
          </a:prstGeo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00563" y="5661025"/>
            <a:ext cx="1074737" cy="457200"/>
          </a:xfrm>
          <a:prstGeom prst="rect">
            <a:avLst/>
          </a:prstGeom>
          <a:solidFill>
            <a:srgbClr val="FCFC2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СОЧИ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5724525" y="5734050"/>
            <a:ext cx="215900" cy="195263"/>
          </a:xfrm>
          <a:prstGeom prst="ellipse">
            <a:avLst/>
          </a:prstGeom>
          <a:solidFill>
            <a:srgbClr val="F3071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761" name="Picture 9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60421" name="Picture 5" descr="Kohn_4menbobsled_2005-11-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765175"/>
            <a:ext cx="7488238" cy="5237163"/>
          </a:xfrm>
          <a:prstGeom prst="rect">
            <a:avLst/>
          </a:prstGeom>
          <a:noFill/>
        </p:spPr>
      </p:pic>
      <p:pic>
        <p:nvPicPr>
          <p:cNvPr id="604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5651500" y="2492375"/>
            <a:ext cx="9906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381000" y="685800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813" y="2492375"/>
            <a:ext cx="9906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2492375"/>
            <a:ext cx="10668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375" y="2492375"/>
            <a:ext cx="9906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2492375"/>
            <a:ext cx="9906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59563" y="2492375"/>
            <a:ext cx="9906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67625" y="2492375"/>
            <a:ext cx="1066800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7813" y="2781300"/>
            <a:ext cx="9906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875" y="2781300"/>
            <a:ext cx="10668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5375" y="2781300"/>
            <a:ext cx="9906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2781300"/>
            <a:ext cx="9906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563" y="2781300"/>
            <a:ext cx="9906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67625" y="2781300"/>
            <a:ext cx="10668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Заголовок 10"/>
          <p:cNvSpPr txBox="1">
            <a:spLocks/>
          </p:cNvSpPr>
          <p:nvPr/>
        </p:nvSpPr>
        <p:spPr>
          <a:xfrm>
            <a:off x="838200" y="4437063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5400" b="1" i="1">
                <a:solidFill>
                  <a:srgbClr val="0000FF"/>
                </a:solidFill>
              </a:rPr>
              <a:t>Игра на льду с гранитными шарами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51500" y="2781300"/>
            <a:ext cx="9906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1619250" y="692150"/>
            <a:ext cx="70675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III </a:t>
            </a: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тур</a:t>
            </a:r>
          </a:p>
        </p:txBody>
      </p:sp>
      <p:pic>
        <p:nvPicPr>
          <p:cNvPr id="61459" name="Picture 19" descr="sochi_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71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62469" name="Picture 5" descr="02-17_og-day5_press_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692150"/>
            <a:ext cx="7561263" cy="5403850"/>
          </a:xfrm>
          <a:prstGeom prst="rect">
            <a:avLst/>
          </a:prstGeom>
          <a:noFill/>
        </p:spPr>
      </p:pic>
      <p:pic>
        <p:nvPicPr>
          <p:cNvPr id="6247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2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"/>
          <p:cNvSpPr txBox="1">
            <a:spLocks/>
          </p:cNvSpPr>
          <p:nvPr/>
        </p:nvSpPr>
        <p:spPr>
          <a:xfrm>
            <a:off x="533400" y="609600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6375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4438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2500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3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625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688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24750" y="21336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6375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4438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92500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3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08625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6688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24750" y="2349500"/>
            <a:ext cx="990600" cy="1371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Заголовок 10"/>
          <p:cNvSpPr txBox="1">
            <a:spLocks/>
          </p:cNvSpPr>
          <p:nvPr/>
        </p:nvSpPr>
        <p:spPr>
          <a:xfrm>
            <a:off x="838200" y="4221163"/>
            <a:ext cx="8305800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5400" b="1" i="1">
                <a:solidFill>
                  <a:srgbClr val="0000FF"/>
                </a:solidFill>
              </a:rPr>
              <a:t>Лыжная гонка + стрельба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69151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Финал</a:t>
            </a:r>
          </a:p>
        </p:txBody>
      </p:sp>
      <p:pic>
        <p:nvPicPr>
          <p:cNvPr id="63507" name="Picture 19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92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/>
          </a:p>
        </p:txBody>
      </p:sp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5" name="Picture 5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66567" name="Picture 7" descr="4358364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765175"/>
            <a:ext cx="7451725" cy="4953000"/>
          </a:xfrm>
          <a:prstGeom prst="rect">
            <a:avLst/>
          </a:prstGeom>
          <a:noFill/>
        </p:spPr>
      </p:pic>
      <p:pic>
        <p:nvPicPr>
          <p:cNvPr id="6656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6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813" y="1989138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6" name="Заголовок 10"/>
          <p:cNvSpPr txBox="1">
            <a:spLocks/>
          </p:cNvSpPr>
          <p:nvPr/>
        </p:nvSpPr>
        <p:spPr>
          <a:xfrm>
            <a:off x="457200" y="381000"/>
            <a:ext cx="8305800" cy="1143000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8000" b="1" i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1989138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275" y="1989138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3800" y="1989138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6325" y="1989138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08850" y="1989138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47813" y="2276475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00338" y="2276475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51275" y="2276475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3800" y="2276475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56325" y="2276475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08850" y="2276475"/>
            <a:ext cx="1143000" cy="16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683895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суперигра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547813" y="4724400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00FF"/>
                </a:solidFill>
              </a:rPr>
              <a:t>Командная игра на льду для настоящих мужчин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67601" name="Picture 17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sochi_2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  <p:pic>
        <p:nvPicPr>
          <p:cNvPr id="69641" name="Picture 9" descr="55258517_1266313262_123151_781140646490389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260350"/>
            <a:ext cx="5180013" cy="6337300"/>
          </a:xfrm>
          <a:prstGeom prst="rect">
            <a:avLst/>
          </a:prstGeom>
          <a:noFill/>
        </p:spPr>
      </p:pic>
      <p:pic>
        <p:nvPicPr>
          <p:cNvPr id="6964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724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4564" y="1088992"/>
            <a:ext cx="7142647" cy="22250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Зимняя Олимпиада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СОЧИ 2014</a:t>
            </a:r>
          </a:p>
        </p:txBody>
      </p:sp>
      <p:pic>
        <p:nvPicPr>
          <p:cNvPr id="70659" name="Picture 2" descr="http://www.tsogu.ru/media/photos/2010/08_02/olimpijskie-kolt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429000"/>
            <a:ext cx="36957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P-5814-heFxIThjKr-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3573463"/>
            <a:ext cx="2146300" cy="2146300"/>
          </a:xfrm>
          <a:prstGeom prst="rect">
            <a:avLst/>
          </a:prstGeom>
          <a:noFill/>
        </p:spPr>
      </p:pic>
      <p:pic>
        <p:nvPicPr>
          <p:cNvPr id="70661" name="Picture 5" descr="3b6079eb51dc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3716338"/>
            <a:ext cx="1609725" cy="1609725"/>
          </a:xfrm>
          <a:prstGeom prst="rect">
            <a:avLst/>
          </a:prstGeom>
          <a:noFill/>
        </p:spPr>
      </p:pic>
      <p:pic>
        <p:nvPicPr>
          <p:cNvPr id="70662" name="Picture 6" descr="00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7900" y="5445125"/>
            <a:ext cx="1428750" cy="1066800"/>
          </a:xfrm>
          <a:prstGeom prst="rect">
            <a:avLst/>
          </a:prstGeom>
          <a:noFill/>
        </p:spPr>
      </p:pic>
      <p:pic>
        <p:nvPicPr>
          <p:cNvPr id="70663" name="Picture 7" descr="sochi_20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45d7a222907db4490c2c3beed99c98f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268413"/>
            <a:ext cx="4537075" cy="3016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7300" y="333375"/>
            <a:ext cx="7886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3071D"/>
                </a:solidFill>
              </a:rPr>
              <a:t>Прогулка по городу Сочи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92275" y="450850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Морской вокзал</a:t>
            </a:r>
          </a:p>
        </p:txBody>
      </p:sp>
      <p:pic>
        <p:nvPicPr>
          <p:cNvPr id="23559" name="Picture 7" descr="0_45c4d_6d326593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182938"/>
            <a:ext cx="4033837" cy="2908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51263" y="6237288"/>
            <a:ext cx="539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Концертный зал «Фестивальный»</a:t>
            </a:r>
          </a:p>
        </p:txBody>
      </p:sp>
      <p:pic>
        <p:nvPicPr>
          <p:cNvPr id="23564" name="Picture 12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lwdjjgm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981075"/>
            <a:ext cx="4248150" cy="31765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1" name="Picture 5" descr="ma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700213"/>
            <a:ext cx="3635375" cy="2727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2" name="Picture 6" descr="img_2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3751263"/>
            <a:ext cx="4752975" cy="31067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643438" y="26035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Аквапарк</a:t>
            </a:r>
          </a:p>
        </p:txBody>
      </p:sp>
      <p:pic>
        <p:nvPicPr>
          <p:cNvPr id="24585" name="Picture 9" descr="sochi_20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gostinica_primorskaya_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052513"/>
            <a:ext cx="4679950" cy="3492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5" name="Picture 5" descr="800px-primorskaya-hotel-so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875"/>
            <a:ext cx="4392613" cy="3286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87675" y="333375"/>
            <a:ext cx="406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Гостиница «Приморская»</a:t>
            </a:r>
          </a:p>
        </p:txBody>
      </p:sp>
      <p:pic>
        <p:nvPicPr>
          <p:cNvPr id="25608" name="Picture 8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ot222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908050"/>
            <a:ext cx="5184775" cy="38544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29" name="Picture 5" descr="poo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935413"/>
            <a:ext cx="3878263" cy="29225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700338" y="333375"/>
            <a:ext cx="434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Санаторий «Черноморье»</a:t>
            </a:r>
          </a:p>
        </p:txBody>
      </p:sp>
      <p:pic>
        <p:nvPicPr>
          <p:cNvPr id="26632" name="Picture 8" descr="sochi_2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_610b8_a131702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196975"/>
            <a:ext cx="4608512" cy="3152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653" name="Picture 5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700213"/>
            <a:ext cx="3816350" cy="2549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654" name="Picture 6" descr="5983269385f0a93e9330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3789363"/>
            <a:ext cx="4392613" cy="2916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635375" y="47625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Зимний театр</a:t>
            </a:r>
          </a:p>
        </p:txBody>
      </p:sp>
      <p:pic>
        <p:nvPicPr>
          <p:cNvPr id="27657" name="Picture 9" descr="sochi_20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im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Olimp</Template>
  <TotalTime>755</TotalTime>
  <Words>1065</Words>
  <Application>Microsoft Office PowerPoint</Application>
  <PresentationFormat>Экран (4:3)</PresentationFormat>
  <Paragraphs>152</Paragraphs>
  <Slides>47</Slides>
  <Notes>9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Calibri</vt:lpstr>
      <vt:lpstr>Tahoma</vt:lpstr>
      <vt:lpstr>Wingdings</vt:lpstr>
      <vt:lpstr>Cambria</vt:lpstr>
      <vt:lpstr>Times New Roman</vt:lpstr>
      <vt:lpstr>Meiryo</vt:lpstr>
      <vt:lpstr>Olimp</vt:lpstr>
      <vt:lpstr>Палитра</vt:lpstr>
      <vt:lpstr>Слайд 1</vt:lpstr>
      <vt:lpstr>Президент России В.В.Путин: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Олимпийские зимние игры в Сочи</vt:lpstr>
      <vt:lpstr>Словарная работа:</vt:lpstr>
      <vt:lpstr>Олимпийский логотип</vt:lpstr>
      <vt:lpstr>Олимпийский девиз</vt:lpstr>
      <vt:lpstr>Олимпийская эмблема  Сочи 2014</vt:lpstr>
      <vt:lpstr>Олимпийский флаг</vt:lpstr>
      <vt:lpstr>Олимпийский огонь</vt:lpstr>
      <vt:lpstr>Олимпийская клятва.</vt:lpstr>
      <vt:lpstr>Слайд 22</vt:lpstr>
      <vt:lpstr>Талисманы зимних Олимпийских игр 2014 </vt:lpstr>
      <vt:lpstr>Слайд 24</vt:lpstr>
      <vt:lpstr>Слайд 25</vt:lpstr>
      <vt:lpstr>Слайд 26</vt:lpstr>
      <vt:lpstr>  Гимн</vt:lpstr>
      <vt:lpstr>Олимпийская медаль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 Поле чудес</vt:lpstr>
      <vt:lpstr>Вид горнолыжного спорта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Джуманиязова</dc:creator>
  <cp:lastModifiedBy>re</cp:lastModifiedBy>
  <cp:revision>40</cp:revision>
  <dcterms:created xsi:type="dcterms:W3CDTF">2013-06-15T18:15:13Z</dcterms:created>
  <dcterms:modified xsi:type="dcterms:W3CDTF">2014-08-04T18:07:42Z</dcterms:modified>
</cp:coreProperties>
</file>