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sldIdLst>
    <p:sldId id="258" r:id="rId2"/>
    <p:sldId id="259" r:id="rId3"/>
    <p:sldId id="260" r:id="rId4"/>
    <p:sldId id="256" r:id="rId5"/>
    <p:sldId id="262" r:id="rId6"/>
    <p:sldId id="268" r:id="rId7"/>
    <p:sldId id="264" r:id="rId8"/>
    <p:sldId id="263" r:id="rId9"/>
    <p:sldId id="266" r:id="rId10"/>
    <p:sldId id="265" r:id="rId11"/>
    <p:sldId id="267"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47" autoAdjust="0"/>
  </p:normalViewPr>
  <p:slideViewPr>
    <p:cSldViewPr>
      <p:cViewPr varScale="1">
        <p:scale>
          <a:sx n="85" d="100"/>
          <a:sy n="85" d="100"/>
        </p:scale>
        <p:origin x="-6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B1827CD-7C8B-4DF4-835F-24739075544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B1827CD-7C8B-4DF4-835F-24739075544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2670B-9D29-4DA1-827B-C246255B5F66}"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r>
              <a:rPr lang="ru-RU" smtClean="0"/>
              <a:t>Образец заголовка</a:t>
            </a:r>
            <a:endParaRPr lang="en-US"/>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ru-RU" smtClean="0"/>
              <a:t>Образец подзаголовка</a:t>
            </a:r>
            <a:endParaRPr lang="en-US"/>
          </a:p>
        </p:txBody>
      </p:sp>
      <p:sp>
        <p:nvSpPr>
          <p:cNvPr id="16388" name="Rectangle 4"/>
          <p:cNvSpPr>
            <a:spLocks noGrp="1" noChangeArrowheads="1"/>
          </p:cNvSpPr>
          <p:nvPr>
            <p:ph type="dt" sz="half" idx="2"/>
          </p:nvPr>
        </p:nvSpPr>
        <p:spPr/>
        <p:txBody>
          <a:bodyPr/>
          <a:lstStyle>
            <a:lvl1pPr>
              <a:defRPr/>
            </a:lvl1pPr>
          </a:lstStyle>
          <a:p>
            <a:endParaRPr lang="en-US"/>
          </a:p>
        </p:txBody>
      </p:sp>
      <p:sp>
        <p:nvSpPr>
          <p:cNvPr id="16389" name="Rectangle 5"/>
          <p:cNvSpPr>
            <a:spLocks noGrp="1" noChangeArrowheads="1"/>
          </p:cNvSpPr>
          <p:nvPr>
            <p:ph type="ftr" sz="quarter" idx="3"/>
          </p:nvPr>
        </p:nvSpPr>
        <p:spPr/>
        <p:txBody>
          <a:bodyPr/>
          <a:lstStyle>
            <a:lvl1pPr>
              <a:defRPr/>
            </a:lvl1pPr>
          </a:lstStyle>
          <a:p>
            <a:endParaRPr lang="en-US"/>
          </a:p>
        </p:txBody>
      </p:sp>
      <p:sp>
        <p:nvSpPr>
          <p:cNvPr id="16390" name="Rectangle 6"/>
          <p:cNvSpPr>
            <a:spLocks noGrp="1" noChangeArrowheads="1"/>
          </p:cNvSpPr>
          <p:nvPr>
            <p:ph type="sldNum" sz="quarter" idx="4"/>
          </p:nvPr>
        </p:nvSpPr>
        <p:spPr/>
        <p:txBody>
          <a:bodyPr/>
          <a:lstStyle>
            <a:lvl1pPr>
              <a:defRPr/>
            </a:lvl1pPr>
          </a:lstStyle>
          <a:p>
            <a:fld id="{FD25A610-5B04-4AAC-8889-EA541F32EA47}" type="slidenum">
              <a:rPr lang="en-US"/>
              <a:pPr/>
              <a:t>‹#›</a:t>
            </a:fld>
            <a:endParaRPr lang="en-US"/>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w="9525">
            <a:noFill/>
            <a:miter lim="800000"/>
            <a:headEnd/>
            <a:tailEnd/>
          </a:ln>
          <a:effectLst/>
        </p:spPr>
        <p:txBody>
          <a:bodyPr wrap="none" anchor="ctr"/>
          <a:lstStyle/>
          <a:p>
            <a:endParaRPr lang="ru-RU"/>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w="9525">
            <a:noFill/>
            <a:miter lim="800000"/>
            <a:headEnd/>
            <a:tailEnd/>
          </a:ln>
          <a:effectLst/>
        </p:spPr>
        <p:txBody>
          <a:bodyPr wrap="none" anchor="ctr"/>
          <a:lstStyle/>
          <a:p>
            <a:endParaRPr lang="ru-RU"/>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F28236E-996D-4ACC-B1B5-6C0438F63D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DC095ED-D875-4740-90D9-B89375149D9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en-US"/>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B74561B3-4872-4D43-98D7-4E7DA32D821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r>
              <a:rPr lang="ru-RU" smtClean="0"/>
              <a:t>Вставка клипа</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EABECF7A-3868-4396-8B65-B3B123C17C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CEBEC06-E1AE-484C-9319-F0F606A9137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0830AF2-EC28-4933-A79B-24EA64FBF7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29BF896-9DA2-4806-8DA1-BAAE833F497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36983AB-205D-474B-9038-D8B1AB81C7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5767A22-6D3D-4D01-8B16-B4A227AAF5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46A5C41-D135-4C21-B487-10EA83FBEF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E56DCA0-9C73-4C5C-8064-E2E4C03A359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5F2D5BB-E0C7-486F-84C9-4B4E2CE6F12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53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B1BA637-7CE6-4359-8719-E7382D863B5A}" type="slidenum">
              <a:rPr lang="en-US"/>
              <a:pPr/>
              <a:t>‹#›</a:t>
            </a:fld>
            <a:endParaRPr lang="en-US"/>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ru-RU"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ru-RU"/>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ru-RU"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ru-RU"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z="6000" dirty="0" smtClean="0">
                <a:solidFill>
                  <a:srgbClr val="6600CC"/>
                </a:solidFill>
                <a:latin typeface="Impact" pitchFamily="34" charset="0"/>
              </a:rPr>
              <a:t>Проверка теста</a:t>
            </a:r>
            <a:endParaRPr lang="ru-RU" sz="6000" dirty="0">
              <a:solidFill>
                <a:srgbClr val="6600CC"/>
              </a:solidFill>
              <a:latin typeface="Impact" pitchFamily="34" charset="0"/>
            </a:endParaRPr>
          </a:p>
        </p:txBody>
      </p:sp>
      <p:sp>
        <p:nvSpPr>
          <p:cNvPr id="8" name="TextBox 7"/>
          <p:cNvSpPr txBox="1"/>
          <p:nvPr/>
        </p:nvSpPr>
        <p:spPr>
          <a:xfrm>
            <a:off x="642910" y="2214554"/>
            <a:ext cx="3500462" cy="3785652"/>
          </a:xfrm>
          <a:prstGeom prst="rect">
            <a:avLst/>
          </a:prstGeom>
          <a:noFill/>
        </p:spPr>
        <p:txBody>
          <a:bodyPr wrap="square" rtlCol="0">
            <a:spAutoFit/>
          </a:bodyPr>
          <a:lstStyle/>
          <a:p>
            <a:pPr marL="342900" indent="-342900" algn="ctr">
              <a:buAutoNum type="arabicPeriod"/>
            </a:pPr>
            <a:r>
              <a:rPr lang="ru-RU" sz="6000" dirty="0" smtClean="0">
                <a:latin typeface="+mj-lt"/>
              </a:rPr>
              <a:t>Б</a:t>
            </a:r>
          </a:p>
          <a:p>
            <a:pPr marL="342900" indent="-342900" algn="ctr">
              <a:buAutoNum type="arabicPeriod"/>
            </a:pPr>
            <a:r>
              <a:rPr lang="ru-RU" sz="6000" dirty="0" smtClean="0">
                <a:latin typeface="+mj-lt"/>
              </a:rPr>
              <a:t>А</a:t>
            </a:r>
          </a:p>
          <a:p>
            <a:pPr marL="342900" indent="-342900" algn="ctr">
              <a:buAutoNum type="arabicPeriod"/>
            </a:pPr>
            <a:r>
              <a:rPr lang="ru-RU" sz="6000" dirty="0" smtClean="0">
                <a:latin typeface="+mj-lt"/>
              </a:rPr>
              <a:t>Б</a:t>
            </a:r>
          </a:p>
          <a:p>
            <a:pPr marL="342900" indent="-342900" algn="ctr">
              <a:buAutoNum type="arabicPeriod"/>
            </a:pPr>
            <a:r>
              <a:rPr lang="ru-RU" sz="6000" dirty="0" smtClean="0">
                <a:latin typeface="+mj-lt"/>
              </a:rPr>
              <a:t>В</a:t>
            </a:r>
          </a:p>
        </p:txBody>
      </p:sp>
      <p:sp>
        <p:nvSpPr>
          <p:cNvPr id="9" name="Прямоугольник 8"/>
          <p:cNvSpPr/>
          <p:nvPr/>
        </p:nvSpPr>
        <p:spPr>
          <a:xfrm>
            <a:off x="5214942" y="2231777"/>
            <a:ext cx="2214578" cy="3785652"/>
          </a:xfrm>
          <a:prstGeom prst="rect">
            <a:avLst/>
          </a:prstGeom>
        </p:spPr>
        <p:txBody>
          <a:bodyPr wrap="square">
            <a:spAutoFit/>
          </a:bodyPr>
          <a:lstStyle/>
          <a:p>
            <a:pPr marL="342900" indent="-342900" algn="ctr"/>
            <a:r>
              <a:rPr lang="ru-RU" sz="6000" dirty="0" smtClean="0">
                <a:latin typeface="+mj-lt"/>
              </a:rPr>
              <a:t>5. А</a:t>
            </a:r>
            <a:endParaRPr lang="ru-RU" sz="6000" dirty="0">
              <a:latin typeface="+mj-lt"/>
            </a:endParaRPr>
          </a:p>
          <a:p>
            <a:pPr marL="342900" indent="-342900" algn="ctr"/>
            <a:r>
              <a:rPr lang="ru-RU" sz="6000" dirty="0" smtClean="0">
                <a:latin typeface="+mj-lt"/>
              </a:rPr>
              <a:t>6. А</a:t>
            </a:r>
            <a:endParaRPr lang="ru-RU" sz="6000" dirty="0">
              <a:latin typeface="+mj-lt"/>
            </a:endParaRPr>
          </a:p>
          <a:p>
            <a:pPr marL="342900" indent="-342900" algn="ctr"/>
            <a:r>
              <a:rPr lang="ru-RU" sz="6000" dirty="0" smtClean="0">
                <a:latin typeface="+mj-lt"/>
              </a:rPr>
              <a:t>7. А</a:t>
            </a:r>
            <a:endParaRPr lang="ru-RU" sz="6000" dirty="0">
              <a:latin typeface="+mj-lt"/>
            </a:endParaRPr>
          </a:p>
          <a:p>
            <a:pPr marL="342900" indent="-342900" algn="ctr"/>
            <a:r>
              <a:rPr lang="ru-RU" sz="6000" dirty="0" smtClean="0">
                <a:latin typeface="+mj-lt"/>
              </a:rPr>
              <a:t>8. В</a:t>
            </a:r>
            <a:endParaRPr lang="ru-RU" sz="6000" dirty="0">
              <a:latin typeface="+mj-lt"/>
            </a:endParaRPr>
          </a:p>
        </p:txBody>
      </p:sp>
      <p:sp>
        <p:nvSpPr>
          <p:cNvPr id="5" name="Номер слайда 4"/>
          <p:cNvSpPr>
            <a:spLocks noGrp="1"/>
          </p:cNvSpPr>
          <p:nvPr>
            <p:ph type="sldNum" sz="quarter" idx="12"/>
          </p:nvPr>
        </p:nvSpPr>
        <p:spPr/>
        <p:txBody>
          <a:bodyPr/>
          <a:lstStyle/>
          <a:p>
            <a:fld id="{55767A22-6D3D-4D01-8B16-B4A227AAF588}" type="slidenum">
              <a:rPr lang="en-US" smtClean="0"/>
              <a:pPr/>
              <a:t>1</a:t>
            </a:fld>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5767A22-6D3D-4D01-8B16-B4A227AAF588}" type="slidenum">
              <a:rPr lang="en-US" smtClean="0"/>
              <a:pPr/>
              <a:t>10</a:t>
            </a:fld>
            <a:endParaRPr lang="en-US"/>
          </a:p>
        </p:txBody>
      </p:sp>
      <p:sp>
        <p:nvSpPr>
          <p:cNvPr id="4" name="Заголовок 1"/>
          <p:cNvSpPr>
            <a:spLocks noGrp="1"/>
          </p:cNvSpPr>
          <p:nvPr>
            <p:ph type="title"/>
          </p:nvPr>
        </p:nvSpPr>
        <p:spPr/>
        <p:txBody>
          <a:bodyPr/>
          <a:lstStyle/>
          <a:p>
            <a:r>
              <a:rPr lang="ru-RU" sz="6000" dirty="0" smtClean="0">
                <a:solidFill>
                  <a:srgbClr val="7030A0"/>
                </a:solidFill>
                <a:latin typeface="Impact" pitchFamily="34" charset="0"/>
              </a:rPr>
              <a:t>Рефлексия </a:t>
            </a:r>
            <a:endParaRPr lang="ru-RU" sz="6000" dirty="0">
              <a:solidFill>
                <a:srgbClr val="7030A0"/>
              </a:solidFill>
              <a:latin typeface="Impact" pitchFamily="34" charset="0"/>
            </a:endParaRPr>
          </a:p>
        </p:txBody>
      </p:sp>
      <p:sp>
        <p:nvSpPr>
          <p:cNvPr id="1025" name="Rectangle 1"/>
          <p:cNvSpPr>
            <a:spLocks noChangeArrowheads="1"/>
          </p:cNvSpPr>
          <p:nvPr/>
        </p:nvSpPr>
        <p:spPr bwMode="auto">
          <a:xfrm>
            <a:off x="539552" y="2214156"/>
            <a:ext cx="79208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ru-RU" sz="2400" dirty="0" smtClean="0">
                <a:latin typeface="+mj-lt"/>
              </a:rPr>
              <a:t>Скажите, что получилось, что не получилось, почему?</a:t>
            </a:r>
          </a:p>
          <a:p>
            <a:pPr marL="457200" indent="-457200">
              <a:buFont typeface="+mj-lt"/>
              <a:buAutoNum type="arabicPeriod"/>
            </a:pPr>
            <a:r>
              <a:rPr lang="ru-RU" sz="2400" dirty="0" smtClean="0">
                <a:latin typeface="+mj-lt"/>
              </a:rPr>
              <a:t>Назовите умения, которые вы приобрели, изучив эту тему. Пригодятся ли они вам в жизни?</a:t>
            </a:r>
          </a:p>
          <a:p>
            <a:pPr marL="457200" indent="-457200">
              <a:buFont typeface="+mj-lt"/>
              <a:buAutoNum type="arabicPeriod"/>
            </a:pPr>
            <a:r>
              <a:rPr lang="ru-RU" sz="2400" dirty="0" smtClean="0">
                <a:latin typeface="+mj-lt"/>
              </a:rPr>
              <a:t>Что для вас было сложным при выполнении мини-проекта?</a:t>
            </a:r>
            <a:endParaRPr lang="ru-RU" sz="2400" dirty="0">
              <a:latin typeface="+mj-lt"/>
            </a:endParaRPr>
          </a:p>
        </p:txBody>
      </p:sp>
      <p:sp>
        <p:nvSpPr>
          <p:cNvPr id="5" name="Прямоугольник 4"/>
          <p:cNvSpPr/>
          <p:nvPr/>
        </p:nvSpPr>
        <p:spPr>
          <a:xfrm>
            <a:off x="2267744" y="4653136"/>
            <a:ext cx="4572000" cy="830997"/>
          </a:xfrm>
          <a:prstGeom prst="rect">
            <a:avLst/>
          </a:prstGeom>
        </p:spPr>
        <p:txBody>
          <a:bodyPr>
            <a:spAutoFit/>
          </a:bodyPr>
          <a:lstStyle/>
          <a:p>
            <a:pPr marL="342900" lvl="0" indent="-342900" algn="ctr"/>
            <a:r>
              <a:rPr lang="ru-RU" sz="2400" dirty="0" smtClean="0">
                <a:latin typeface="+mj-lt"/>
              </a:rPr>
              <a:t>Заполните лист самооценки при работе в группе</a:t>
            </a:r>
            <a:endParaRPr lang="ru-RU"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5767A22-6D3D-4D01-8B16-B4A227AAF588}" type="slidenum">
              <a:rPr lang="en-US" smtClean="0"/>
              <a:pPr/>
              <a:t>11</a:t>
            </a:fld>
            <a:endParaRPr lang="en-US"/>
          </a:p>
        </p:txBody>
      </p:sp>
      <p:sp>
        <p:nvSpPr>
          <p:cNvPr id="4" name="Заголовок 1"/>
          <p:cNvSpPr>
            <a:spLocks noGrp="1"/>
          </p:cNvSpPr>
          <p:nvPr>
            <p:ph type="title"/>
          </p:nvPr>
        </p:nvSpPr>
        <p:spPr/>
        <p:txBody>
          <a:bodyPr/>
          <a:lstStyle/>
          <a:p>
            <a:r>
              <a:rPr lang="ru-RU" sz="6000" dirty="0" smtClean="0">
                <a:solidFill>
                  <a:srgbClr val="7030A0"/>
                </a:solidFill>
                <a:latin typeface="Impact" pitchFamily="34" charset="0"/>
              </a:rPr>
              <a:t>Домашнее задание</a:t>
            </a:r>
            <a:endParaRPr lang="ru-RU" sz="6000" dirty="0">
              <a:solidFill>
                <a:srgbClr val="7030A0"/>
              </a:solidFill>
              <a:latin typeface="Impact" pitchFamily="34" charset="0"/>
            </a:endParaRPr>
          </a:p>
        </p:txBody>
      </p:sp>
      <p:sp>
        <p:nvSpPr>
          <p:cNvPr id="1025" name="Rectangle 1"/>
          <p:cNvSpPr>
            <a:spLocks noChangeArrowheads="1"/>
          </p:cNvSpPr>
          <p:nvPr/>
        </p:nvSpPr>
        <p:spPr bwMode="auto">
          <a:xfrm>
            <a:off x="539552" y="1804174"/>
            <a:ext cx="79208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r>
              <a:rPr lang="ru-RU" sz="2400" dirty="0" smtClean="0">
                <a:latin typeface="+mj-lt"/>
              </a:rPr>
              <a:t>Создать расписание уроков с помощью таблицы.</a:t>
            </a:r>
          </a:p>
          <a:p>
            <a:pPr marL="457200" indent="-457200"/>
            <a:endParaRPr lang="ru-RU" sz="2400" dirty="0" smtClean="0">
              <a:latin typeface="+mj-lt"/>
            </a:endParaRPr>
          </a:p>
          <a:p>
            <a:pPr marL="268288" indent="-268288">
              <a:buAutoNum type="arabicPeriod"/>
            </a:pPr>
            <a:r>
              <a:rPr lang="ru-RU" sz="2400" dirty="0" smtClean="0">
                <a:latin typeface="+mj-lt"/>
              </a:rPr>
              <a:t>Таблица простая + оформление</a:t>
            </a:r>
          </a:p>
          <a:p>
            <a:pPr marL="457200" indent="-457200" algn="ctr"/>
            <a:r>
              <a:rPr lang="ru-RU" sz="2400" b="1" i="1" dirty="0" smtClean="0">
                <a:solidFill>
                  <a:srgbClr val="C00000"/>
                </a:solidFill>
                <a:latin typeface="+mj-lt"/>
              </a:rPr>
              <a:t>ИЛИ</a:t>
            </a:r>
          </a:p>
          <a:p>
            <a:pPr marL="457200" indent="-457200"/>
            <a:r>
              <a:rPr lang="ru-RU" sz="2400" dirty="0" smtClean="0">
                <a:latin typeface="+mj-lt"/>
              </a:rPr>
              <a:t>2. Таблица сложная + оформление</a:t>
            </a:r>
          </a:p>
          <a:p>
            <a:pPr marL="457200" indent="-457200"/>
            <a:endParaRPr lang="ru-RU" sz="24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246A5C41-D135-4C21-B487-10EA83FBEFA9}" type="slidenum">
              <a:rPr lang="en-US" smtClean="0"/>
              <a:pPr/>
              <a:t>2</a:t>
            </a:fld>
            <a:endParaRPr lang="en-US"/>
          </a:p>
        </p:txBody>
      </p:sp>
      <p:sp>
        <p:nvSpPr>
          <p:cNvPr id="4" name="Заголовок 6"/>
          <p:cNvSpPr txBox="1">
            <a:spLocks/>
          </p:cNvSpPr>
          <p:nvPr/>
        </p:nvSpPr>
        <p:spPr>
          <a:xfrm>
            <a:off x="457200" y="277813"/>
            <a:ext cx="822960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6000" b="0" i="0" u="none" strike="noStrike" kern="0" cap="none" spc="0" normalizeH="0" baseline="0" noProof="0" dirty="0" smtClean="0">
                <a:ln>
                  <a:noFill/>
                </a:ln>
                <a:solidFill>
                  <a:srgbClr val="6600CC"/>
                </a:solidFill>
                <a:effectLst/>
                <a:uLnTx/>
                <a:uFillTx/>
                <a:latin typeface="Impact" pitchFamily="34" charset="0"/>
                <a:ea typeface="+mj-ea"/>
                <a:cs typeface="+mj-cs"/>
              </a:rPr>
              <a:t>Факты:</a:t>
            </a:r>
            <a:endParaRPr kumimoji="0" lang="ru-RU" sz="6000" b="0" i="0" u="none" strike="noStrike" kern="0" cap="none" spc="0" normalizeH="0" baseline="0" noProof="0" dirty="0">
              <a:ln>
                <a:noFill/>
              </a:ln>
              <a:solidFill>
                <a:srgbClr val="6600CC"/>
              </a:solidFill>
              <a:effectLst/>
              <a:uLnTx/>
              <a:uFillTx/>
              <a:latin typeface="Impact" pitchFamily="34" charset="0"/>
              <a:ea typeface="+mj-ea"/>
              <a:cs typeface="+mj-cs"/>
            </a:endParaRPr>
          </a:p>
        </p:txBody>
      </p:sp>
      <p:sp>
        <p:nvSpPr>
          <p:cNvPr id="8193" name="Rectangle 1"/>
          <p:cNvSpPr>
            <a:spLocks noChangeArrowheads="1"/>
          </p:cNvSpPr>
          <p:nvPr/>
        </p:nvSpPr>
        <p:spPr bwMode="auto">
          <a:xfrm>
            <a:off x="214282" y="1357298"/>
            <a:ext cx="892971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dirty="0" smtClean="0">
                <a:latin typeface="+mj-lt"/>
              </a:rPr>
              <a:t>Анаконда — длинная. Сова покрыта перьями. Мышей ужи ловят. Сова может передвигаться на двух ногах. Кот — животное не длинное. Уж не может передвигаться на двух ногах. Совы не длинные. Кошки ловят мышей. У совы глаза горят. Тело анаконды перьями не покрыто. Уж не имеет перьев. Глаза у кошек горят. Уж ведет ночной образ жизни. Кошки не умеют ходить на двух ногах. Анаконда ведет ночной образ жизни. Длинным уж не является. На двух ногах анаконда не передвигается. Кошки ведут ночной образ жизни. На мышей анаконда не охотится. Глаза у ужа не горят. Днем сова спит. У кота перьев нет. У анаконды глаза горят. Мышей сова ловит</a:t>
            </a:r>
            <a:r>
              <a:rPr lang="ru-RU" sz="2400" dirty="0" smtClean="0"/>
              <a:t>. </a:t>
            </a:r>
            <a:endParaRPr lang="ru-RU" sz="2400" dirty="0"/>
          </a:p>
        </p:txBody>
      </p:sp>
      <p:pic>
        <p:nvPicPr>
          <p:cNvPr id="8195" name="Picture 3" descr="http://img1.liveinternet.ru/images/attach/c/2/74/495/74495303_large_Sova_4.jpg"/>
          <p:cNvPicPr>
            <a:picLocks noChangeAspect="1" noChangeArrowheads="1"/>
          </p:cNvPicPr>
          <p:nvPr/>
        </p:nvPicPr>
        <p:blipFill>
          <a:blip r:embed="rId3" cstate="print"/>
          <a:srcRect/>
          <a:stretch>
            <a:fillRect/>
          </a:stretch>
        </p:blipFill>
        <p:spPr bwMode="auto">
          <a:xfrm>
            <a:off x="428596" y="5444451"/>
            <a:ext cx="1741897" cy="1357322"/>
          </a:xfrm>
          <a:prstGeom prst="rect">
            <a:avLst/>
          </a:prstGeom>
          <a:noFill/>
        </p:spPr>
      </p:pic>
      <p:pic>
        <p:nvPicPr>
          <p:cNvPr id="8197" name="Picture 5" descr="http://img-fotki.yandex.ru/get/5804/khristina14.0/0_8aee6_692ed021_XL"/>
          <p:cNvPicPr>
            <a:picLocks noChangeAspect="1" noChangeArrowheads="1"/>
          </p:cNvPicPr>
          <p:nvPr/>
        </p:nvPicPr>
        <p:blipFill>
          <a:blip r:embed="rId4" cstate="print"/>
          <a:srcRect/>
          <a:stretch>
            <a:fillRect/>
          </a:stretch>
        </p:blipFill>
        <p:spPr bwMode="auto">
          <a:xfrm>
            <a:off x="2335658" y="5444451"/>
            <a:ext cx="2171715" cy="1357322"/>
          </a:xfrm>
          <a:prstGeom prst="rect">
            <a:avLst/>
          </a:prstGeom>
          <a:noFill/>
        </p:spPr>
      </p:pic>
      <p:pic>
        <p:nvPicPr>
          <p:cNvPr id="8199" name="Picture 7" descr="http://062.ua/uploaded/Image/news/4c0c4cf86ffc05c5aa1181f746423943.jpg"/>
          <p:cNvPicPr>
            <a:picLocks noChangeAspect="1" noChangeArrowheads="1"/>
          </p:cNvPicPr>
          <p:nvPr/>
        </p:nvPicPr>
        <p:blipFill>
          <a:blip r:embed="rId5" cstate="print"/>
          <a:srcRect/>
          <a:stretch>
            <a:fillRect/>
          </a:stretch>
        </p:blipFill>
        <p:spPr bwMode="auto">
          <a:xfrm>
            <a:off x="4672538" y="5444451"/>
            <a:ext cx="1806000" cy="1357322"/>
          </a:xfrm>
          <a:prstGeom prst="rect">
            <a:avLst/>
          </a:prstGeom>
          <a:noFill/>
        </p:spPr>
      </p:pic>
      <p:pic>
        <p:nvPicPr>
          <p:cNvPr id="8201" name="Picture 9" descr="http://dlyakota.ru/uploads/posts/2013-02/thumbs/dlyakota.ru_fakty_anakonda-samaya-bolshaya-zmeya-v-mire_11.jpeg"/>
          <p:cNvPicPr>
            <a:picLocks noChangeAspect="1" noChangeArrowheads="1"/>
          </p:cNvPicPr>
          <p:nvPr/>
        </p:nvPicPr>
        <p:blipFill>
          <a:blip r:embed="rId6" cstate="print"/>
          <a:srcRect/>
          <a:stretch>
            <a:fillRect/>
          </a:stretch>
        </p:blipFill>
        <p:spPr bwMode="auto">
          <a:xfrm>
            <a:off x="6643702" y="5450395"/>
            <a:ext cx="1744464" cy="1351378"/>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28596" y="1428736"/>
            <a:ext cx="8143932" cy="1200329"/>
          </a:xfrm>
          <a:prstGeom prst="rect">
            <a:avLst/>
          </a:prstGeom>
        </p:spPr>
        <p:txBody>
          <a:bodyPr wrap="square">
            <a:spAutoFit/>
          </a:bodyPr>
          <a:lstStyle/>
          <a:p>
            <a:pPr marL="342900" lvl="0" indent="-342900">
              <a:buFont typeface="+mj-lt"/>
              <a:buAutoNum type="arabicPeriod"/>
            </a:pPr>
            <a:r>
              <a:rPr lang="ru-RU" sz="2400" dirty="0" smtClean="0">
                <a:latin typeface="+mj-lt"/>
              </a:rPr>
              <a:t>Кто передвигается на двух ногах?</a:t>
            </a:r>
          </a:p>
          <a:p>
            <a:pPr marL="342900" lvl="0" indent="-342900">
              <a:buFont typeface="+mj-lt"/>
              <a:buAutoNum type="arabicPeriod"/>
            </a:pPr>
            <a:r>
              <a:rPr lang="ru-RU" sz="2400" dirty="0" smtClean="0">
                <a:latin typeface="+mj-lt"/>
              </a:rPr>
              <a:t>У кого глаза не горят?</a:t>
            </a:r>
          </a:p>
          <a:p>
            <a:pPr marL="342900" lvl="0" indent="-342900">
              <a:buFont typeface="+mj-lt"/>
              <a:buAutoNum type="arabicPeriod"/>
            </a:pPr>
            <a:r>
              <a:rPr lang="ru-RU" sz="2400" dirty="0" smtClean="0">
                <a:latin typeface="+mj-lt"/>
              </a:rPr>
              <a:t>Кто ловит мышей и ведет ночной образ жизни?</a:t>
            </a:r>
            <a:endParaRPr lang="ru-RU" sz="2400" dirty="0">
              <a:latin typeface="+mj-lt"/>
            </a:endParaRPr>
          </a:p>
        </p:txBody>
      </p:sp>
      <p:sp>
        <p:nvSpPr>
          <p:cNvPr id="7" name="Номер слайда 6"/>
          <p:cNvSpPr>
            <a:spLocks noGrp="1"/>
          </p:cNvSpPr>
          <p:nvPr>
            <p:ph type="sldNum" sz="quarter" idx="12"/>
          </p:nvPr>
        </p:nvSpPr>
        <p:spPr/>
        <p:txBody>
          <a:bodyPr/>
          <a:lstStyle/>
          <a:p>
            <a:fld id="{246A5C41-D135-4C21-B487-10EA83FBEFA9}" type="slidenum">
              <a:rPr lang="en-US" smtClean="0"/>
              <a:pPr/>
              <a:t>3</a:t>
            </a:fld>
            <a:endParaRPr lang="en-US"/>
          </a:p>
        </p:txBody>
      </p:sp>
      <p:sp>
        <p:nvSpPr>
          <p:cNvPr id="4" name="Заголовок 6"/>
          <p:cNvSpPr txBox="1">
            <a:spLocks/>
          </p:cNvSpPr>
          <p:nvPr/>
        </p:nvSpPr>
        <p:spPr>
          <a:xfrm>
            <a:off x="457200" y="277813"/>
            <a:ext cx="822960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6000" b="0" i="0" u="none" strike="noStrike" kern="0" cap="none" spc="0" normalizeH="0" baseline="0" noProof="0" dirty="0" smtClean="0">
                <a:ln>
                  <a:noFill/>
                </a:ln>
                <a:solidFill>
                  <a:srgbClr val="6600CC"/>
                </a:solidFill>
                <a:effectLst/>
                <a:uLnTx/>
                <a:uFillTx/>
                <a:latin typeface="Impact" pitchFamily="34" charset="0"/>
                <a:ea typeface="+mj-ea"/>
                <a:cs typeface="+mj-cs"/>
              </a:rPr>
              <a:t>Вопросы:</a:t>
            </a:r>
            <a:endParaRPr kumimoji="0" lang="ru-RU" sz="6000" b="0" i="0" u="none" strike="noStrike" kern="0" cap="none" spc="0" normalizeH="0" baseline="0" noProof="0" dirty="0">
              <a:ln>
                <a:noFill/>
              </a:ln>
              <a:solidFill>
                <a:srgbClr val="6600CC"/>
              </a:solidFill>
              <a:effectLst/>
              <a:uLnTx/>
              <a:uFillTx/>
              <a:latin typeface="Impact" pitchFamily="34" charset="0"/>
              <a:ea typeface="+mj-ea"/>
              <a:cs typeface="+mj-cs"/>
            </a:endParaRPr>
          </a:p>
        </p:txBody>
      </p:sp>
      <p:graphicFrame>
        <p:nvGraphicFramePr>
          <p:cNvPr id="5" name="Таблица 4"/>
          <p:cNvGraphicFramePr>
            <a:graphicFrameLocks noGrp="1"/>
          </p:cNvGraphicFramePr>
          <p:nvPr/>
        </p:nvGraphicFramePr>
        <p:xfrm>
          <a:off x="357158" y="2714620"/>
          <a:ext cx="8429685" cy="3931920"/>
        </p:xfrm>
        <a:graphic>
          <a:graphicData uri="http://schemas.openxmlformats.org/drawingml/2006/table">
            <a:tbl>
              <a:tblPr firstRow="1" bandRow="1">
                <a:tableStyleId>{5940675A-B579-460E-94D1-54222C63F5DA}</a:tableStyleId>
              </a:tblPr>
              <a:tblGrid>
                <a:gridCol w="2857520"/>
                <a:gridCol w="1357322"/>
                <a:gridCol w="1285884"/>
                <a:gridCol w="1243022"/>
                <a:gridCol w="1685937"/>
              </a:tblGrid>
              <a:tr h="370840">
                <a:tc>
                  <a:txBody>
                    <a:bodyPr/>
                    <a:lstStyle/>
                    <a:p>
                      <a:pPr algn="ctr"/>
                      <a:r>
                        <a:rPr lang="ru-RU" sz="2400" b="1" dirty="0" smtClean="0">
                          <a:solidFill>
                            <a:srgbClr val="0000CC"/>
                          </a:solidFill>
                          <a:latin typeface="+mj-lt"/>
                        </a:rPr>
                        <a:t>Свойство</a:t>
                      </a:r>
                      <a:endParaRPr lang="ru-RU" sz="2400" b="1" dirty="0">
                        <a:solidFill>
                          <a:srgbClr val="0000CC"/>
                        </a:solidFill>
                        <a:latin typeface="+mj-lt"/>
                      </a:endParaRPr>
                    </a:p>
                  </a:txBody>
                  <a:tcPr/>
                </a:tc>
                <a:tc>
                  <a:txBody>
                    <a:bodyPr/>
                    <a:lstStyle/>
                    <a:p>
                      <a:pPr algn="ctr"/>
                      <a:r>
                        <a:rPr lang="ru-RU" sz="2400" b="1" dirty="0" smtClean="0">
                          <a:solidFill>
                            <a:srgbClr val="0000CC"/>
                          </a:solidFill>
                          <a:latin typeface="+mj-lt"/>
                        </a:rPr>
                        <a:t>Кот</a:t>
                      </a:r>
                      <a:endParaRPr lang="ru-RU" sz="2400" b="1" dirty="0">
                        <a:solidFill>
                          <a:srgbClr val="0000CC"/>
                        </a:solidFill>
                        <a:latin typeface="+mj-lt"/>
                      </a:endParaRPr>
                    </a:p>
                  </a:txBody>
                  <a:tcPr/>
                </a:tc>
                <a:tc>
                  <a:txBody>
                    <a:bodyPr/>
                    <a:lstStyle/>
                    <a:p>
                      <a:pPr algn="ctr"/>
                      <a:r>
                        <a:rPr lang="ru-RU" sz="2400" b="1" dirty="0" smtClean="0">
                          <a:solidFill>
                            <a:srgbClr val="0000CC"/>
                          </a:solidFill>
                          <a:latin typeface="+mj-lt"/>
                        </a:rPr>
                        <a:t>Сова </a:t>
                      </a:r>
                      <a:endParaRPr lang="ru-RU" sz="2400" b="1" dirty="0">
                        <a:solidFill>
                          <a:srgbClr val="0000CC"/>
                        </a:solidFill>
                        <a:latin typeface="+mj-lt"/>
                      </a:endParaRPr>
                    </a:p>
                  </a:txBody>
                  <a:tcPr/>
                </a:tc>
                <a:tc>
                  <a:txBody>
                    <a:bodyPr/>
                    <a:lstStyle/>
                    <a:p>
                      <a:pPr algn="ctr"/>
                      <a:r>
                        <a:rPr lang="ru-RU" sz="2400" b="1" dirty="0" smtClean="0">
                          <a:solidFill>
                            <a:srgbClr val="0000CC"/>
                          </a:solidFill>
                          <a:latin typeface="+mj-lt"/>
                        </a:rPr>
                        <a:t>Уж</a:t>
                      </a:r>
                      <a:endParaRPr lang="ru-RU" sz="2400" b="1" dirty="0">
                        <a:solidFill>
                          <a:srgbClr val="0000CC"/>
                        </a:solidFill>
                        <a:latin typeface="+mj-lt"/>
                      </a:endParaRPr>
                    </a:p>
                  </a:txBody>
                  <a:tcPr/>
                </a:tc>
                <a:tc>
                  <a:txBody>
                    <a:bodyPr/>
                    <a:lstStyle/>
                    <a:p>
                      <a:pPr algn="ctr"/>
                      <a:r>
                        <a:rPr lang="ru-RU" sz="2400" b="1" dirty="0" smtClean="0">
                          <a:solidFill>
                            <a:srgbClr val="0000CC"/>
                          </a:solidFill>
                          <a:latin typeface="+mj-lt"/>
                        </a:rPr>
                        <a:t>Анаконда </a:t>
                      </a:r>
                      <a:endParaRPr lang="ru-RU" sz="2400" b="1" dirty="0">
                        <a:solidFill>
                          <a:srgbClr val="0000CC"/>
                        </a:solidFill>
                        <a:latin typeface="+mj-lt"/>
                      </a:endParaRPr>
                    </a:p>
                  </a:txBody>
                  <a:tcPr/>
                </a:tc>
              </a:tr>
              <a:tr h="370840">
                <a:tc>
                  <a:txBody>
                    <a:bodyPr/>
                    <a:lstStyle/>
                    <a:p>
                      <a:r>
                        <a:rPr lang="ru-RU" sz="2400" dirty="0" smtClean="0">
                          <a:latin typeface="+mj-lt"/>
                        </a:rPr>
                        <a:t>Передвигается на двух ногах</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r h="370840">
                <a:tc>
                  <a:txBody>
                    <a:bodyPr/>
                    <a:lstStyle/>
                    <a:p>
                      <a:r>
                        <a:rPr lang="ru-RU" sz="2400" dirty="0" smtClean="0">
                          <a:latin typeface="+mj-lt"/>
                        </a:rPr>
                        <a:t>Покрыто перьями</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r h="370840">
                <a:tc>
                  <a:txBody>
                    <a:bodyPr/>
                    <a:lstStyle/>
                    <a:p>
                      <a:r>
                        <a:rPr lang="ru-RU" sz="2400" dirty="0" smtClean="0">
                          <a:latin typeface="+mj-lt"/>
                        </a:rPr>
                        <a:t>Ловит мышей</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r h="370840">
                <a:tc>
                  <a:txBody>
                    <a:bodyPr/>
                    <a:lstStyle/>
                    <a:p>
                      <a:r>
                        <a:rPr lang="ru-RU" sz="2400" dirty="0" smtClean="0">
                          <a:latin typeface="+mj-lt"/>
                        </a:rPr>
                        <a:t>Глаза горят</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r h="370840">
                <a:tc>
                  <a:txBody>
                    <a:bodyPr/>
                    <a:lstStyle/>
                    <a:p>
                      <a:r>
                        <a:rPr lang="ru-RU" sz="2400" dirty="0" smtClean="0">
                          <a:latin typeface="+mj-lt"/>
                        </a:rPr>
                        <a:t>Ведет ночной образ жизни</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r h="370840">
                <a:tc>
                  <a:txBody>
                    <a:bodyPr/>
                    <a:lstStyle/>
                    <a:p>
                      <a:r>
                        <a:rPr lang="ru-RU" sz="2400" dirty="0" smtClean="0">
                          <a:latin typeface="+mj-lt"/>
                        </a:rPr>
                        <a:t>Длинное </a:t>
                      </a:r>
                      <a:endParaRPr lang="ru-RU" sz="2400" dirty="0">
                        <a:latin typeface="+mj-lt"/>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c>
                  <a:txBody>
                    <a:bodyPr/>
                    <a:lstStyle/>
                    <a:p>
                      <a:pPr algn="ctr"/>
                      <a:r>
                        <a:rPr lang="ru-RU" sz="2400" dirty="0" smtClean="0">
                          <a:latin typeface="Impact" pitchFamily="34" charset="0"/>
                        </a:rPr>
                        <a:t>+</a:t>
                      </a:r>
                      <a:endParaRPr lang="ru-RU" sz="2400" dirty="0">
                        <a:latin typeface="Impact" pitchFamily="34" charset="0"/>
                      </a:endParaRPr>
                    </a:p>
                  </a:txBody>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472" y="285728"/>
            <a:ext cx="7772400" cy="2127250"/>
          </a:xfrm>
        </p:spPr>
        <p:txBody>
          <a:bodyPr/>
          <a:lstStyle/>
          <a:p>
            <a:r>
              <a:rPr lang="ru-RU" sz="8800" dirty="0" smtClean="0">
                <a:solidFill>
                  <a:srgbClr val="6600CC"/>
                </a:solidFill>
                <a:latin typeface="Impact" pitchFamily="34" charset="0"/>
              </a:rPr>
              <a:t>Таблицы</a:t>
            </a:r>
            <a:r>
              <a:rPr lang="ru-RU" sz="8800" dirty="0" smtClean="0">
                <a:latin typeface="Impact" pitchFamily="34" charset="0"/>
              </a:rPr>
              <a:t> </a:t>
            </a:r>
            <a:endParaRPr lang="ru-RU" sz="8800" dirty="0">
              <a:latin typeface="Impact" pitchFamily="34" charset="0"/>
            </a:endParaRPr>
          </a:p>
        </p:txBody>
      </p:sp>
      <p:sp>
        <p:nvSpPr>
          <p:cNvPr id="2051" name="Rectangle 3"/>
          <p:cNvSpPr>
            <a:spLocks noGrp="1" noChangeArrowheads="1"/>
          </p:cNvSpPr>
          <p:nvPr>
            <p:ph type="subTitle" idx="1"/>
          </p:nvPr>
        </p:nvSpPr>
        <p:spPr/>
        <p:txBody>
          <a:bodyPr/>
          <a:lstStyle/>
          <a:p>
            <a:r>
              <a:rPr lang="ru-RU" sz="4400" dirty="0" smtClean="0">
                <a:solidFill>
                  <a:srgbClr val="7030A0"/>
                </a:solidFill>
                <a:latin typeface="Impact" pitchFamily="34" charset="0"/>
              </a:rPr>
              <a:t>Вставка в документ, форматирование, </a:t>
            </a:r>
            <a:br>
              <a:rPr lang="ru-RU" sz="4400" dirty="0" smtClean="0">
                <a:solidFill>
                  <a:srgbClr val="7030A0"/>
                </a:solidFill>
                <a:latin typeface="Impact" pitchFamily="34" charset="0"/>
              </a:rPr>
            </a:br>
            <a:r>
              <a:rPr lang="ru-RU" sz="4400" dirty="0" smtClean="0">
                <a:solidFill>
                  <a:srgbClr val="7030A0"/>
                </a:solidFill>
                <a:latin typeface="Impact" pitchFamily="34" charset="0"/>
              </a:rPr>
              <a:t>заполнение данными</a:t>
            </a:r>
            <a:endParaRPr lang="ru-RU" sz="4400" dirty="0">
              <a:solidFill>
                <a:srgbClr val="7030A0"/>
              </a:solidFill>
              <a:latin typeface="Impact" pitchFamily="34" charset="0"/>
            </a:endParaRPr>
          </a:p>
        </p:txBody>
      </p:sp>
      <p:sp>
        <p:nvSpPr>
          <p:cNvPr id="4" name="Номер слайда 3"/>
          <p:cNvSpPr>
            <a:spLocks noGrp="1"/>
          </p:cNvSpPr>
          <p:nvPr>
            <p:ph type="sldNum" sz="quarter" idx="4"/>
          </p:nvPr>
        </p:nvSpPr>
        <p:spPr/>
        <p:txBody>
          <a:bodyPr/>
          <a:lstStyle/>
          <a:p>
            <a:fld id="{FD25A610-5B04-4AAC-8889-EA541F32EA47}" type="slidenum">
              <a:rPr lang="en-US" smtClean="0"/>
              <a:pPr/>
              <a:t>4</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929718" cy="1139825"/>
          </a:xfrm>
        </p:spPr>
        <p:txBody>
          <a:bodyPr/>
          <a:lstStyle/>
          <a:p>
            <a:r>
              <a:rPr lang="ru-RU" sz="5400" dirty="0" smtClean="0">
                <a:solidFill>
                  <a:srgbClr val="7030A0"/>
                </a:solidFill>
                <a:latin typeface="Impact" pitchFamily="34" charset="0"/>
              </a:rPr>
              <a:t>Способы создания таблицы</a:t>
            </a:r>
            <a:endParaRPr lang="ru-RU" sz="5400" dirty="0">
              <a:solidFill>
                <a:srgbClr val="7030A0"/>
              </a:solidFill>
              <a:latin typeface="Impact" pitchFamily="34" charset="0"/>
            </a:endParaRPr>
          </a:p>
        </p:txBody>
      </p:sp>
      <p:sp>
        <p:nvSpPr>
          <p:cNvPr id="3" name="Номер слайда 2"/>
          <p:cNvSpPr>
            <a:spLocks noGrp="1"/>
          </p:cNvSpPr>
          <p:nvPr>
            <p:ph type="sldNum" sz="quarter" idx="12"/>
          </p:nvPr>
        </p:nvSpPr>
        <p:spPr/>
        <p:txBody>
          <a:bodyPr/>
          <a:lstStyle/>
          <a:p>
            <a:fld id="{55767A22-6D3D-4D01-8B16-B4A227AAF588}" type="slidenum">
              <a:rPr lang="en-US" smtClean="0"/>
              <a:pPr/>
              <a:t>5</a:t>
            </a:fld>
            <a:endParaRPr lang="en-US"/>
          </a:p>
        </p:txBody>
      </p:sp>
      <p:grpSp>
        <p:nvGrpSpPr>
          <p:cNvPr id="15" name="Группа 14"/>
          <p:cNvGrpSpPr/>
          <p:nvPr/>
        </p:nvGrpSpPr>
        <p:grpSpPr>
          <a:xfrm>
            <a:off x="500034" y="2500306"/>
            <a:ext cx="4500594" cy="3929090"/>
            <a:chOff x="642910" y="1643050"/>
            <a:chExt cx="4500594" cy="3929090"/>
          </a:xfrm>
        </p:grpSpPr>
        <p:pic>
          <p:nvPicPr>
            <p:cNvPr id="2050" name="Picture 2"/>
            <p:cNvPicPr>
              <a:picLocks noChangeAspect="1" noChangeArrowheads="1"/>
            </p:cNvPicPr>
            <p:nvPr/>
          </p:nvPicPr>
          <p:blipFill>
            <a:blip r:embed="rId2" cstate="print"/>
            <a:srcRect l="7031" r="63086" b="59717"/>
            <a:stretch>
              <a:fillRect/>
            </a:stretch>
          </p:blipFill>
          <p:spPr bwMode="auto">
            <a:xfrm>
              <a:off x="642910" y="1643050"/>
              <a:ext cx="3643338" cy="3929090"/>
            </a:xfrm>
            <a:prstGeom prst="rect">
              <a:avLst/>
            </a:prstGeom>
            <a:noFill/>
            <a:ln w="9525">
              <a:noFill/>
              <a:miter lim="800000"/>
              <a:headEnd/>
              <a:tailEnd/>
            </a:ln>
            <a:effectLst/>
          </p:spPr>
        </p:pic>
        <p:cxnSp>
          <p:nvCxnSpPr>
            <p:cNvPr id="6" name="Прямая со стрелкой 5"/>
            <p:cNvCxnSpPr/>
            <p:nvPr/>
          </p:nvCxnSpPr>
          <p:spPr bwMode="auto">
            <a:xfrm rot="10800000" flipV="1">
              <a:off x="2071670" y="2000240"/>
              <a:ext cx="2786082" cy="135732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Прямая со стрелкой 7"/>
            <p:cNvCxnSpPr/>
            <p:nvPr/>
          </p:nvCxnSpPr>
          <p:spPr bwMode="auto">
            <a:xfrm rot="10800000" flipV="1">
              <a:off x="2714612" y="3571876"/>
              <a:ext cx="2286016" cy="100013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Прямая со стрелкой 9"/>
            <p:cNvCxnSpPr/>
            <p:nvPr/>
          </p:nvCxnSpPr>
          <p:spPr bwMode="auto">
            <a:xfrm rot="10800000" flipV="1">
              <a:off x="2714612" y="4143380"/>
              <a:ext cx="2428892" cy="71438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11" name="TextBox 10"/>
          <p:cNvSpPr txBox="1"/>
          <p:nvPr/>
        </p:nvSpPr>
        <p:spPr>
          <a:xfrm>
            <a:off x="4714876" y="2643182"/>
            <a:ext cx="3429024" cy="461665"/>
          </a:xfrm>
          <a:prstGeom prst="rect">
            <a:avLst/>
          </a:prstGeom>
          <a:noFill/>
        </p:spPr>
        <p:txBody>
          <a:bodyPr wrap="square" rtlCol="0">
            <a:spAutoFit/>
          </a:bodyPr>
          <a:lstStyle/>
          <a:p>
            <a:r>
              <a:rPr lang="ru-RU" sz="2400" b="1" dirty="0" smtClean="0">
                <a:latin typeface="+mj-lt"/>
              </a:rPr>
              <a:t>1 способ</a:t>
            </a:r>
            <a:endParaRPr lang="ru-RU" sz="2400" b="1" dirty="0">
              <a:latin typeface="+mj-lt"/>
            </a:endParaRPr>
          </a:p>
        </p:txBody>
      </p:sp>
      <p:sp>
        <p:nvSpPr>
          <p:cNvPr id="12" name="TextBox 11"/>
          <p:cNvSpPr txBox="1"/>
          <p:nvPr/>
        </p:nvSpPr>
        <p:spPr>
          <a:xfrm>
            <a:off x="4857752" y="4143380"/>
            <a:ext cx="3429024" cy="461665"/>
          </a:xfrm>
          <a:prstGeom prst="rect">
            <a:avLst/>
          </a:prstGeom>
          <a:noFill/>
        </p:spPr>
        <p:txBody>
          <a:bodyPr wrap="square" rtlCol="0">
            <a:spAutoFit/>
          </a:bodyPr>
          <a:lstStyle/>
          <a:p>
            <a:r>
              <a:rPr lang="ru-RU" sz="2400" b="1" dirty="0" smtClean="0">
                <a:latin typeface="+mj-lt"/>
              </a:rPr>
              <a:t>2 способ</a:t>
            </a:r>
            <a:endParaRPr lang="ru-RU" sz="2400" b="1" dirty="0">
              <a:latin typeface="+mj-lt"/>
            </a:endParaRPr>
          </a:p>
        </p:txBody>
      </p:sp>
      <p:sp>
        <p:nvSpPr>
          <p:cNvPr id="13" name="TextBox 12"/>
          <p:cNvSpPr txBox="1"/>
          <p:nvPr/>
        </p:nvSpPr>
        <p:spPr>
          <a:xfrm>
            <a:off x="5000628" y="4786322"/>
            <a:ext cx="3429024" cy="461665"/>
          </a:xfrm>
          <a:prstGeom prst="rect">
            <a:avLst/>
          </a:prstGeom>
          <a:noFill/>
        </p:spPr>
        <p:txBody>
          <a:bodyPr wrap="square" rtlCol="0">
            <a:spAutoFit/>
          </a:bodyPr>
          <a:lstStyle/>
          <a:p>
            <a:r>
              <a:rPr lang="ru-RU" sz="2400" b="1" dirty="0" smtClean="0">
                <a:latin typeface="+mj-lt"/>
              </a:rPr>
              <a:t>3 способ</a:t>
            </a:r>
            <a:endParaRPr lang="ru-RU" sz="2400" b="1" dirty="0">
              <a:latin typeface="+mj-lt"/>
            </a:endParaRPr>
          </a:p>
        </p:txBody>
      </p:sp>
      <p:sp>
        <p:nvSpPr>
          <p:cNvPr id="14" name="TextBox 13"/>
          <p:cNvSpPr txBox="1"/>
          <p:nvPr/>
        </p:nvSpPr>
        <p:spPr>
          <a:xfrm>
            <a:off x="1285852" y="1500174"/>
            <a:ext cx="6500858" cy="646331"/>
          </a:xfrm>
          <a:prstGeom prst="rect">
            <a:avLst/>
          </a:prstGeom>
          <a:noFill/>
        </p:spPr>
        <p:txBody>
          <a:bodyPr wrap="square" rtlCol="0">
            <a:spAutoFit/>
          </a:bodyPr>
          <a:lstStyle/>
          <a:p>
            <a:pPr algn="ctr"/>
            <a:r>
              <a:rPr lang="ru-RU" sz="3600" b="1" dirty="0" smtClean="0">
                <a:latin typeface="+mj-lt"/>
              </a:rPr>
              <a:t>Вставка – Таблица </a:t>
            </a:r>
          </a:p>
        </p:txBody>
      </p:sp>
      <p:pic>
        <p:nvPicPr>
          <p:cNvPr id="1026" name="Picture 2"/>
          <p:cNvPicPr>
            <a:picLocks noChangeAspect="1" noChangeArrowheads="1"/>
          </p:cNvPicPr>
          <p:nvPr/>
        </p:nvPicPr>
        <p:blipFill>
          <a:blip r:embed="rId3" cstate="print"/>
          <a:srcRect l="39862" t="29988" r="42419" b="42696"/>
          <a:stretch>
            <a:fillRect/>
          </a:stretch>
        </p:blipFill>
        <p:spPr bwMode="auto">
          <a:xfrm>
            <a:off x="6660232" y="2132856"/>
            <a:ext cx="2160240"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929718" cy="1139825"/>
          </a:xfrm>
        </p:spPr>
        <p:txBody>
          <a:bodyPr/>
          <a:lstStyle/>
          <a:p>
            <a:r>
              <a:rPr lang="ru-RU" sz="5400" dirty="0" smtClean="0">
                <a:solidFill>
                  <a:srgbClr val="7030A0"/>
                </a:solidFill>
                <a:latin typeface="Impact" pitchFamily="34" charset="0"/>
              </a:rPr>
              <a:t>Редактирование таблицы</a:t>
            </a:r>
            <a:endParaRPr lang="ru-RU" sz="5400" dirty="0">
              <a:solidFill>
                <a:srgbClr val="7030A0"/>
              </a:solidFill>
              <a:latin typeface="Impact" pitchFamily="34" charset="0"/>
            </a:endParaRPr>
          </a:p>
        </p:txBody>
      </p:sp>
      <p:sp>
        <p:nvSpPr>
          <p:cNvPr id="3" name="Номер слайда 2"/>
          <p:cNvSpPr>
            <a:spLocks noGrp="1"/>
          </p:cNvSpPr>
          <p:nvPr>
            <p:ph type="sldNum" sz="quarter" idx="12"/>
          </p:nvPr>
        </p:nvSpPr>
        <p:spPr/>
        <p:txBody>
          <a:bodyPr/>
          <a:lstStyle/>
          <a:p>
            <a:fld id="{55767A22-6D3D-4D01-8B16-B4A227AAF588}" type="slidenum">
              <a:rPr lang="en-US" smtClean="0"/>
              <a:pPr/>
              <a:t>6</a:t>
            </a:fld>
            <a:endParaRPr lang="en-US"/>
          </a:p>
        </p:txBody>
      </p:sp>
      <p:sp>
        <p:nvSpPr>
          <p:cNvPr id="14" name="TextBox 13"/>
          <p:cNvSpPr txBox="1"/>
          <p:nvPr/>
        </p:nvSpPr>
        <p:spPr>
          <a:xfrm>
            <a:off x="428596" y="1500174"/>
            <a:ext cx="8215370" cy="646331"/>
          </a:xfrm>
          <a:prstGeom prst="rect">
            <a:avLst/>
          </a:prstGeom>
          <a:noFill/>
        </p:spPr>
        <p:txBody>
          <a:bodyPr wrap="square" rtlCol="0">
            <a:spAutoFit/>
          </a:bodyPr>
          <a:lstStyle/>
          <a:p>
            <a:pPr algn="ctr"/>
            <a:r>
              <a:rPr lang="ru-RU" sz="3600" b="1" dirty="0" smtClean="0">
                <a:latin typeface="+mj-lt"/>
              </a:rPr>
              <a:t>Работа с таблицами – Макет</a:t>
            </a:r>
          </a:p>
        </p:txBody>
      </p:sp>
      <p:cxnSp>
        <p:nvCxnSpPr>
          <p:cNvPr id="27" name="Прямая со стрелкой 26"/>
          <p:cNvCxnSpPr/>
          <p:nvPr/>
        </p:nvCxnSpPr>
        <p:spPr bwMode="auto">
          <a:xfrm flipV="1">
            <a:off x="3131840" y="4509120"/>
            <a:ext cx="144018" cy="100811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6" name="Прямоугольник 45"/>
          <p:cNvSpPr/>
          <p:nvPr/>
        </p:nvSpPr>
        <p:spPr bwMode="auto">
          <a:xfrm>
            <a:off x="4355976" y="5517232"/>
            <a:ext cx="1357322"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Вставка</a:t>
            </a:r>
          </a:p>
        </p:txBody>
      </p:sp>
      <p:sp>
        <p:nvSpPr>
          <p:cNvPr id="48" name="Прямоугольник 47"/>
          <p:cNvSpPr/>
          <p:nvPr/>
        </p:nvSpPr>
        <p:spPr bwMode="auto">
          <a:xfrm>
            <a:off x="2411760" y="5517232"/>
            <a:ext cx="1357322"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Удаление</a:t>
            </a:r>
          </a:p>
        </p:txBody>
      </p:sp>
      <p:sp>
        <p:nvSpPr>
          <p:cNvPr id="51" name="Прямоугольник 50"/>
          <p:cNvSpPr/>
          <p:nvPr/>
        </p:nvSpPr>
        <p:spPr bwMode="auto">
          <a:xfrm>
            <a:off x="6588224" y="5373216"/>
            <a:ext cx="2016224" cy="72008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Объединение, разбиение</a:t>
            </a:r>
          </a:p>
        </p:txBody>
      </p:sp>
      <p:pic>
        <p:nvPicPr>
          <p:cNvPr id="2050" name="Picture 2"/>
          <p:cNvPicPr>
            <a:picLocks noChangeAspect="1" noChangeArrowheads="1"/>
          </p:cNvPicPr>
          <p:nvPr/>
        </p:nvPicPr>
        <p:blipFill>
          <a:blip r:embed="rId2" cstate="print"/>
          <a:srcRect l="10040" t="2215" r="59838" b="79328"/>
          <a:stretch>
            <a:fillRect/>
          </a:stretch>
        </p:blipFill>
        <p:spPr bwMode="auto">
          <a:xfrm>
            <a:off x="2411760" y="2276872"/>
            <a:ext cx="4536504" cy="2223776"/>
          </a:xfrm>
          <a:prstGeom prst="rect">
            <a:avLst/>
          </a:prstGeom>
          <a:noFill/>
          <a:ln w="9525">
            <a:noFill/>
            <a:miter lim="800000"/>
            <a:headEnd/>
            <a:tailEnd/>
          </a:ln>
        </p:spPr>
      </p:pic>
      <p:cxnSp>
        <p:nvCxnSpPr>
          <p:cNvPr id="30" name="Прямая со стрелкой 29"/>
          <p:cNvCxnSpPr/>
          <p:nvPr/>
        </p:nvCxnSpPr>
        <p:spPr bwMode="auto">
          <a:xfrm flipH="1" flipV="1">
            <a:off x="4716016" y="3501008"/>
            <a:ext cx="318622" cy="201622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4" name="Прямая со стрелкой 33"/>
          <p:cNvCxnSpPr/>
          <p:nvPr/>
        </p:nvCxnSpPr>
        <p:spPr bwMode="auto">
          <a:xfrm flipH="1" flipV="1">
            <a:off x="6156176" y="3645024"/>
            <a:ext cx="1440160" cy="172192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929718" cy="1139825"/>
          </a:xfrm>
        </p:spPr>
        <p:txBody>
          <a:bodyPr/>
          <a:lstStyle/>
          <a:p>
            <a:r>
              <a:rPr lang="ru-RU" sz="5400" dirty="0" smtClean="0">
                <a:solidFill>
                  <a:srgbClr val="7030A0"/>
                </a:solidFill>
                <a:latin typeface="Impact" pitchFamily="34" charset="0"/>
              </a:rPr>
              <a:t>Форматирование таблицы</a:t>
            </a:r>
            <a:endParaRPr lang="ru-RU" sz="5400" dirty="0">
              <a:solidFill>
                <a:srgbClr val="7030A0"/>
              </a:solidFill>
              <a:latin typeface="Impact" pitchFamily="34" charset="0"/>
            </a:endParaRPr>
          </a:p>
        </p:txBody>
      </p:sp>
      <p:sp>
        <p:nvSpPr>
          <p:cNvPr id="3" name="Номер слайда 2"/>
          <p:cNvSpPr>
            <a:spLocks noGrp="1"/>
          </p:cNvSpPr>
          <p:nvPr>
            <p:ph type="sldNum" sz="quarter" idx="12"/>
          </p:nvPr>
        </p:nvSpPr>
        <p:spPr/>
        <p:txBody>
          <a:bodyPr/>
          <a:lstStyle/>
          <a:p>
            <a:fld id="{55767A22-6D3D-4D01-8B16-B4A227AAF588}" type="slidenum">
              <a:rPr lang="en-US" smtClean="0"/>
              <a:pPr/>
              <a:t>7</a:t>
            </a:fld>
            <a:endParaRPr lang="en-US"/>
          </a:p>
        </p:txBody>
      </p:sp>
      <p:sp>
        <p:nvSpPr>
          <p:cNvPr id="14" name="TextBox 13"/>
          <p:cNvSpPr txBox="1"/>
          <p:nvPr/>
        </p:nvSpPr>
        <p:spPr>
          <a:xfrm>
            <a:off x="428596" y="1500174"/>
            <a:ext cx="8215370" cy="646331"/>
          </a:xfrm>
          <a:prstGeom prst="rect">
            <a:avLst/>
          </a:prstGeom>
          <a:noFill/>
        </p:spPr>
        <p:txBody>
          <a:bodyPr wrap="square" rtlCol="0">
            <a:spAutoFit/>
          </a:bodyPr>
          <a:lstStyle/>
          <a:p>
            <a:pPr algn="ctr"/>
            <a:r>
              <a:rPr lang="ru-RU" sz="3600" b="1" dirty="0" smtClean="0">
                <a:latin typeface="+mj-lt"/>
              </a:rPr>
              <a:t>Работа с таблицами – Конструктор </a:t>
            </a:r>
          </a:p>
        </p:txBody>
      </p:sp>
      <p:pic>
        <p:nvPicPr>
          <p:cNvPr id="25602" name="Picture 2"/>
          <p:cNvPicPr>
            <a:picLocks noChangeAspect="1" noChangeArrowheads="1"/>
          </p:cNvPicPr>
          <p:nvPr/>
        </p:nvPicPr>
        <p:blipFill>
          <a:blip r:embed="rId2" cstate="print"/>
          <a:srcRect l="24610" r="30859" b="86084"/>
          <a:stretch>
            <a:fillRect/>
          </a:stretch>
        </p:blipFill>
        <p:spPr bwMode="auto">
          <a:xfrm>
            <a:off x="500034" y="2285992"/>
            <a:ext cx="5429288" cy="1357322"/>
          </a:xfrm>
          <a:prstGeom prst="rect">
            <a:avLst/>
          </a:prstGeom>
          <a:noFill/>
          <a:ln w="9525">
            <a:noFill/>
            <a:miter lim="800000"/>
            <a:headEnd/>
            <a:tailEnd/>
          </a:ln>
          <a:effectLst/>
        </p:spPr>
      </p:pic>
      <p:pic>
        <p:nvPicPr>
          <p:cNvPr id="25603" name="Picture 3"/>
          <p:cNvPicPr>
            <a:picLocks noChangeAspect="1" noChangeArrowheads="1"/>
          </p:cNvPicPr>
          <p:nvPr/>
        </p:nvPicPr>
        <p:blipFill>
          <a:blip r:embed="rId2" cstate="print"/>
          <a:srcRect l="79297" t="1" r="3125" b="86084"/>
          <a:stretch>
            <a:fillRect/>
          </a:stretch>
        </p:blipFill>
        <p:spPr bwMode="auto">
          <a:xfrm>
            <a:off x="6215074" y="2285992"/>
            <a:ext cx="2143140" cy="1357322"/>
          </a:xfrm>
          <a:prstGeom prst="rect">
            <a:avLst/>
          </a:prstGeom>
          <a:noFill/>
          <a:ln w="9525">
            <a:noFill/>
            <a:miter lim="800000"/>
            <a:headEnd/>
            <a:tailEnd/>
          </a:ln>
          <a:effectLst/>
        </p:spPr>
      </p:pic>
      <p:pic>
        <p:nvPicPr>
          <p:cNvPr id="25604" name="Picture 4"/>
          <p:cNvPicPr>
            <a:picLocks noChangeAspect="1" noChangeArrowheads="1"/>
          </p:cNvPicPr>
          <p:nvPr/>
        </p:nvPicPr>
        <p:blipFill>
          <a:blip r:embed="rId3" cstate="print"/>
          <a:srcRect l="48633" r="34961" b="86084"/>
          <a:stretch>
            <a:fillRect/>
          </a:stretch>
        </p:blipFill>
        <p:spPr bwMode="auto">
          <a:xfrm>
            <a:off x="3571868" y="5143512"/>
            <a:ext cx="2000264" cy="1357298"/>
          </a:xfrm>
          <a:prstGeom prst="rect">
            <a:avLst/>
          </a:prstGeom>
          <a:noFill/>
          <a:ln w="9525">
            <a:noFill/>
            <a:miter lim="800000"/>
            <a:headEnd/>
            <a:tailEnd/>
          </a:ln>
          <a:effectLst/>
        </p:spPr>
      </p:pic>
      <p:cxnSp>
        <p:nvCxnSpPr>
          <p:cNvPr id="18" name="Прямая со стрелкой 17"/>
          <p:cNvCxnSpPr/>
          <p:nvPr/>
        </p:nvCxnSpPr>
        <p:spPr bwMode="auto">
          <a:xfrm rot="5400000" flipH="1" flipV="1">
            <a:off x="1768059" y="2839637"/>
            <a:ext cx="357190" cy="153591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4" name="Прямая со стрелкой 23"/>
          <p:cNvCxnSpPr>
            <a:stCxn id="46" idx="0"/>
          </p:cNvCxnSpPr>
          <p:nvPr/>
        </p:nvCxnSpPr>
        <p:spPr bwMode="auto">
          <a:xfrm rot="5400000" flipH="1" flipV="1">
            <a:off x="3732603" y="1946662"/>
            <a:ext cx="857256" cy="282180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Прямая со стрелкой 26"/>
          <p:cNvCxnSpPr>
            <a:stCxn id="48" idx="0"/>
          </p:cNvCxnSpPr>
          <p:nvPr/>
        </p:nvCxnSpPr>
        <p:spPr bwMode="auto">
          <a:xfrm rot="5400000" flipH="1" flipV="1">
            <a:off x="4697017" y="2911074"/>
            <a:ext cx="571504" cy="117872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2" name="Прямая со стрелкой 31"/>
          <p:cNvCxnSpPr>
            <a:stCxn id="51" idx="0"/>
          </p:cNvCxnSpPr>
          <p:nvPr/>
        </p:nvCxnSpPr>
        <p:spPr bwMode="auto">
          <a:xfrm rot="5400000" flipH="1" flipV="1">
            <a:off x="5822165" y="3178967"/>
            <a:ext cx="785818" cy="42862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5" name="Прямая со стрелкой 34"/>
          <p:cNvCxnSpPr>
            <a:stCxn id="55" idx="0"/>
          </p:cNvCxnSpPr>
          <p:nvPr/>
        </p:nvCxnSpPr>
        <p:spPr bwMode="auto">
          <a:xfrm rot="16200000" flipV="1">
            <a:off x="7179487" y="3036091"/>
            <a:ext cx="642942" cy="85725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7" name="TextBox 36"/>
          <p:cNvSpPr txBox="1"/>
          <p:nvPr/>
        </p:nvSpPr>
        <p:spPr>
          <a:xfrm>
            <a:off x="428596" y="4429132"/>
            <a:ext cx="8215370" cy="646331"/>
          </a:xfrm>
          <a:prstGeom prst="rect">
            <a:avLst/>
          </a:prstGeom>
          <a:noFill/>
        </p:spPr>
        <p:txBody>
          <a:bodyPr wrap="square" rtlCol="0">
            <a:spAutoFit/>
          </a:bodyPr>
          <a:lstStyle/>
          <a:p>
            <a:pPr algn="ctr"/>
            <a:r>
              <a:rPr lang="ru-RU" sz="3600" b="1" dirty="0" smtClean="0">
                <a:latin typeface="+mj-lt"/>
              </a:rPr>
              <a:t>Работа с таблицами – Макет </a:t>
            </a:r>
          </a:p>
        </p:txBody>
      </p:sp>
      <p:sp>
        <p:nvSpPr>
          <p:cNvPr id="45" name="Прямоугольник 44"/>
          <p:cNvSpPr/>
          <p:nvPr/>
        </p:nvSpPr>
        <p:spPr bwMode="auto">
          <a:xfrm>
            <a:off x="500034" y="3786190"/>
            <a:ext cx="1357322"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Стили</a:t>
            </a:r>
          </a:p>
        </p:txBody>
      </p:sp>
      <p:sp>
        <p:nvSpPr>
          <p:cNvPr id="46" name="Прямоугольник 45"/>
          <p:cNvSpPr/>
          <p:nvPr/>
        </p:nvSpPr>
        <p:spPr bwMode="auto">
          <a:xfrm>
            <a:off x="2071670" y="3786190"/>
            <a:ext cx="1357322"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Заливка</a:t>
            </a:r>
          </a:p>
        </p:txBody>
      </p:sp>
      <p:sp>
        <p:nvSpPr>
          <p:cNvPr id="48" name="Прямоугольник 47"/>
          <p:cNvSpPr/>
          <p:nvPr/>
        </p:nvSpPr>
        <p:spPr bwMode="auto">
          <a:xfrm>
            <a:off x="3714744" y="3786190"/>
            <a:ext cx="1357322"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Границы</a:t>
            </a:r>
          </a:p>
        </p:txBody>
      </p:sp>
      <p:sp>
        <p:nvSpPr>
          <p:cNvPr id="51" name="Прямоугольник 50"/>
          <p:cNvSpPr/>
          <p:nvPr/>
        </p:nvSpPr>
        <p:spPr bwMode="auto">
          <a:xfrm>
            <a:off x="5214942" y="3786190"/>
            <a:ext cx="1571636"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Стиль пера</a:t>
            </a:r>
          </a:p>
        </p:txBody>
      </p:sp>
      <p:sp>
        <p:nvSpPr>
          <p:cNvPr id="55" name="Прямоугольник 54"/>
          <p:cNvSpPr/>
          <p:nvPr/>
        </p:nvSpPr>
        <p:spPr bwMode="auto">
          <a:xfrm>
            <a:off x="6929454" y="3786190"/>
            <a:ext cx="2000264" cy="42862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Толщина пера</a:t>
            </a:r>
          </a:p>
        </p:txBody>
      </p:sp>
      <p:sp>
        <p:nvSpPr>
          <p:cNvPr id="58" name="Прямоугольник 57"/>
          <p:cNvSpPr/>
          <p:nvPr/>
        </p:nvSpPr>
        <p:spPr bwMode="auto">
          <a:xfrm>
            <a:off x="571472" y="5572140"/>
            <a:ext cx="2428892" cy="71438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Выравнивание текста</a:t>
            </a:r>
          </a:p>
        </p:txBody>
      </p:sp>
      <p:sp>
        <p:nvSpPr>
          <p:cNvPr id="59" name="Прямоугольник 58"/>
          <p:cNvSpPr/>
          <p:nvPr/>
        </p:nvSpPr>
        <p:spPr bwMode="auto">
          <a:xfrm>
            <a:off x="6143636" y="5572140"/>
            <a:ext cx="2428892" cy="71438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rPr>
              <a:t>Направление </a:t>
            </a:r>
            <a:br>
              <a:rPr kumimoji="0" lang="ru-RU" sz="2000" b="0" i="0" u="none" strike="noStrike" cap="none" normalizeH="0" baseline="0" dirty="0" smtClean="0">
                <a:ln>
                  <a:noFill/>
                </a:ln>
                <a:solidFill>
                  <a:schemeClr val="tx1"/>
                </a:solidFill>
                <a:effectLst/>
                <a:latin typeface="+mj-lt"/>
              </a:rPr>
            </a:br>
            <a:r>
              <a:rPr kumimoji="0" lang="ru-RU" sz="2000" b="0" i="0" u="none" strike="noStrike" cap="none" normalizeH="0" baseline="0" dirty="0" smtClean="0">
                <a:ln>
                  <a:noFill/>
                </a:ln>
                <a:solidFill>
                  <a:schemeClr val="tx1"/>
                </a:solidFill>
                <a:effectLst/>
                <a:latin typeface="+mj-lt"/>
              </a:rPr>
              <a:t>текста</a:t>
            </a:r>
          </a:p>
        </p:txBody>
      </p:sp>
      <p:cxnSp>
        <p:nvCxnSpPr>
          <p:cNvPr id="61" name="Прямая со стрелкой 60"/>
          <p:cNvCxnSpPr>
            <a:stCxn id="58" idx="3"/>
          </p:cNvCxnSpPr>
          <p:nvPr/>
        </p:nvCxnSpPr>
        <p:spPr bwMode="auto">
          <a:xfrm>
            <a:off x="3000364" y="5929330"/>
            <a:ext cx="642942" cy="7143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63" name="Прямая со стрелкой 62"/>
          <p:cNvCxnSpPr>
            <a:stCxn id="59" idx="1"/>
          </p:cNvCxnSpPr>
          <p:nvPr/>
        </p:nvCxnSpPr>
        <p:spPr bwMode="auto">
          <a:xfrm rot="10800000" flipV="1">
            <a:off x="4929190" y="5929330"/>
            <a:ext cx="1214446" cy="7143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solidFill>
                  <a:srgbClr val="7030A0"/>
                </a:solidFill>
                <a:latin typeface="Impact" pitchFamily="34" charset="0"/>
              </a:rPr>
              <a:t>Виды таблиц</a:t>
            </a:r>
            <a:endParaRPr lang="ru-RU" sz="6000" dirty="0">
              <a:solidFill>
                <a:srgbClr val="7030A0"/>
              </a:solidFill>
              <a:latin typeface="Impact" pitchFamily="34" charset="0"/>
            </a:endParaRPr>
          </a:p>
        </p:txBody>
      </p:sp>
      <p:sp>
        <p:nvSpPr>
          <p:cNvPr id="3" name="Номер слайда 2"/>
          <p:cNvSpPr>
            <a:spLocks noGrp="1"/>
          </p:cNvSpPr>
          <p:nvPr>
            <p:ph type="sldNum" sz="quarter" idx="12"/>
          </p:nvPr>
        </p:nvSpPr>
        <p:spPr/>
        <p:txBody>
          <a:bodyPr/>
          <a:lstStyle/>
          <a:p>
            <a:fld id="{55767A22-6D3D-4D01-8B16-B4A227AAF588}" type="slidenum">
              <a:rPr lang="en-US" smtClean="0"/>
              <a:pPr/>
              <a:t>8</a:t>
            </a:fld>
            <a:endParaRPr lang="en-US"/>
          </a:p>
        </p:txBody>
      </p:sp>
      <p:sp>
        <p:nvSpPr>
          <p:cNvPr id="4" name="TextBox 3"/>
          <p:cNvSpPr txBox="1"/>
          <p:nvPr/>
        </p:nvSpPr>
        <p:spPr>
          <a:xfrm>
            <a:off x="500034" y="1428736"/>
            <a:ext cx="8429684" cy="646331"/>
          </a:xfrm>
          <a:prstGeom prst="rect">
            <a:avLst/>
          </a:prstGeom>
          <a:noFill/>
        </p:spPr>
        <p:txBody>
          <a:bodyPr wrap="square" rtlCol="0">
            <a:spAutoFit/>
          </a:bodyPr>
          <a:lstStyle/>
          <a:p>
            <a:pPr algn="ctr"/>
            <a:r>
              <a:rPr lang="ru-RU" sz="3600" b="1" dirty="0" smtClean="0">
                <a:latin typeface="+mj-lt"/>
              </a:rPr>
              <a:t>Простые </a:t>
            </a:r>
            <a:endParaRPr lang="ru-RU" sz="3600" b="1" dirty="0">
              <a:latin typeface="+mj-lt"/>
            </a:endParaRPr>
          </a:p>
        </p:txBody>
      </p:sp>
      <p:sp>
        <p:nvSpPr>
          <p:cNvPr id="5" name="TextBox 4"/>
          <p:cNvSpPr txBox="1"/>
          <p:nvPr/>
        </p:nvSpPr>
        <p:spPr>
          <a:xfrm>
            <a:off x="357158" y="3643314"/>
            <a:ext cx="8501122" cy="646331"/>
          </a:xfrm>
          <a:prstGeom prst="rect">
            <a:avLst/>
          </a:prstGeom>
          <a:noFill/>
        </p:spPr>
        <p:txBody>
          <a:bodyPr wrap="square" rtlCol="0">
            <a:spAutoFit/>
          </a:bodyPr>
          <a:lstStyle/>
          <a:p>
            <a:pPr algn="ctr"/>
            <a:r>
              <a:rPr lang="ru-RU" sz="3600" b="1" dirty="0" smtClean="0">
                <a:latin typeface="+mj-lt"/>
              </a:rPr>
              <a:t>Сложные</a:t>
            </a:r>
            <a:r>
              <a:rPr lang="ru-RU" sz="3600" dirty="0" smtClean="0">
                <a:latin typeface="+mj-lt"/>
              </a:rPr>
              <a:t> </a:t>
            </a:r>
            <a:endParaRPr lang="ru-RU" sz="3600" dirty="0">
              <a:latin typeface="+mj-lt"/>
            </a:endParaRPr>
          </a:p>
        </p:txBody>
      </p:sp>
      <p:graphicFrame>
        <p:nvGraphicFramePr>
          <p:cNvPr id="6" name="Таблица 5"/>
          <p:cNvGraphicFramePr>
            <a:graphicFrameLocks noGrp="1"/>
          </p:cNvGraphicFramePr>
          <p:nvPr/>
        </p:nvGraphicFramePr>
        <p:xfrm>
          <a:off x="500034" y="2143116"/>
          <a:ext cx="8501124" cy="1584960"/>
        </p:xfrm>
        <a:graphic>
          <a:graphicData uri="http://schemas.openxmlformats.org/drawingml/2006/table">
            <a:tbl>
              <a:tblPr firstRow="1" bandRow="1">
                <a:tableStyleId>{5940675A-B579-460E-94D1-54222C63F5DA}</a:tableStyleId>
              </a:tblPr>
              <a:tblGrid>
                <a:gridCol w="2125281"/>
                <a:gridCol w="2125281"/>
                <a:gridCol w="2125281"/>
                <a:gridCol w="2125281"/>
              </a:tblGrid>
              <a:tr h="370840">
                <a:tc>
                  <a:txBody>
                    <a:bodyPr/>
                    <a:lstStyle/>
                    <a:p>
                      <a:r>
                        <a:rPr lang="ru-RU" sz="2000" dirty="0" smtClean="0">
                          <a:latin typeface="+mj-lt"/>
                        </a:rPr>
                        <a:t>Ученик </a:t>
                      </a:r>
                      <a:endParaRPr lang="ru-RU" sz="2000" dirty="0">
                        <a:latin typeface="+mj-lt"/>
                      </a:endParaRPr>
                    </a:p>
                  </a:txBody>
                  <a:tcPr/>
                </a:tc>
                <a:tc>
                  <a:txBody>
                    <a:bodyPr/>
                    <a:lstStyle/>
                    <a:p>
                      <a:r>
                        <a:rPr lang="ru-RU" sz="2000" dirty="0" smtClean="0">
                          <a:latin typeface="+mj-lt"/>
                        </a:rPr>
                        <a:t>Год рождения</a:t>
                      </a:r>
                      <a:endParaRPr lang="ru-RU" sz="2000" dirty="0">
                        <a:latin typeface="+mj-lt"/>
                      </a:endParaRPr>
                    </a:p>
                  </a:txBody>
                  <a:tcPr>
                    <a:lnB w="12700" cap="flat" cmpd="sng" algn="ctr">
                      <a:solidFill>
                        <a:schemeClr val="tx1"/>
                      </a:solidFill>
                      <a:prstDash val="solid"/>
                      <a:round/>
                      <a:headEnd type="none" w="med" len="med"/>
                      <a:tailEnd type="none" w="med" len="med"/>
                    </a:lnB>
                  </a:tcPr>
                </a:tc>
                <a:tc>
                  <a:txBody>
                    <a:bodyPr/>
                    <a:lstStyle/>
                    <a:p>
                      <a:r>
                        <a:rPr lang="ru-RU" sz="2000" dirty="0" smtClean="0">
                          <a:latin typeface="+mj-lt"/>
                        </a:rPr>
                        <a:t>Рост (см)</a:t>
                      </a:r>
                      <a:endParaRPr lang="ru-RU" sz="2000" dirty="0">
                        <a:latin typeface="+mj-lt"/>
                      </a:endParaRPr>
                    </a:p>
                  </a:txBody>
                  <a:tcPr/>
                </a:tc>
                <a:tc>
                  <a:txBody>
                    <a:bodyPr/>
                    <a:lstStyle/>
                    <a:p>
                      <a:r>
                        <a:rPr lang="ru-RU" sz="2000" dirty="0" smtClean="0">
                          <a:latin typeface="+mj-lt"/>
                        </a:rPr>
                        <a:t>Вес (кг)</a:t>
                      </a:r>
                      <a:endParaRPr lang="ru-RU" sz="2000" dirty="0">
                        <a:latin typeface="+mj-lt"/>
                      </a:endParaRPr>
                    </a:p>
                  </a:txBody>
                  <a:tcPr/>
                </a:tc>
              </a:tr>
              <a:tr h="370840">
                <a:tc>
                  <a:txBody>
                    <a:bodyPr/>
                    <a:lstStyle/>
                    <a:p>
                      <a:r>
                        <a:rPr lang="ru-RU" sz="2000" dirty="0" smtClean="0">
                          <a:latin typeface="+mj-lt"/>
                        </a:rPr>
                        <a:t>Иванов Иван</a:t>
                      </a:r>
                      <a:endParaRPr lang="ru-RU" sz="2000" dirty="0">
                        <a:latin typeface="+mj-lt"/>
                      </a:endParaRPr>
                    </a:p>
                  </a:txBody>
                  <a:tcPr>
                    <a:lnR w="12700" cap="flat" cmpd="sng" algn="ctr">
                      <a:solidFill>
                        <a:schemeClr val="tx1"/>
                      </a:solidFill>
                      <a:prstDash val="solid"/>
                      <a:round/>
                      <a:headEnd type="none" w="med" len="med"/>
                      <a:tailEnd type="none" w="med" len="med"/>
                    </a:lnR>
                  </a:tcPr>
                </a:tc>
                <a:tc>
                  <a:txBody>
                    <a:bodyPr/>
                    <a:lstStyle/>
                    <a:p>
                      <a:endParaRPr lang="ru-RU"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dirty="0">
                        <a:latin typeface="+mj-lt"/>
                      </a:endParaRPr>
                    </a:p>
                  </a:txBody>
                  <a:tcPr>
                    <a:lnL w="12700" cap="flat" cmpd="sng" algn="ctr">
                      <a:solidFill>
                        <a:schemeClr val="tx1"/>
                      </a:solidFill>
                      <a:prstDash val="solid"/>
                      <a:round/>
                      <a:headEnd type="none" w="med" len="med"/>
                      <a:tailEnd type="none" w="med" len="med"/>
                    </a:lnL>
                  </a:tcPr>
                </a:tc>
                <a:tc>
                  <a:txBody>
                    <a:bodyPr/>
                    <a:lstStyle/>
                    <a:p>
                      <a:endParaRPr lang="ru-RU" sz="2000">
                        <a:latin typeface="+mj-lt"/>
                      </a:endParaRPr>
                    </a:p>
                  </a:txBody>
                  <a:tcPr/>
                </a:tc>
              </a:tr>
              <a:tr h="370840">
                <a:tc>
                  <a:txBody>
                    <a:bodyPr/>
                    <a:lstStyle/>
                    <a:p>
                      <a:r>
                        <a:rPr lang="ru-RU" sz="2000" dirty="0" smtClean="0">
                          <a:latin typeface="+mj-lt"/>
                        </a:rPr>
                        <a:t>Петров Петя</a:t>
                      </a:r>
                      <a:endParaRPr lang="ru-RU" sz="2000" dirty="0">
                        <a:latin typeface="+mj-lt"/>
                      </a:endParaRPr>
                    </a:p>
                  </a:txBody>
                  <a:tcPr/>
                </a:tc>
                <a:tc>
                  <a:txBody>
                    <a:bodyPr/>
                    <a:lstStyle/>
                    <a:p>
                      <a:endParaRPr lang="ru-RU" sz="2000" dirty="0">
                        <a:latin typeface="+mj-lt"/>
                      </a:endParaRPr>
                    </a:p>
                  </a:txBody>
                  <a:tcPr>
                    <a:lnT w="12700" cap="flat" cmpd="sng" algn="ctr">
                      <a:solidFill>
                        <a:schemeClr val="tx1"/>
                      </a:solidFill>
                      <a:prstDash val="solid"/>
                      <a:round/>
                      <a:headEnd type="none" w="med" len="med"/>
                      <a:tailEnd type="none" w="med" len="med"/>
                    </a:lnT>
                  </a:tcPr>
                </a:tc>
                <a:tc>
                  <a:txBody>
                    <a:bodyPr/>
                    <a:lstStyle/>
                    <a:p>
                      <a:endParaRPr lang="ru-RU" sz="2000" dirty="0">
                        <a:latin typeface="+mj-lt"/>
                      </a:endParaRPr>
                    </a:p>
                  </a:txBody>
                  <a:tcPr/>
                </a:tc>
                <a:tc>
                  <a:txBody>
                    <a:bodyPr/>
                    <a:lstStyle/>
                    <a:p>
                      <a:endParaRPr lang="ru-RU" sz="2000" dirty="0">
                        <a:latin typeface="+mj-lt"/>
                      </a:endParaRPr>
                    </a:p>
                  </a:txBody>
                  <a:tcPr/>
                </a:tc>
              </a:tr>
              <a:tr h="370840">
                <a:tc>
                  <a:txBody>
                    <a:bodyPr/>
                    <a:lstStyle/>
                    <a:p>
                      <a:r>
                        <a:rPr lang="ru-RU" sz="2000" dirty="0" smtClean="0">
                          <a:latin typeface="+mj-lt"/>
                        </a:rPr>
                        <a:t>…</a:t>
                      </a:r>
                      <a:endParaRPr lang="ru-RU" sz="2000" dirty="0">
                        <a:latin typeface="+mj-lt"/>
                      </a:endParaRPr>
                    </a:p>
                  </a:txBody>
                  <a:tcPr/>
                </a:tc>
                <a:tc>
                  <a:txBody>
                    <a:bodyPr/>
                    <a:lstStyle/>
                    <a:p>
                      <a:endParaRPr lang="ru-RU" sz="2000" dirty="0">
                        <a:latin typeface="+mj-lt"/>
                      </a:endParaRPr>
                    </a:p>
                  </a:txBody>
                  <a:tcPr/>
                </a:tc>
                <a:tc>
                  <a:txBody>
                    <a:bodyPr/>
                    <a:lstStyle/>
                    <a:p>
                      <a:endParaRPr lang="ru-RU" sz="2000" dirty="0">
                        <a:latin typeface="+mj-lt"/>
                      </a:endParaRPr>
                    </a:p>
                  </a:txBody>
                  <a:tcPr/>
                </a:tc>
                <a:tc>
                  <a:txBody>
                    <a:bodyPr/>
                    <a:lstStyle/>
                    <a:p>
                      <a:endParaRPr lang="ru-RU" sz="2000" dirty="0">
                        <a:latin typeface="+mj-lt"/>
                      </a:endParaRPr>
                    </a:p>
                  </a:txBody>
                  <a:tcPr/>
                </a:tc>
              </a:tr>
            </a:tbl>
          </a:graphicData>
        </a:graphic>
      </p:graphicFrame>
      <p:graphicFrame>
        <p:nvGraphicFramePr>
          <p:cNvPr id="7" name="Таблица 6"/>
          <p:cNvGraphicFramePr>
            <a:graphicFrameLocks noGrp="1"/>
          </p:cNvGraphicFramePr>
          <p:nvPr/>
        </p:nvGraphicFramePr>
        <p:xfrm>
          <a:off x="357158" y="4357694"/>
          <a:ext cx="8643999" cy="2377440"/>
        </p:xfrm>
        <a:graphic>
          <a:graphicData uri="http://schemas.openxmlformats.org/drawingml/2006/table">
            <a:tbl>
              <a:tblPr firstRow="1" bandRow="1">
                <a:tableStyleId>{5940675A-B579-460E-94D1-54222C63F5DA}</a:tableStyleId>
              </a:tblPr>
              <a:tblGrid>
                <a:gridCol w="1234857"/>
                <a:gridCol w="1234857"/>
                <a:gridCol w="1234857"/>
                <a:gridCol w="1234857"/>
                <a:gridCol w="1234857"/>
                <a:gridCol w="1234857"/>
                <a:gridCol w="1234857"/>
              </a:tblGrid>
              <a:tr h="370840">
                <a:tc rowSpan="3">
                  <a:txBody>
                    <a:bodyPr/>
                    <a:lstStyle/>
                    <a:p>
                      <a:pPr algn="ctr"/>
                      <a:r>
                        <a:rPr lang="ru-RU" sz="2000" dirty="0" smtClean="0">
                          <a:latin typeface="+mj-lt"/>
                        </a:rPr>
                        <a:t>Ученик </a:t>
                      </a:r>
                      <a:endParaRPr lang="ru-RU" sz="2000" dirty="0">
                        <a:latin typeface="+mj-lt"/>
                      </a:endParaRPr>
                    </a:p>
                  </a:txBody>
                  <a:tcPr anchor="ctr"/>
                </a:tc>
                <a:tc gridSpan="6">
                  <a:txBody>
                    <a:bodyPr/>
                    <a:lstStyle/>
                    <a:p>
                      <a:pPr algn="ctr"/>
                      <a:r>
                        <a:rPr lang="ru-RU" sz="2000" dirty="0" smtClean="0">
                          <a:latin typeface="+mj-lt"/>
                        </a:rPr>
                        <a:t>Предмет </a:t>
                      </a:r>
                      <a:endParaRPr lang="ru-RU" sz="2000" dirty="0">
                        <a:latin typeface="+mj-lt"/>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vMerge="1">
                  <a:txBody>
                    <a:bodyPr/>
                    <a:lstStyle/>
                    <a:p>
                      <a:endParaRPr lang="ru-RU" dirty="0"/>
                    </a:p>
                  </a:txBody>
                  <a:tcPr/>
                </a:tc>
                <a:tc gridSpan="3">
                  <a:txBody>
                    <a:bodyPr/>
                    <a:lstStyle/>
                    <a:p>
                      <a:pPr algn="ctr"/>
                      <a:r>
                        <a:rPr lang="ru-RU" sz="2000" dirty="0" smtClean="0">
                          <a:latin typeface="+mj-lt"/>
                        </a:rPr>
                        <a:t>Математика </a:t>
                      </a:r>
                      <a:endParaRPr lang="ru-RU" sz="2000" dirty="0">
                        <a:latin typeface="+mj-lt"/>
                      </a:endParaRPr>
                    </a:p>
                  </a:txBody>
                  <a:tcPr/>
                </a:tc>
                <a:tc hMerge="1">
                  <a:txBody>
                    <a:bodyPr/>
                    <a:lstStyle/>
                    <a:p>
                      <a:endParaRPr lang="ru-RU" dirty="0"/>
                    </a:p>
                  </a:txBody>
                  <a:tcPr/>
                </a:tc>
                <a:tc hMerge="1">
                  <a:txBody>
                    <a:bodyPr/>
                    <a:lstStyle/>
                    <a:p>
                      <a:endParaRPr lang="ru-RU" dirty="0"/>
                    </a:p>
                  </a:txBody>
                  <a:tcPr/>
                </a:tc>
                <a:tc gridSpan="3">
                  <a:txBody>
                    <a:bodyPr/>
                    <a:lstStyle/>
                    <a:p>
                      <a:pPr algn="ctr"/>
                      <a:r>
                        <a:rPr lang="ru-RU" sz="2000" dirty="0" smtClean="0">
                          <a:latin typeface="+mj-lt"/>
                        </a:rPr>
                        <a:t>Русский язык</a:t>
                      </a:r>
                      <a:endParaRPr lang="ru-RU" sz="2000" dirty="0">
                        <a:latin typeface="+mj-lt"/>
                      </a:endParaRPr>
                    </a:p>
                  </a:txBody>
                  <a:tcPr/>
                </a:tc>
                <a:tc hMerge="1">
                  <a:txBody>
                    <a:bodyPr/>
                    <a:lstStyle/>
                    <a:p>
                      <a:endParaRPr lang="ru-RU" dirty="0"/>
                    </a:p>
                  </a:txBody>
                  <a:tcPr/>
                </a:tc>
                <a:tc hMerge="1">
                  <a:txBody>
                    <a:bodyPr/>
                    <a:lstStyle/>
                    <a:p>
                      <a:endParaRPr lang="ru-RU" dirty="0"/>
                    </a:p>
                  </a:txBody>
                  <a:tcPr/>
                </a:tc>
              </a:tr>
              <a:tr h="370840">
                <a:tc vMerge="1">
                  <a:txBody>
                    <a:bodyPr/>
                    <a:lstStyle/>
                    <a:p>
                      <a:endParaRPr lang="ru-RU" dirty="0"/>
                    </a:p>
                  </a:txBody>
                  <a:tcPr/>
                </a:tc>
                <a:tc>
                  <a:txBody>
                    <a:bodyPr/>
                    <a:lstStyle/>
                    <a:p>
                      <a:pPr algn="ctr"/>
                      <a:r>
                        <a:rPr lang="en-US" sz="2000" dirty="0" smtClean="0">
                          <a:latin typeface="+mj-lt"/>
                        </a:rPr>
                        <a:t>I</a:t>
                      </a:r>
                      <a:endParaRPr lang="ru-RU" sz="2000" dirty="0">
                        <a:latin typeface="+mj-lt"/>
                      </a:endParaRPr>
                    </a:p>
                  </a:txBody>
                  <a:tcPr/>
                </a:tc>
                <a:tc>
                  <a:txBody>
                    <a:bodyPr/>
                    <a:lstStyle/>
                    <a:p>
                      <a:pPr algn="ctr"/>
                      <a:r>
                        <a:rPr lang="en-US" sz="2000" dirty="0" smtClean="0">
                          <a:latin typeface="+mj-lt"/>
                        </a:rPr>
                        <a:t>II</a:t>
                      </a:r>
                      <a:endParaRPr lang="ru-RU" sz="2000" dirty="0">
                        <a:latin typeface="+mj-lt"/>
                      </a:endParaRPr>
                    </a:p>
                  </a:txBody>
                  <a:tcPr/>
                </a:tc>
                <a:tc>
                  <a:txBody>
                    <a:bodyPr/>
                    <a:lstStyle/>
                    <a:p>
                      <a:pPr algn="ctr"/>
                      <a:r>
                        <a:rPr lang="ru-RU" sz="2000" dirty="0" smtClean="0">
                          <a:latin typeface="+mj-lt"/>
                        </a:rPr>
                        <a:t>год</a:t>
                      </a:r>
                      <a:endParaRPr lang="ru-RU" sz="2000" dirty="0">
                        <a:latin typeface="+mj-lt"/>
                      </a:endParaRPr>
                    </a:p>
                  </a:txBody>
                  <a:tcPr/>
                </a:tc>
                <a:tc>
                  <a:txBody>
                    <a:bodyPr/>
                    <a:lstStyle/>
                    <a:p>
                      <a:pPr algn="ctr"/>
                      <a:r>
                        <a:rPr lang="en-US" sz="2000" dirty="0" smtClean="0">
                          <a:latin typeface="+mj-lt"/>
                        </a:rPr>
                        <a:t>I</a:t>
                      </a:r>
                      <a:endParaRPr lang="ru-RU" sz="2000" dirty="0">
                        <a:latin typeface="+mj-lt"/>
                      </a:endParaRPr>
                    </a:p>
                  </a:txBody>
                  <a:tcPr/>
                </a:tc>
                <a:tc>
                  <a:txBody>
                    <a:bodyPr/>
                    <a:lstStyle/>
                    <a:p>
                      <a:pPr algn="ctr"/>
                      <a:r>
                        <a:rPr lang="en-US" sz="2000" dirty="0" smtClean="0">
                          <a:latin typeface="+mj-lt"/>
                        </a:rPr>
                        <a:t>II</a:t>
                      </a:r>
                      <a:endParaRPr lang="ru-RU" sz="2000" dirty="0">
                        <a:latin typeface="+mj-lt"/>
                      </a:endParaRPr>
                    </a:p>
                  </a:txBody>
                  <a:tcPr/>
                </a:tc>
                <a:tc>
                  <a:txBody>
                    <a:bodyPr/>
                    <a:lstStyle/>
                    <a:p>
                      <a:pPr algn="ctr"/>
                      <a:r>
                        <a:rPr lang="ru-RU" sz="2000" dirty="0" smtClean="0">
                          <a:latin typeface="+mj-lt"/>
                        </a:rPr>
                        <a:t>год</a:t>
                      </a:r>
                      <a:endParaRPr lang="ru-RU" sz="2000" dirty="0">
                        <a:latin typeface="+mj-lt"/>
                      </a:endParaRPr>
                    </a:p>
                  </a:txBody>
                  <a:tcPr/>
                </a:tc>
              </a:tr>
              <a:tr h="370840">
                <a:tc>
                  <a:txBody>
                    <a:bodyPr/>
                    <a:lstStyle/>
                    <a:p>
                      <a:r>
                        <a:rPr lang="ru-RU" sz="2000" dirty="0" smtClean="0">
                          <a:latin typeface="+mj-lt"/>
                        </a:rPr>
                        <a:t>Иванов </a:t>
                      </a:r>
                      <a:endParaRPr lang="ru-RU" sz="2000" dirty="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dirty="0">
                        <a:latin typeface="+mj-lt"/>
                      </a:endParaRPr>
                    </a:p>
                  </a:txBody>
                  <a:tcPr/>
                </a:tc>
                <a:tc>
                  <a:txBody>
                    <a:bodyPr/>
                    <a:lstStyle/>
                    <a:p>
                      <a:endParaRPr lang="ru-RU" sz="2000">
                        <a:latin typeface="+mj-lt"/>
                      </a:endParaRPr>
                    </a:p>
                  </a:txBody>
                  <a:tcPr/>
                </a:tc>
              </a:tr>
              <a:tr h="370840">
                <a:tc>
                  <a:txBody>
                    <a:bodyPr/>
                    <a:lstStyle/>
                    <a:p>
                      <a:r>
                        <a:rPr lang="ru-RU" sz="2000" dirty="0" smtClean="0">
                          <a:latin typeface="+mj-lt"/>
                        </a:rPr>
                        <a:t>Петров </a:t>
                      </a:r>
                      <a:endParaRPr lang="ru-RU" sz="2000" dirty="0">
                        <a:latin typeface="+mj-lt"/>
                      </a:endParaRPr>
                    </a:p>
                  </a:txBody>
                  <a:tcPr/>
                </a:tc>
                <a:tc>
                  <a:txBody>
                    <a:bodyPr/>
                    <a:lstStyle/>
                    <a:p>
                      <a:endParaRPr lang="ru-RU" sz="2000" dirty="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dirty="0">
                        <a:latin typeface="+mj-lt"/>
                      </a:endParaRPr>
                    </a:p>
                  </a:txBody>
                  <a:tcPr/>
                </a:tc>
                <a:tc>
                  <a:txBody>
                    <a:bodyPr/>
                    <a:lstStyle/>
                    <a:p>
                      <a:endParaRPr lang="ru-RU" sz="2000">
                        <a:latin typeface="+mj-lt"/>
                      </a:endParaRPr>
                    </a:p>
                  </a:txBody>
                  <a:tcPr/>
                </a:tc>
              </a:tr>
              <a:tr h="370840">
                <a:tc>
                  <a:txBody>
                    <a:bodyPr/>
                    <a:lstStyle/>
                    <a:p>
                      <a:r>
                        <a:rPr lang="ru-RU" sz="2000" smtClean="0">
                          <a:latin typeface="+mj-lt"/>
                        </a:rPr>
                        <a:t>… </a:t>
                      </a:r>
                      <a:endParaRPr lang="ru-RU" sz="2000">
                        <a:latin typeface="+mj-lt"/>
                      </a:endParaRPr>
                    </a:p>
                  </a:txBody>
                  <a:tcPr/>
                </a:tc>
                <a:tc>
                  <a:txBody>
                    <a:bodyPr/>
                    <a:lstStyle/>
                    <a:p>
                      <a:endParaRPr lang="ru-RU" sz="2000" dirty="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a:latin typeface="+mj-lt"/>
                      </a:endParaRPr>
                    </a:p>
                  </a:txBody>
                  <a:tcPr/>
                </a:tc>
                <a:tc>
                  <a:txBody>
                    <a:bodyPr/>
                    <a:lstStyle/>
                    <a:p>
                      <a:endParaRPr lang="ru-RU" sz="2000" dirty="0">
                        <a:latin typeface="+mj-lt"/>
                      </a:endParaRPr>
                    </a:p>
                  </a:txBody>
                  <a:tcPr/>
                </a:tc>
                <a:tc>
                  <a:txBody>
                    <a:bodyPr/>
                    <a:lstStyle/>
                    <a:p>
                      <a:endParaRPr lang="ru-RU" sz="2000"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5767A22-6D3D-4D01-8B16-B4A227AAF588}" type="slidenum">
              <a:rPr lang="en-US" smtClean="0"/>
              <a:pPr/>
              <a:t>9</a:t>
            </a:fld>
            <a:endParaRPr lang="en-US"/>
          </a:p>
        </p:txBody>
      </p:sp>
      <p:sp>
        <p:nvSpPr>
          <p:cNvPr id="4" name="Заголовок 1"/>
          <p:cNvSpPr>
            <a:spLocks noGrp="1"/>
          </p:cNvSpPr>
          <p:nvPr>
            <p:ph type="title"/>
          </p:nvPr>
        </p:nvSpPr>
        <p:spPr/>
        <p:txBody>
          <a:bodyPr/>
          <a:lstStyle/>
          <a:p>
            <a:r>
              <a:rPr lang="ru-RU" sz="6000" dirty="0" smtClean="0">
                <a:solidFill>
                  <a:srgbClr val="7030A0"/>
                </a:solidFill>
                <a:latin typeface="Impact" pitchFamily="34" charset="0"/>
              </a:rPr>
              <a:t>Критерии оценивания</a:t>
            </a:r>
            <a:endParaRPr lang="ru-RU" sz="6000" dirty="0">
              <a:solidFill>
                <a:srgbClr val="7030A0"/>
              </a:solidFill>
              <a:latin typeface="Impact" pitchFamily="34" charset="0"/>
            </a:endParaRPr>
          </a:p>
        </p:txBody>
      </p:sp>
      <p:graphicFrame>
        <p:nvGraphicFramePr>
          <p:cNvPr id="5" name="Таблица 4"/>
          <p:cNvGraphicFramePr>
            <a:graphicFrameLocks noGrp="1"/>
          </p:cNvGraphicFramePr>
          <p:nvPr/>
        </p:nvGraphicFramePr>
        <p:xfrm>
          <a:off x="683568" y="1916832"/>
          <a:ext cx="7560840" cy="3896810"/>
        </p:xfrm>
        <a:graphic>
          <a:graphicData uri="http://schemas.openxmlformats.org/drawingml/2006/table">
            <a:tbl>
              <a:tblPr/>
              <a:tblGrid>
                <a:gridCol w="7560840"/>
              </a:tblGrid>
              <a:tr h="0">
                <a:tc>
                  <a:txBody>
                    <a:bodyPr/>
                    <a:lstStyle/>
                    <a:p>
                      <a:pPr>
                        <a:lnSpc>
                          <a:spcPct val="115000"/>
                        </a:lnSpc>
                        <a:spcAft>
                          <a:spcPts val="0"/>
                        </a:spcAft>
                      </a:pPr>
                      <a:r>
                        <a:rPr lang="ru-RU" sz="2000">
                          <a:latin typeface="+mj-lt"/>
                          <a:ea typeface="Calibri"/>
                          <a:cs typeface="Times New Roman"/>
                        </a:rPr>
                        <a:t>Наличие фона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Наличие рамки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Надпись выполнена с использованием </a:t>
                      </a:r>
                      <a:r>
                        <a:rPr lang="en-US" sz="2000">
                          <a:latin typeface="+mj-lt"/>
                          <a:ea typeface="Calibri"/>
                          <a:cs typeface="Times New Roman"/>
                        </a:rPr>
                        <a:t>WordArt</a:t>
                      </a:r>
                      <a:endParaRPr lang="ru-RU" sz="2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Изображение соответствует времени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Дни недели и числа соответствуют данному месяцу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Текст читается на данном фоне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Размер шрифта оптимален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Для оформления таблицы использован стиль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Праздничные дни выделены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a:latin typeface="+mj-lt"/>
                          <a:ea typeface="Calibri"/>
                          <a:cs typeface="Times New Roman"/>
                        </a:rPr>
                        <a:t>Единый стиль оформления страницы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2000" dirty="0">
                          <a:latin typeface="+mj-lt"/>
                          <a:ea typeface="Calibri"/>
                          <a:cs typeface="Times New Roman"/>
                        </a:rPr>
                        <a:t>Общее впечатление </a:t>
                      </a:r>
                    </a:p>
                    <a:p>
                      <a:pPr>
                        <a:lnSpc>
                          <a:spcPct val="115000"/>
                        </a:lnSpc>
                        <a:spcAft>
                          <a:spcPts val="0"/>
                        </a:spcAft>
                      </a:pPr>
                      <a:r>
                        <a:rPr lang="ru-RU" sz="2000" dirty="0">
                          <a:latin typeface="+mj-lt"/>
                          <a:ea typeface="Calibri"/>
                          <a:cs typeface="Times New Roman"/>
                        </a:rPr>
                        <a:t>(макс – 5 баллов)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11560" y="1484784"/>
            <a:ext cx="67322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Каждый критерий оценивается в 1 балл:</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67544" y="5949280"/>
            <a:ext cx="79208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«5» - </a:t>
            </a: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29-33 </a:t>
            </a: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баллов	«4» - </a:t>
            </a: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23-28 </a:t>
            </a: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баллов	«3» - </a:t>
            </a:r>
            <a:r>
              <a:rPr kumimoji="0" lang="ru-RU" sz="2400" b="0" i="0" u="none" strike="noStrike" cap="none" normalizeH="0" baseline="0" dirty="0" smtClean="0">
                <a:ln>
                  <a:noFill/>
                </a:ln>
                <a:solidFill>
                  <a:schemeClr val="tx1"/>
                </a:solidFill>
                <a:effectLst/>
                <a:latin typeface="+mj-lt"/>
                <a:ea typeface="Calibri" pitchFamily="34" charset="0"/>
                <a:cs typeface="Times New Roman" pitchFamily="18" charset="0"/>
              </a:rPr>
              <a:t>16-22 балла</a:t>
            </a:r>
            <a:endParaRPr kumimoji="0" lang="ru-RU"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133</TotalTime>
  <Words>446</Words>
  <Application>Microsoft Office PowerPoint</Application>
  <PresentationFormat>Экран (4:3)</PresentationFormat>
  <Paragraphs>134</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Presentation</vt:lpstr>
      <vt:lpstr>Проверка теста</vt:lpstr>
      <vt:lpstr>Слайд 2</vt:lpstr>
      <vt:lpstr>Слайд 3</vt:lpstr>
      <vt:lpstr>Таблицы </vt:lpstr>
      <vt:lpstr>Способы создания таблицы</vt:lpstr>
      <vt:lpstr>Редактирование таблицы</vt:lpstr>
      <vt:lpstr>Форматирование таблицы</vt:lpstr>
      <vt:lpstr>Виды таблиц</vt:lpstr>
      <vt:lpstr>Критерии оценивания</vt:lpstr>
      <vt:lpstr>Рефлексия </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19</cp:revision>
  <dcterms:created xsi:type="dcterms:W3CDTF">2013-10-23T14:19:48Z</dcterms:created>
  <dcterms:modified xsi:type="dcterms:W3CDTF">2013-11-24T14:13:24Z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TC060874521049</vt:lpwstr>
  </property>
</Properties>
</file>