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19"/>
  </p:notesMasterIdLst>
  <p:sldIdLst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0815-24C8-47E5-B078-3FF865569B4C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923CD-00F8-4FCE-B7C2-B5462B462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D4A5A2-F035-4B78-8242-92E589758101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E8D178-9435-4863-85EA-D3A420D4F700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259550-47DF-4F7B-A1CC-2B5188A271D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Позволю напомнить, что компонент состоит из трех подкомпонентов, каждый из которых решает свой круг задач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E77E77-B0C3-46B5-85A2-6ABCDA51C8F2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775823-F9C6-4746-B104-E4D773522EBD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FCBC49-B047-461D-B591-31E25A8383F7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D1AFAA-D638-428A-9F25-458FF932B1F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Позволю напомнить, что компонент состоит из трех подкомпонентов, каждый из которых решает свой круг задач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D9E005-EFD1-47FF-87F2-BA55D3DFAE84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9D143D-0B6C-4DDF-B4E2-055E1D9E4AA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Позволю напомнить, что компонент состоит из трех подкомпонентов, каждый из которых решает свой круг задач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FF7850-F3E4-425F-A345-DF72AEC062B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Позволю напомнить, что компонент состоит из трех подкомпонентов, каждый из которых решает свой круг задач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pPr defTabSz="914305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1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1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E28C77-3798-4C8D-B3C9-B17482A515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EB2042-DBE6-409E-A5D6-51ACE814F6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03DEB9-1D8C-43BF-8503-23F8C0570A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0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1F2364-C922-4149-BE8F-03969C96E9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152E81-1BD9-405D-B29B-FFB4867E32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1ABCCE-5D5C-4AF2-A12C-A008AD13A8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D6FEF4-4C0E-4C43-AB28-DEF25042E7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9A886F-9905-434A-88E4-849F13D3D3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AA2BE3-E8A1-431E-B1EF-A342F2C16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416BD0-A85A-4647-9ECB-DE9EB02434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0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0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792AB-02FF-4444-B6E2-716A0964BE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6480" y="1604330"/>
            <a:ext cx="4043520" cy="452495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8241" y="1604330"/>
            <a:ext cx="4044960" cy="45249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6482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556322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985A3BCC-B15B-4154-BCE1-D8B2A04C1D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6480" y="1604330"/>
            <a:ext cx="4043520" cy="45249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0"/>
            <a:ext cx="4044960" cy="45249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6482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556322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2914A8FF-F872-4E85-BD48-1D4FA85C29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pPr defTabSz="914305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1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pPr defTabSz="914305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pPr defTabSz="914305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1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1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16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pPr defTabSz="914305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 lIns="91430" tIns="45715" rIns="91430" bIns="4571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305"/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 defTabSz="914305"/>
              <a:t>27.01.2014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1" y="76200"/>
            <a:ext cx="3352800" cy="288925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305"/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4305"/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 defTabSz="914305"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30" tIns="45715" rIns="91430" bIns="45715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pPr defTabSz="914305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5" rIns="91430" bIns="45715" anchor="t" compatLnSpc="1"/>
          <a:lstStyle/>
          <a:p>
            <a:pPr defTabSz="914305"/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865" indent="-34286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873" indent="-28572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882" indent="-22857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034" indent="-22857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187" indent="-22857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40" indent="-22857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492" indent="-22857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8645" indent="-22857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5797" indent="-22857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0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2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484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484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2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484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F9B733BE-BA26-427D-96FE-C28927971EEC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860" indent="-259178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036707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451391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186607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280758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2695440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11012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3524806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11013" indent="-311013" algn="l" defTabSz="407484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860" indent="-259178" algn="l" defTabSz="407484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5"/>
              <a:t>27.01.2014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5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УРОК  ФИЗИКИ  В  9  КЛАССЕ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08919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     </a:t>
            </a:r>
            <a:r>
              <a:rPr lang="ru-RU" sz="4400" b="1" i="1" dirty="0" smtClean="0">
                <a:solidFill>
                  <a:srgbClr val="7030A0"/>
                </a:solidFill>
              </a:rPr>
              <a:t>Что </a:t>
            </a:r>
            <a:r>
              <a:rPr lang="ru-RU" sz="4400" b="1" i="1" dirty="0" smtClean="0">
                <a:solidFill>
                  <a:srgbClr val="7030A0"/>
                </a:solidFill>
              </a:rPr>
              <a:t>мы узнаем из законов Ньютона?</a:t>
            </a:r>
            <a:endParaRPr lang="ru-RU" sz="4400" b="1" i="1" dirty="0" smtClean="0">
              <a:solidFill>
                <a:srgbClr val="7030A0"/>
              </a:solidFill>
              <a:latin typeface="Monotype Corsiva" pitchFamily="66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Georgia" pitchFamily="18" charset="0"/>
              </a:rPr>
              <a:t>Учитель</a:t>
            </a:r>
            <a:r>
              <a:rPr lang="ru-RU" dirty="0" smtClean="0">
                <a:latin typeface="Georgia" pitchFamily="18" charset="0"/>
              </a:rPr>
              <a:t>  </a:t>
            </a:r>
            <a:r>
              <a:rPr lang="ru-RU" dirty="0" err="1" smtClean="0">
                <a:solidFill>
                  <a:srgbClr val="860000"/>
                </a:solidFill>
                <a:latin typeface="Garamond" pitchFamily="18" charset="0"/>
              </a:rPr>
              <a:t>Минуллина</a:t>
            </a:r>
            <a:r>
              <a:rPr lang="ru-RU" dirty="0" smtClean="0">
                <a:solidFill>
                  <a:srgbClr val="860000"/>
                </a:solidFill>
                <a:latin typeface="Garamond" pitchFamily="18" charset="0"/>
              </a:rPr>
              <a:t> Дина </a:t>
            </a:r>
            <a:r>
              <a:rPr lang="ru-RU" dirty="0" err="1" smtClean="0">
                <a:solidFill>
                  <a:srgbClr val="860000"/>
                </a:solidFill>
                <a:latin typeface="Garamond" pitchFamily="18" charset="0"/>
              </a:rPr>
              <a:t>Галимятулловна</a:t>
            </a:r>
            <a:r>
              <a:rPr lang="ru-RU" dirty="0" smtClean="0">
                <a:solidFill>
                  <a:srgbClr val="860000"/>
                </a:solidFill>
                <a:latin typeface="Garamond" pitchFamily="18" charset="0"/>
              </a:rPr>
              <a:t> </a:t>
            </a:r>
            <a:endParaRPr lang="ru-RU" dirty="0" smtClean="0">
              <a:solidFill>
                <a:srgbClr val="860000"/>
              </a:solidFill>
              <a:latin typeface="Garamond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860000"/>
                </a:solidFill>
                <a:latin typeface="Garamond" pitchFamily="18" charset="0"/>
              </a:rPr>
              <a:t>МБОУ СОШ</a:t>
            </a:r>
            <a:r>
              <a:rPr lang="ru-RU" dirty="0" smtClean="0">
                <a:solidFill>
                  <a:srgbClr val="860000"/>
                </a:solidFill>
                <a:latin typeface="Garamond" pitchFamily="18" charset="0"/>
              </a:rPr>
              <a:t>№5 г.Канаш Чувашской Республики</a:t>
            </a:r>
            <a:endParaRPr lang="ru-RU" i="1" dirty="0">
              <a:solidFill>
                <a:srgbClr val="860000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1" y="2643182"/>
            <a:ext cx="541921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4305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Содержимое 3" descr="C:\Documents and Settings\1\Мои документы\динамика 10\Законы Ньютона.gif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2564904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6425" cy="11445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Третий  закон Ньютона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33563"/>
            <a:ext cx="6042025" cy="4162425"/>
          </a:xfrm>
        </p:spPr>
        <p:txBody>
          <a:bodyPr/>
          <a:lstStyle/>
          <a:p>
            <a:pPr marL="533345" indent="-533345"/>
            <a:r>
              <a:rPr lang="ru-RU" sz="3200" dirty="0">
                <a:solidFill>
                  <a:srgbClr val="2F533A"/>
                </a:solidFill>
              </a:rPr>
              <a:t>	Силы, с которыми тела взаимодействуют друг с другом, равны по модулю и направлены вдоль одной прямой в противоположные стороны</a:t>
            </a:r>
          </a:p>
          <a:p>
            <a:pPr marL="533345" indent="-533345"/>
            <a:endParaRPr lang="ru-RU" sz="3200" dirty="0">
              <a:solidFill>
                <a:srgbClr val="2F533A"/>
              </a:solidFill>
            </a:endParaRPr>
          </a:p>
        </p:txBody>
      </p:sp>
      <p:pic>
        <p:nvPicPr>
          <p:cNvPr id="21508" name="Picture 5" descr="третий закон Ньют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4089" y="4217988"/>
            <a:ext cx="294163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-17462"/>
            <a:ext cx="863917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60648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Третий  закон Ньютона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Иллюстрация третьего закона Ньютона с помощью магнитов на тележ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7213600" cy="425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02" y="2449700"/>
            <a:ext cx="4082400" cy="3918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3" y="162737"/>
            <a:ext cx="4155840" cy="277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620640" y="3918654"/>
            <a:ext cx="3265920" cy="162737"/>
          </a:xfrm>
          <a:prstGeom prst="flowChartOffpageConnector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27" tIns="41464" rIns="82927" bIns="41464" anchor="ctr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979200" y="979303"/>
            <a:ext cx="3265920" cy="1633131"/>
          </a:xfrm>
          <a:prstGeom prst="rect">
            <a:avLst/>
          </a:prstGeom>
        </p:spPr>
        <p:txBody>
          <a:bodyPr wrap="none" lIns="82927" tIns="41464" rIns="82927" bIns="41464" fromWordArt="1">
            <a:prstTxWarp prst="textPlain">
              <a:avLst>
                <a:gd name="adj" fmla="val 49773"/>
              </a:avLst>
            </a:prstTxWarp>
          </a:bodyPr>
          <a:lstStyle/>
          <a:p>
            <a:pPr algn="ctr"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330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your text</a:t>
            </a:r>
            <a:endParaRPr lang="ru-RU" sz="330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16960" y="162738"/>
            <a:ext cx="4082400" cy="3755914"/>
          </a:xfrm>
          <a:prstGeom prst="roundRect">
            <a:avLst>
              <a:gd name="adj" fmla="val 37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2927" tIns="41464" rIns="82927" bIns="41464" anchor="ctr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816483" y="1143483"/>
            <a:ext cx="3591360" cy="1633131"/>
          </a:xfrm>
          <a:prstGeom prst="rect">
            <a:avLst/>
          </a:prstGeom>
        </p:spPr>
        <p:txBody>
          <a:bodyPr wrap="none" lIns="82927" tIns="41464" rIns="82927" bIns="4146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330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333333"/>
                </a:solidFill>
                <a:latin typeface="Arial Black"/>
              </a:rPr>
              <a:t>F1  =  F2</a:t>
            </a:r>
            <a:endParaRPr lang="ru-RU" sz="330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333333"/>
              </a:solidFill>
              <a:latin typeface="Arial Black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816483" y="979304"/>
            <a:ext cx="65376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27" tIns="41464" rIns="82927" bIns="41464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265920" y="979304"/>
            <a:ext cx="65376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27" tIns="41464" rIns="82927" bIns="41464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 rot="12180000">
            <a:off x="4619520" y="3372836"/>
            <a:ext cx="3186720" cy="816566"/>
          </a:xfrm>
          <a:prstGeom prst="notchedRightArrow">
            <a:avLst>
              <a:gd name="adj1" fmla="val 50000"/>
              <a:gd name="adj2" fmla="val 97575"/>
            </a:avLst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27" tIns="41464" rIns="82927" bIns="41464" anchor="ctr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52641" y="4735219"/>
            <a:ext cx="4327200" cy="1749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23" tIns="40811" rIns="81623" bIns="40811"/>
          <a:lstStyle/>
          <a:p>
            <a:pPr algn="ctr" defTabSz="407442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</a:tabLst>
            </a:pPr>
            <a:r>
              <a:rPr lang="ru-RU" sz="4900" b="1" i="1" baseline="33000" dirty="0">
                <a:solidFill>
                  <a:srgbClr val="000080"/>
                </a:solidFill>
                <a:latin typeface="Blackoak Std" pitchFamily="80" charset="0"/>
              </a:rPr>
              <a:t>ТРЕТИЙ ЗАКОН</a:t>
            </a:r>
            <a:br>
              <a:rPr lang="ru-RU" sz="4900" b="1" i="1" baseline="33000" dirty="0">
                <a:solidFill>
                  <a:srgbClr val="000080"/>
                </a:solidFill>
                <a:latin typeface="Blackoak Std" pitchFamily="80" charset="0"/>
              </a:rPr>
            </a:br>
            <a:r>
              <a:rPr lang="ru-RU" sz="4900" b="1" i="1" baseline="33000" dirty="0">
                <a:solidFill>
                  <a:srgbClr val="000080"/>
                </a:solidFill>
                <a:latin typeface="Blackoak Std" pitchFamily="80" charset="0"/>
              </a:rPr>
              <a:t>НЬЮТОНА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1\Мои документы\динамика 10\Законы Ньютона.gif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50"/>
          <a:ext cx="8858312" cy="6715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892"/>
                <a:gridCol w="2376264"/>
                <a:gridCol w="2071702"/>
                <a:gridCol w="2357454"/>
              </a:tblGrid>
              <a:tr h="87128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Ньютон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Первый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закон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Второй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закон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Третий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закон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585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Модель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Материальная точка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Система двух материальных</a:t>
                      </a:r>
                      <a:r>
                        <a:rPr lang="ru-RU" sz="2400" baseline="0" dirty="0" smtClean="0"/>
                        <a:t> точек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585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Описы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ru-RU" sz="2400" dirty="0" err="1" smtClean="0"/>
                        <a:t>ваемое</a:t>
                      </a:r>
                      <a:r>
                        <a:rPr lang="ru-RU" sz="2400" dirty="0" smtClean="0"/>
                        <a:t> явление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Состояние покоя или РПД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Движение с ускорением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Взаимодействие тел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9066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Закон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Если </a:t>
                      </a:r>
                      <a:r>
                        <a:rPr lang="en-US" sz="2400" dirty="0" smtClean="0">
                          <a:latin typeface="Vectors_Times" pitchFamily="2" charset="0"/>
                          <a:cs typeface="Vectors_Times" pitchFamily="2" charset="0"/>
                        </a:rPr>
                        <a:t>F =</a:t>
                      </a:r>
                      <a:r>
                        <a:rPr lang="en-US" sz="2400" baseline="0" dirty="0" smtClean="0">
                          <a:latin typeface="Vectors_Times" pitchFamily="2" charset="0"/>
                          <a:cs typeface="Vectors_Times" pitchFamily="2" charset="0"/>
                        </a:rPr>
                        <a:t> 0,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+mn-lt"/>
                          <a:cs typeface="Vectors_Times" pitchFamily="2" charset="0"/>
                        </a:rPr>
                        <a:t>то  </a:t>
                      </a:r>
                      <a:r>
                        <a:rPr lang="en-US" sz="2400" baseline="0" dirty="0" smtClean="0">
                          <a:latin typeface="Vectors_Times" pitchFamily="2" charset="0"/>
                          <a:cs typeface="Vectors_Times" pitchFamily="2" charset="0"/>
                        </a:rPr>
                        <a:t>V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const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Vectors_Times" pitchFamily="2" charset="0"/>
                          <a:cs typeface="Vectors_Times" pitchFamily="2" charset="0"/>
                        </a:rPr>
                        <a:t>F12 = - F21</a:t>
                      </a:r>
                      <a:endParaRPr lang="ru-RU" sz="2800" dirty="0">
                        <a:latin typeface="Vectors_Times" pitchFamily="2" charset="0"/>
                        <a:cs typeface="Vectors_Times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42022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Примеры </a:t>
                      </a:r>
                      <a:r>
                        <a:rPr lang="ru-RU" sz="2800" dirty="0" err="1" smtClean="0"/>
                        <a:t>прояв</a:t>
                      </a:r>
                      <a:endParaRPr lang="ru-RU" sz="2800" dirty="0" smtClean="0"/>
                    </a:p>
                    <a:p>
                      <a:pPr algn="ctr"/>
                      <a:r>
                        <a:rPr lang="ru-RU" sz="2800" dirty="0" err="1" smtClean="0"/>
                        <a:t>ления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Движение космических</a:t>
                      </a:r>
                      <a:r>
                        <a:rPr lang="ru-RU" sz="2200" baseline="0" dirty="0" smtClean="0"/>
                        <a:t> кораблей вдали от притягивающих тел. 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Движение планет, падение тел на Землю, разгон машины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Взаимодействие Солнца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и Земли, Земли и Луны, Реактивное движение.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004048" y="3501008"/>
          <a:ext cx="936104" cy="936104"/>
        </p:xfrm>
        <a:graphic>
          <a:graphicData uri="http://schemas.openxmlformats.org/presentationml/2006/ole">
            <p:oleObj spid="_x0000_s2050" name="Equation" r:id="rId3" imgW="4190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489600" y="3918653"/>
            <a:ext cx="2612160" cy="653829"/>
          </a:xfrm>
          <a:prstGeom prst="roundRect">
            <a:avLst>
              <a:gd name="adj" fmla="val 218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914305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21" y="162737"/>
            <a:ext cx="3428640" cy="326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520002" y="286590"/>
            <a:ext cx="6530400" cy="6041434"/>
          </a:xfrm>
          <a:prstGeom prst="verticalScroll">
            <a:avLst>
              <a:gd name="adj" fmla="val 18944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914305"/>
            <a:endParaRPr lang="ru-RU">
              <a:solidFill>
                <a:prstClr val="black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61440" y="1795870"/>
            <a:ext cx="4366080" cy="41966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72815" rIns="81631" bIns="40816"/>
          <a:lstStyle/>
          <a:p>
            <a:pPr defTabSz="914305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</a:tabLst>
            </a:pPr>
            <a:r>
              <a:rPr lang="ru-RU" sz="3600" b="1" i="1" dirty="0">
                <a:solidFill>
                  <a:srgbClr val="000080"/>
                </a:solidFill>
                <a:ea typeface="SimSun" charset="0"/>
                <a:cs typeface="SimSun" charset="0"/>
              </a:rPr>
              <a:t>БЫЛ ЭТОТ МИР</a:t>
            </a:r>
            <a:br>
              <a:rPr lang="ru-RU" sz="3600" b="1" i="1" dirty="0">
                <a:solidFill>
                  <a:srgbClr val="000080"/>
                </a:solidFill>
                <a:ea typeface="SimSun" charset="0"/>
                <a:cs typeface="SimSun" charset="0"/>
              </a:rPr>
            </a:br>
            <a:r>
              <a:rPr lang="ru-RU" sz="3600" b="1" i="1" dirty="0">
                <a:solidFill>
                  <a:srgbClr val="000080"/>
                </a:solidFill>
                <a:ea typeface="SimSun" charset="0"/>
                <a:cs typeface="SimSun" charset="0"/>
              </a:rPr>
              <a:t>ГЛУБОКОЙ ТЬМОЙ</a:t>
            </a:r>
          </a:p>
          <a:p>
            <a:pPr defTabSz="914305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</a:tabLst>
            </a:pPr>
            <a:r>
              <a:rPr lang="ru-RU" sz="3600" b="1" i="1" dirty="0">
                <a:solidFill>
                  <a:srgbClr val="000080"/>
                </a:solidFill>
                <a:ea typeface="SimSun" charset="0"/>
                <a:cs typeface="SimSun" charset="0"/>
              </a:rPr>
              <a:t>          ОКУТАН...</a:t>
            </a:r>
          </a:p>
          <a:p>
            <a:pPr defTabSz="914305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</a:tabLst>
            </a:pPr>
            <a:r>
              <a:rPr lang="ru-RU" sz="3600" b="1" i="1" dirty="0">
                <a:solidFill>
                  <a:srgbClr val="000080"/>
                </a:solidFill>
                <a:ea typeface="SimSun" charset="0"/>
                <a:cs typeface="SimSun" charset="0"/>
              </a:rPr>
              <a:t>«ДА БУДЕТ СВЕТ!»</a:t>
            </a:r>
            <a:br>
              <a:rPr lang="ru-RU" sz="3600" b="1" i="1" dirty="0">
                <a:solidFill>
                  <a:srgbClr val="000080"/>
                </a:solidFill>
                <a:ea typeface="SimSun" charset="0"/>
                <a:cs typeface="SimSun" charset="0"/>
              </a:rPr>
            </a:br>
            <a:r>
              <a:rPr lang="ru-RU" sz="3600" b="1" i="1" dirty="0">
                <a:solidFill>
                  <a:srgbClr val="000080"/>
                </a:solidFill>
                <a:ea typeface="SimSun" charset="0"/>
                <a:cs typeface="SimSun" charset="0"/>
              </a:rPr>
              <a:t>И ВОТ ЯВИЛСЯ</a:t>
            </a:r>
          </a:p>
          <a:p>
            <a:pPr defTabSz="914305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</a:tabLst>
            </a:pPr>
            <a:r>
              <a:rPr lang="ru-RU" sz="3600" b="1" i="1" dirty="0">
                <a:solidFill>
                  <a:srgbClr val="000080"/>
                </a:solidFill>
                <a:ea typeface="SimSun" charset="0"/>
                <a:cs typeface="SimSun" charset="0"/>
              </a:rPr>
              <a:t>  Н Ь Ю Т О Н.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9600" y="4082830"/>
            <a:ext cx="2776320" cy="44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63213" rIns="81631" bIns="40816"/>
          <a:lstStyle/>
          <a:p>
            <a:pPr defTabSz="914305"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ru-RU" sz="2500" b="1" i="1" dirty="0">
                <a:solidFill>
                  <a:srgbClr val="000080"/>
                </a:solidFill>
                <a:ea typeface="SimSun" charset="0"/>
                <a:cs typeface="SimSun" charset="0"/>
              </a:rPr>
              <a:t>1643 г. -  1727 г.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6425" cy="11445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Первый закон Ньютона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84363"/>
            <a:ext cx="7832725" cy="4162425"/>
          </a:xfrm>
        </p:spPr>
        <p:txBody>
          <a:bodyPr/>
          <a:lstStyle/>
          <a:p>
            <a:pPr marL="533345" indent="-533345"/>
            <a:r>
              <a:rPr lang="ru-RU" sz="3200" dirty="0">
                <a:solidFill>
                  <a:srgbClr val="2F533A"/>
                </a:solidFill>
              </a:rPr>
              <a:t>	Существуют такие системы отсчета, относительно которых поступательно движущееся тело сохраняет свою скорость постоянной, если на него не действуют другие тела (или действия других тел компенсируется).</a:t>
            </a:r>
          </a:p>
        </p:txBody>
      </p:sp>
      <p:pic>
        <p:nvPicPr>
          <p:cNvPr id="8196" name="Picture 4" descr="1 закон Ньют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314" y="3617913"/>
            <a:ext cx="26828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Примеры  выполнения первого закона Ньютона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1.                  2.</a:t>
            </a:r>
          </a:p>
          <a:p>
            <a:endParaRPr lang="ru-RU" dirty="0" smtClean="0"/>
          </a:p>
          <a:p>
            <a:r>
              <a:rPr lang="ru-RU" dirty="0" smtClean="0"/>
              <a:t>3.                  4.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5.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2976" y="2285992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428728" y="2000240"/>
            <a:ext cx="64294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251192" y="1821645"/>
            <a:ext cx="3563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214678" y="200024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2" descr="http://www.fizika.ru/didakt/zadach/z03-03a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7" y="2714620"/>
            <a:ext cx="10890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Documents and Settings\Дом\Мои документы\Мои рисунки\рисунки word\машина6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9" y="3071810"/>
            <a:ext cx="1830387" cy="114935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214546" y="4214818"/>
            <a:ext cx="278608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Documents and Settings\Дом\Мои документы\Мои рисунки\рисунки word\ракета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5692">
            <a:off x="1483404" y="4595132"/>
            <a:ext cx="1144104" cy="179045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214810" y="1857366"/>
            <a:ext cx="4572032" cy="86176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4305"/>
            <a:r>
              <a:rPr lang="ru-RU" sz="2400" dirty="0">
                <a:solidFill>
                  <a:prstClr val="black"/>
                </a:solidFill>
              </a:rPr>
              <a:t>1.Земля – опора     тело в покое</a:t>
            </a:r>
          </a:p>
          <a:p>
            <a:pPr defTabSz="914305"/>
            <a:r>
              <a:rPr lang="ru-RU" sz="2400" dirty="0">
                <a:solidFill>
                  <a:prstClr val="black"/>
                </a:solidFill>
              </a:rPr>
              <a:t>2.Земля – нить        </a:t>
            </a:r>
            <a:r>
              <a:rPr lang="en-US" sz="2400" dirty="0">
                <a:solidFill>
                  <a:prstClr val="black"/>
                </a:solidFill>
              </a:rPr>
              <a:t>v</a:t>
            </a:r>
            <a:r>
              <a:rPr lang="ru-RU" sz="2400" dirty="0">
                <a:solidFill>
                  <a:prstClr val="black"/>
                </a:solidFill>
              </a:rPr>
              <a:t> = 0</a:t>
            </a: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6500826" y="2000240"/>
            <a:ext cx="142876" cy="57150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1802" y="4286257"/>
            <a:ext cx="5786478" cy="160042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4305"/>
            <a:r>
              <a:rPr lang="ru-RU" sz="2400" dirty="0">
                <a:solidFill>
                  <a:prstClr val="black"/>
                </a:solidFill>
              </a:rPr>
              <a:t>3. Земля – воздух    </a:t>
            </a:r>
            <a:r>
              <a:rPr lang="en-US" sz="2400" dirty="0">
                <a:solidFill>
                  <a:prstClr val="black"/>
                </a:solidFill>
              </a:rPr>
              <a:t>           </a:t>
            </a:r>
            <a:r>
              <a:rPr lang="ru-RU" sz="2400" dirty="0">
                <a:solidFill>
                  <a:prstClr val="black"/>
                </a:solidFill>
              </a:rPr>
              <a:t>   движение </a:t>
            </a:r>
            <a:endParaRPr lang="en-US" sz="2400" dirty="0">
              <a:solidFill>
                <a:prstClr val="black"/>
              </a:solidFill>
            </a:endParaRPr>
          </a:p>
          <a:p>
            <a:pPr defTabSz="914305"/>
            <a:r>
              <a:rPr lang="en-US" sz="2400" dirty="0">
                <a:solidFill>
                  <a:prstClr val="black"/>
                </a:solidFill>
              </a:rPr>
              <a:t>                                                 </a:t>
            </a:r>
            <a:r>
              <a:rPr lang="ru-RU" sz="2400" dirty="0">
                <a:solidFill>
                  <a:prstClr val="black"/>
                </a:solidFill>
              </a:rPr>
              <a:t>равномерное</a:t>
            </a:r>
          </a:p>
          <a:p>
            <a:pPr defTabSz="914305"/>
            <a:r>
              <a:rPr lang="ru-RU" sz="2400" dirty="0">
                <a:solidFill>
                  <a:prstClr val="black"/>
                </a:solidFill>
              </a:rPr>
              <a:t>4. Земля – двигатель         прямолинейное</a:t>
            </a:r>
          </a:p>
          <a:p>
            <a:pPr defTabSz="914305"/>
            <a:r>
              <a:rPr lang="ru-RU" sz="2400" dirty="0">
                <a:solidFill>
                  <a:prstClr val="black"/>
                </a:solidFill>
              </a:rPr>
              <a:t>5.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Действия нет                </a:t>
            </a:r>
            <a:r>
              <a:rPr lang="en-US" sz="2400" dirty="0">
                <a:solidFill>
                  <a:prstClr val="black"/>
                </a:solidFill>
              </a:rPr>
              <a:t>      </a:t>
            </a:r>
            <a:r>
              <a:rPr lang="ru-RU" sz="2400" dirty="0">
                <a:solidFill>
                  <a:prstClr val="black"/>
                </a:solidFill>
              </a:rPr>
              <a:t>    </a:t>
            </a:r>
            <a:r>
              <a:rPr lang="en-US" sz="2400" dirty="0">
                <a:solidFill>
                  <a:prstClr val="black"/>
                </a:solidFill>
              </a:rPr>
              <a:t>v = const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5786446" y="4357695"/>
            <a:ext cx="285752" cy="142876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 defTabSz="914305"/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83521" y="190100"/>
            <a:ext cx="8817120" cy="6531086"/>
          </a:xfrm>
          <a:prstGeom prst="roundRect">
            <a:avLst>
              <a:gd name="adj" fmla="val 19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914305"/>
            <a:endParaRPr lang="ru-RU">
              <a:solidFill>
                <a:srgbClr val="000000"/>
              </a:solidFill>
            </a:endParaRP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 rot="2880000">
            <a:off x="3409898" y="2958101"/>
            <a:ext cx="417644" cy="573120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914305"/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720" y="4735218"/>
            <a:ext cx="1795680" cy="16331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3800000">
            <a:off x="2411965" y="3462172"/>
            <a:ext cx="678311" cy="91728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914305"/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8480" y="326915"/>
            <a:ext cx="2776320" cy="16331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 rot="19320000">
            <a:off x="2812321" y="3322430"/>
            <a:ext cx="855360" cy="416203"/>
          </a:xfrm>
          <a:prstGeom prst="roundRect">
            <a:avLst>
              <a:gd name="adj" fmla="val 347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914305"/>
            <a:endParaRPr lang="ru-RU">
              <a:solidFill>
                <a:srgbClr val="000000"/>
              </a:solidFill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12540000">
            <a:off x="1555200" y="3538452"/>
            <a:ext cx="1274400" cy="1473274"/>
          </a:xfrm>
          <a:prstGeom prst="irregularSeal2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914305"/>
            <a:endParaRPr lang="ru-RU">
              <a:solidFill>
                <a:srgbClr val="000000"/>
              </a:solidFill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265921" y="816566"/>
            <a:ext cx="326880" cy="489651"/>
          </a:xfrm>
          <a:prstGeom prst="star4">
            <a:avLst>
              <a:gd name="adj" fmla="val 12500"/>
            </a:avLst>
          </a:prstGeom>
          <a:solidFill>
            <a:srgbClr val="FF336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914305"/>
            <a:endParaRPr lang="ru-RU">
              <a:solidFill>
                <a:srgbClr val="000000"/>
              </a:solidFill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407841" y="162737"/>
            <a:ext cx="653760" cy="1306217"/>
          </a:xfrm>
          <a:prstGeom prst="star4">
            <a:avLst>
              <a:gd name="adj" fmla="val 14519"/>
            </a:avLst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914305"/>
            <a:endParaRPr lang="ru-RU">
              <a:solidFill>
                <a:srgbClr val="000000"/>
              </a:solidFill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898881" y="2122783"/>
            <a:ext cx="326880" cy="816566"/>
          </a:xfrm>
          <a:prstGeom prst="star4">
            <a:avLst>
              <a:gd name="adj" fmla="val 12500"/>
            </a:avLst>
          </a:prstGeom>
          <a:solidFill>
            <a:srgbClr val="FF663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defTabSz="914305"/>
            <a:endParaRPr lang="ru-RU">
              <a:solidFill>
                <a:srgbClr val="000000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591360" y="3755915"/>
            <a:ext cx="4898880" cy="19730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0021" rIns="81639" bIns="40820"/>
          <a:lstStyle/>
          <a:p>
            <a:pPr defTabSz="914305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ru-RU" sz="2200" b="1" dirty="0">
                <a:solidFill>
                  <a:srgbClr val="FFFFFF"/>
                </a:solidFill>
              </a:rPr>
              <a:t>Вдали от небесных тел космический корабль будет двигаться по инерции с выключенными двигателями, так как на него не будут действовать никакие силы.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143360" y="1306218"/>
            <a:ext cx="3193920" cy="908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6421" rIns="81639" bIns="40820"/>
          <a:lstStyle/>
          <a:p>
            <a:pPr algn="ctr" defTabSz="914305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ru-RU" sz="2900" b="1" dirty="0">
                <a:solidFill>
                  <a:srgbClr val="FFFFFF"/>
                </a:solidFill>
              </a:rPr>
              <a:t>ПЕРВЫЙ ЗАКОН</a:t>
            </a:r>
            <a:br>
              <a:rPr lang="ru-RU" sz="2900" b="1" dirty="0">
                <a:solidFill>
                  <a:srgbClr val="FFFFFF"/>
                </a:solidFill>
              </a:rPr>
            </a:br>
            <a:r>
              <a:rPr lang="ru-RU" sz="2900" b="1" dirty="0">
                <a:solidFill>
                  <a:srgbClr val="FFFFFF"/>
                </a:solidFill>
              </a:rPr>
              <a:t>НЬЮТОНА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326881" y="162740"/>
            <a:ext cx="8652960" cy="6368349"/>
          </a:xfrm>
          <a:prstGeom prst="roundRect">
            <a:avLst>
              <a:gd name="adj" fmla="val 19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27" tIns="41464" rIns="82927" bIns="41464" anchor="ctr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5061600" y="4899395"/>
            <a:ext cx="3886560" cy="1522240"/>
          </a:xfrm>
          <a:prstGeom prst="upArrowCallout">
            <a:avLst>
              <a:gd name="adj1" fmla="val 63836"/>
              <a:gd name="adj2" fmla="val 63836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27" tIns="41464" rIns="82927" bIns="41464" anchor="ctr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24803" y="326915"/>
            <a:ext cx="4800960" cy="1633131"/>
          </a:xfrm>
          <a:prstGeom prst="homePlate">
            <a:avLst>
              <a:gd name="adj" fmla="val 41610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27" tIns="41464" rIns="82927" bIns="41464" anchor="ctr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60" y="3102086"/>
            <a:ext cx="3918240" cy="18822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4960" y="286592"/>
            <a:ext cx="3428640" cy="25634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26240" y="489651"/>
            <a:ext cx="4734720" cy="12385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23" tIns="58409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</a:tabLst>
            </a:pPr>
            <a:r>
              <a:rPr lang="ru-RU" sz="2000" b="1" dirty="0">
                <a:solidFill>
                  <a:srgbClr val="000080"/>
                </a:solidFill>
              </a:rPr>
              <a:t>Космонавт неподвижен относительно космического корабля.   Каким способом он может изменить свою скорость?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53760" y="5126939"/>
            <a:ext cx="4245120" cy="1306218"/>
          </a:xfrm>
          <a:prstGeom prst="upArrowCallout">
            <a:avLst>
              <a:gd name="adj1" fmla="val 81257"/>
              <a:gd name="adj2" fmla="val 81257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27" tIns="41464" rIns="82927" bIns="41464" anchor="ctr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81280" y="5616592"/>
            <a:ext cx="3755520" cy="659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23" tIns="58409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</a:tabLst>
            </a:pPr>
            <a:r>
              <a:rPr lang="ru-RU" sz="2000" b="1" dirty="0">
                <a:solidFill>
                  <a:srgbClr val="000080"/>
                </a:solidFill>
              </a:rPr>
              <a:t>Как объяснить падение велосипедиста?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224320" y="5389046"/>
            <a:ext cx="359136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23" tIns="58409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</a:tabLst>
            </a:pPr>
            <a:r>
              <a:rPr lang="ru-RU" sz="2000" b="1" dirty="0">
                <a:solidFill>
                  <a:srgbClr val="000080"/>
                </a:solidFill>
              </a:rPr>
              <a:t>Как с точки зрения физики  происходит чистка паласа?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8480" y="2939352"/>
            <a:ext cx="2852640" cy="1960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489600" y="489652"/>
            <a:ext cx="4245120" cy="3429000"/>
          </a:xfrm>
          <a:prstGeom prst="roundRect">
            <a:avLst>
              <a:gd name="adj" fmla="val 42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27" tIns="41464" rIns="82927" bIns="41464" anchor="ctr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83" y="715756"/>
            <a:ext cx="3591360" cy="28759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898880" y="3102087"/>
            <a:ext cx="3755520" cy="3266263"/>
          </a:xfrm>
          <a:prstGeom prst="roundRect">
            <a:avLst>
              <a:gd name="adj" fmla="val 42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27" tIns="41464" rIns="82927" bIns="41464" anchor="ctr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1601" y="3266263"/>
            <a:ext cx="3428640" cy="2897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26881" y="4245568"/>
            <a:ext cx="4407840" cy="2122783"/>
          </a:xfrm>
          <a:prstGeom prst="chevron">
            <a:avLst>
              <a:gd name="adj" fmla="val 22074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1623" tIns="63207" rIns="81623" bIns="40811" anchor="ctr"/>
          <a:lstStyle/>
          <a:p>
            <a:pPr algn="ctr"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</a:tabLst>
            </a:pPr>
            <a:r>
              <a:rPr lang="ru-RU" sz="2500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нельзя</a:t>
            </a:r>
          </a:p>
          <a:p>
            <a:pPr algn="ctr"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</a:tabLst>
            </a:pPr>
            <a:r>
              <a:rPr lang="ru-RU" sz="2500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перебегать дорогу</a:t>
            </a:r>
          </a:p>
          <a:p>
            <a:pPr algn="ctr"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</a:tabLst>
            </a:pPr>
            <a:r>
              <a:rPr lang="ru-RU" sz="2500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перед движущимся</a:t>
            </a:r>
          </a:p>
          <a:p>
            <a:pPr algn="ctr"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</a:tabLst>
            </a:pPr>
            <a:r>
              <a:rPr lang="ru-RU" sz="2500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транспортом?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10860000">
            <a:off x="4896000" y="623588"/>
            <a:ext cx="3905280" cy="2122783"/>
          </a:xfrm>
          <a:prstGeom prst="chevron">
            <a:avLst>
              <a:gd name="adj" fmla="val 13569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2927" tIns="41464" rIns="82927" bIns="41464" anchor="ctr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211361" y="653831"/>
            <a:ext cx="3278880" cy="191396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81623" tIns="63207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  <a:tab pos="1313025" algn="l"/>
                <a:tab pos="1969541" algn="l"/>
                <a:tab pos="2626055" algn="l"/>
              </a:tabLst>
            </a:pPr>
            <a:r>
              <a:rPr lang="ru-RU" sz="2500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Почему споткнувшись, мы падаем вперед, а </a:t>
            </a:r>
            <a:r>
              <a:rPr lang="ru-RU" sz="2500" b="1" i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покользнувшись</a:t>
            </a:r>
            <a:r>
              <a:rPr lang="ru-RU" sz="2500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назад?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6425" cy="11445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Второй  закон Ньютона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84363"/>
            <a:ext cx="6638925" cy="4162425"/>
          </a:xfrm>
        </p:spPr>
        <p:txBody>
          <a:bodyPr/>
          <a:lstStyle/>
          <a:p>
            <a:pPr marL="533345" indent="-533345"/>
            <a:r>
              <a:rPr lang="ru-RU" sz="3200" dirty="0">
                <a:solidFill>
                  <a:srgbClr val="2F533A"/>
                </a:solidFill>
              </a:rPr>
              <a:t>	Ускорение тела прямо пропорционально равнодействующей сил, приложенных к телу, и обратно пропорционально его массе</a:t>
            </a:r>
          </a:p>
          <a:p>
            <a:pPr marL="533345" indent="-533345"/>
            <a:endParaRPr lang="ru-RU" sz="3200" dirty="0">
              <a:solidFill>
                <a:srgbClr val="2F533A"/>
              </a:solidFill>
            </a:endParaRPr>
          </a:p>
        </p:txBody>
      </p:sp>
      <p:pic>
        <p:nvPicPr>
          <p:cNvPr id="10244" name="Picture 5" descr="Второй закон Ньют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3911600"/>
            <a:ext cx="2209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162720" y="326917"/>
            <a:ext cx="8817120" cy="6368349"/>
          </a:xfrm>
          <a:prstGeom prst="roundRect">
            <a:avLst>
              <a:gd name="adj" fmla="val 19"/>
            </a:avLst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27" tIns="41464" rIns="82927" bIns="41464" anchor="ctr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362" y="489654"/>
            <a:ext cx="6530400" cy="5962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23" tIns="72807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</a:tabLst>
            </a:pPr>
            <a:r>
              <a:rPr lang="ru-RU" sz="36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ВТОРОЙ ЗАКОН  НЬЮТОНА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3120" y="4042507"/>
            <a:ext cx="5538240" cy="24352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91360" y="3918652"/>
            <a:ext cx="548640" cy="85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23" tIns="88805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5400" b="1" dirty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837921" y="3918652"/>
            <a:ext cx="548640" cy="11809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23" tIns="88805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5400" b="1" dirty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936962" y="4245566"/>
            <a:ext cx="470880" cy="69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23" tIns="79204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4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326082" y="4362219"/>
            <a:ext cx="470880" cy="69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23" tIns="79204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755522" y="4082829"/>
            <a:ext cx="32688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27" tIns="41464" rIns="82927" bIns="41464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8000642" y="4082829"/>
            <a:ext cx="32688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27" tIns="41464" rIns="82927" bIns="41464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536480" y="1680657"/>
            <a:ext cx="3035520" cy="9317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23" tIns="93605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  <a:tab pos="1313025" algn="l"/>
                <a:tab pos="1969541" algn="l"/>
                <a:tab pos="2626055" algn="l"/>
              </a:tabLst>
            </a:pPr>
            <a:r>
              <a:rPr lang="ru-RU" sz="6000" b="1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612160" y="1795871"/>
            <a:ext cx="587520" cy="979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23" tIns="93605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000" b="1" dirty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918240" y="1404150"/>
            <a:ext cx="2286720" cy="1306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23" tIns="93605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  <a:tab pos="1313025" algn="l"/>
                <a:tab pos="1969541" algn="l"/>
              </a:tabLst>
            </a:pPr>
            <a:r>
              <a:rPr lang="ru-RU" sz="6000" b="1" dirty="0">
                <a:solidFill>
                  <a:srgbClr val="000000"/>
                </a:solidFill>
              </a:rPr>
              <a:t>_____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98880" y="1191007"/>
            <a:ext cx="627840" cy="9317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23" tIns="93605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6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897440" y="2333046"/>
            <a:ext cx="839520" cy="9317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23" tIns="93605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</a:tabLst>
            </a:pPr>
            <a:r>
              <a:rPr lang="ru-RU" sz="6000" b="1" dirty="0" err="1">
                <a:solidFill>
                  <a:srgbClr val="000000"/>
                </a:solidFill>
              </a:rPr>
              <a:t>m</a:t>
            </a:r>
            <a:endParaRPr lang="ru-RU" sz="6000" b="1" dirty="0">
              <a:solidFill>
                <a:srgbClr val="000000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65920" y="1795869"/>
            <a:ext cx="933120" cy="9317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23" tIns="93605" rIns="81623" bIns="40811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514" algn="l"/>
              </a:tabLst>
            </a:pPr>
            <a:r>
              <a:rPr lang="ru-RU" sz="60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776320" y="1960047"/>
            <a:ext cx="48960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27" tIns="41464" rIns="82927" bIns="41464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4898880" y="1241410"/>
            <a:ext cx="65376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27" tIns="41464" rIns="82927" bIns="41464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2449440" y="1143483"/>
            <a:ext cx="4082400" cy="2285520"/>
          </a:xfrm>
          <a:prstGeom prst="flowChartOffpageConnector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27" tIns="41464" rIns="82927" bIns="41464" anchor="ctr"/>
          <a:lstStyle/>
          <a:p>
            <a:pPr defTabSz="40744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339</Words>
  <Application>Microsoft Office PowerPoint</Application>
  <PresentationFormat>Экран (4:3)</PresentationFormat>
  <Paragraphs>96</Paragraphs>
  <Slides>15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1_Трек</vt:lpstr>
      <vt:lpstr>1_Тема Office</vt:lpstr>
      <vt:lpstr>2_Тема Office</vt:lpstr>
      <vt:lpstr>Equation</vt:lpstr>
      <vt:lpstr>УРОК  ФИЗИКИ  В  9  КЛАССЕ</vt:lpstr>
      <vt:lpstr>Слайд 2</vt:lpstr>
      <vt:lpstr>Первый закон Ньютона </vt:lpstr>
      <vt:lpstr>Примеры  выполнения первого закона Ньютона</vt:lpstr>
      <vt:lpstr>Слайд 5</vt:lpstr>
      <vt:lpstr>Слайд 6</vt:lpstr>
      <vt:lpstr>Слайд 7</vt:lpstr>
      <vt:lpstr>Второй  закон Ньютона </vt:lpstr>
      <vt:lpstr>Слайд 9</vt:lpstr>
      <vt:lpstr>Третий  закон Ньютона </vt:lpstr>
      <vt:lpstr>Слайд 11</vt:lpstr>
      <vt:lpstr>Третий  закон Ньютона </vt:lpstr>
      <vt:lpstr>Слайд 13</vt:lpstr>
      <vt:lpstr>Слайд 14</vt:lpstr>
      <vt:lpstr>Слайд 15</vt:lpstr>
    </vt:vector>
  </TitlesOfParts>
  <Company>sosh5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ФИЗИКИ  В  10  КЛАССЕ</dc:title>
  <dc:creator>user</dc:creator>
  <cp:lastModifiedBy>user</cp:lastModifiedBy>
  <cp:revision>3</cp:revision>
  <dcterms:created xsi:type="dcterms:W3CDTF">2014-01-26T08:15:26Z</dcterms:created>
  <dcterms:modified xsi:type="dcterms:W3CDTF">2014-01-27T06:52:15Z</dcterms:modified>
</cp:coreProperties>
</file>