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3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DC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4A138-A3C5-4663-BDE1-CB64FF6A02A4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A51AE-F185-4C27-A08F-5BBAC723B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A51AE-F185-4C27-A08F-5BBAC723B90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A51AE-F185-4C27-A08F-5BBAC723B90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1DCBC-C243-487F-89DF-6071665612B5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89064-D215-44B2-9552-38D45CEA4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1E34-43BA-4BE7-9A4C-164F021D1624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20773-7C1E-492F-895C-CC645FC3D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5224D-CC7F-4D2F-9C25-0CCC6D2BC200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2A127-BC8C-4D93-B035-ADF8305AA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D510-AF3B-4422-A822-68CDCA5FF363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515AD-FAC9-4756-B558-A68517988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F9D3E-5D5C-44DD-95BB-146162CC21E3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029D5-CF56-45A4-A307-DA9B59D1F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4B0AE-349F-4CAF-ABAF-902DBD1994C1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20023-64D4-4EEA-9D64-A50434384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41C5C-CAC0-4ABC-A754-9B4123AF36CF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B6744-66CE-49EE-8A44-DD88CE0E4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9383D-A3AB-4B02-8B4B-6B80D411F8DC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E14D6-08AC-410E-BCAA-3324A7FBC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14DC9-A0A2-4C88-B770-FD742431D834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7C480-A105-4E45-85BB-D8390CEFE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F802C-5BA8-462D-99AB-0DF2D2BE8DAC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C1FBF-666A-4EF9-A116-C2B23FB24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28355-1531-4937-899F-68FE6CE738A8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C5993-CE57-40E4-B7D8-A5E05D1A8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EB67C8-EB58-4FE8-ADF9-4024FD10C416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EE214A-0C5E-4230-9250-0C10FADE4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5" y="428604"/>
            <a:ext cx="85011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Решение задач по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теории вероятностей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7686" y="3286124"/>
            <a:ext cx="4357718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Учитель математики</a:t>
            </a:r>
          </a:p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МБОУ лицея №20</a:t>
            </a:r>
          </a:p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Первомайского района</a:t>
            </a:r>
          </a:p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Города Ростова-на-Дону</a:t>
            </a:r>
          </a:p>
          <a:p>
            <a:r>
              <a:rPr lang="ru-RU" sz="2400" b="1" dirty="0" err="1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Шемчук</a:t>
            </a: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Н. К.</a:t>
            </a:r>
          </a:p>
          <a:p>
            <a:endParaRPr lang="ru-RU" dirty="0"/>
          </a:p>
        </p:txBody>
      </p:sp>
      <p:pic>
        <p:nvPicPr>
          <p:cNvPr id="8" name="Picture 2" descr="http://www.vmireinteresnogo.com/article/dice/7.jpg?52459558438650472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643446"/>
            <a:ext cx="2993671" cy="1857388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6" name="Picture 2" descr="http://www.vmireinteresnogo.com/article/dice/7.jpg?52459558438650472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643446"/>
            <a:ext cx="2993671" cy="1857388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429132"/>
            <a:ext cx="33147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357562"/>
            <a:ext cx="85011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8. </a:t>
            </a:r>
            <a:r>
              <a:rPr lang="ru-RU" sz="2800" i="1" dirty="0" smtClean="0"/>
              <a:t>Таня </a:t>
            </a:r>
            <a:r>
              <a:rPr lang="ru-RU" sz="2800" i="1" dirty="0" smtClean="0"/>
              <a:t>и </a:t>
            </a:r>
            <a:r>
              <a:rPr lang="ru-RU" sz="2800" i="1" dirty="0" smtClean="0"/>
              <a:t>Наташа </a:t>
            </a:r>
            <a:r>
              <a:rPr lang="ru-RU" sz="2800" i="1" dirty="0" smtClean="0"/>
              <a:t>играют в кости. Они бросают  </a:t>
            </a:r>
          </a:p>
          <a:p>
            <a:r>
              <a:rPr lang="ru-RU" sz="2800" i="1" dirty="0" smtClean="0"/>
              <a:t> игральную кость по одному разу. Выигрывает тот,    </a:t>
            </a:r>
          </a:p>
          <a:p>
            <a:r>
              <a:rPr lang="ru-RU" sz="2800" i="1" dirty="0" smtClean="0"/>
              <a:t>                                  кто выбросил больше очков. </a:t>
            </a:r>
          </a:p>
          <a:p>
            <a:r>
              <a:rPr lang="ru-RU" sz="2800" i="1" dirty="0" smtClean="0"/>
              <a:t>                                  Если очков выпало поровну, то  </a:t>
            </a:r>
          </a:p>
          <a:p>
            <a:r>
              <a:rPr lang="ru-RU" sz="2800" i="1" dirty="0" smtClean="0"/>
              <a:t>                                  наступает ничья. В сумме выпало </a:t>
            </a:r>
          </a:p>
          <a:p>
            <a:r>
              <a:rPr lang="ru-RU" sz="2800" i="1" dirty="0" smtClean="0"/>
              <a:t>                                  6 очков. Найдите вероятность                      </a:t>
            </a:r>
          </a:p>
          <a:p>
            <a:r>
              <a:rPr lang="ru-RU" sz="2800" i="1" dirty="0" smtClean="0"/>
              <a:t>                                  того, что </a:t>
            </a:r>
            <a:r>
              <a:rPr lang="ru-RU" sz="2800" i="1" dirty="0" smtClean="0"/>
              <a:t>Таня  </a:t>
            </a:r>
            <a:r>
              <a:rPr lang="ru-RU" sz="2800" i="1" dirty="0" smtClean="0"/>
              <a:t>проиграла</a:t>
            </a:r>
            <a:endParaRPr lang="ru-RU" sz="2800" dirty="0" smtClean="0"/>
          </a:p>
          <a:p>
            <a:endParaRPr lang="ru-RU" sz="2800" i="1" dirty="0" smtClean="0"/>
          </a:p>
          <a:p>
            <a:r>
              <a:rPr lang="ru-RU" sz="2800" i="1" dirty="0" smtClean="0"/>
              <a:t> </a:t>
            </a:r>
          </a:p>
          <a:p>
            <a:endParaRPr lang="ru-RU" sz="2800" i="1" dirty="0" smtClean="0"/>
          </a:p>
          <a:p>
            <a:endParaRPr lang="ru-RU" sz="2800" i="1" dirty="0" smtClean="0"/>
          </a:p>
          <a:p>
            <a:endParaRPr lang="ru-RU" sz="2800" i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000372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 smtClean="0"/>
          </a:p>
          <a:p>
            <a:endParaRPr lang="ru-RU" sz="2400" i="1" dirty="0" smtClean="0"/>
          </a:p>
          <a:p>
            <a:endParaRPr lang="ru-RU" sz="2400" i="1" dirty="0" smtClean="0"/>
          </a:p>
          <a:p>
            <a:endParaRPr lang="ru-RU" sz="2400" i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85728"/>
            <a:ext cx="814393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7. Наташа и </a:t>
            </a:r>
            <a:r>
              <a:rPr lang="ru-RU" sz="2800" i="1" dirty="0" smtClean="0"/>
              <a:t>Вита </a:t>
            </a:r>
            <a:r>
              <a:rPr lang="ru-RU" sz="2800" i="1" dirty="0" smtClean="0"/>
              <a:t>играют в кости. Они бросают игральную кость по одному разу. Выигрывает тот, кто выбросил больше очков. Если   очков выпало  поровну, то    наступает ничья. В сумме выпало  8    очков. Найдите  вероятность того, что Наташа выиграла</a:t>
            </a:r>
          </a:p>
          <a:p>
            <a:endParaRPr lang="ru-RU" sz="2800" i="1" dirty="0" smtClean="0"/>
          </a:p>
          <a:p>
            <a:r>
              <a:rPr lang="ru-RU" i="1" dirty="0" smtClean="0"/>
              <a:t>                          </a:t>
            </a:r>
          </a:p>
          <a:p>
            <a:endParaRPr lang="ru-RU" i="1" dirty="0" smtClean="0"/>
          </a:p>
          <a:p>
            <a:r>
              <a:rPr lang="ru-RU" i="1" dirty="0" smtClean="0"/>
              <a:t>                               </a:t>
            </a:r>
          </a:p>
          <a:p>
            <a:r>
              <a:rPr lang="ru-RU" i="1" dirty="0" smtClean="0"/>
              <a:t>                               </a:t>
            </a:r>
            <a:endParaRPr lang="ru-RU" dirty="0"/>
          </a:p>
        </p:txBody>
      </p:sp>
      <p:pic>
        <p:nvPicPr>
          <p:cNvPr id="9" name="Picture 2" descr="http://i.sunhome.ru/fortunetelling/gadanie-na-igralnih-kostya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256"/>
            <a:ext cx="2782185" cy="2250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28992" y="4000504"/>
            <a:ext cx="52864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11. В случайном эксперименте бросают три игральные кости. Найдите вероятность того, что в сумме выпадет 16 очков. Результат округлите до сотых</a:t>
            </a:r>
            <a:endParaRPr lang="ru-RU" sz="2800" dirty="0" smtClean="0"/>
          </a:p>
          <a:p>
            <a:endParaRPr lang="ru-RU" sz="28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714620"/>
            <a:ext cx="8501122" cy="1887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10. </a:t>
            </a:r>
            <a:r>
              <a:rPr lang="ru-RU" sz="2800" i="1" dirty="0" smtClean="0"/>
              <a:t>Маша </a:t>
            </a:r>
            <a:r>
              <a:rPr lang="ru-RU" sz="2800" i="1" dirty="0" smtClean="0"/>
              <a:t>трижды бросает игральный кубик. Какова вероятность того, что все три раза выпадут чётные числа</a:t>
            </a:r>
            <a:endParaRPr lang="ru-RU" sz="2800" dirty="0" smtClean="0"/>
          </a:p>
          <a:p>
            <a:endParaRPr lang="ru-RU" sz="2800" i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"/>
            <a:ext cx="878684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9. Коля и </a:t>
            </a:r>
            <a:r>
              <a:rPr lang="ru-RU" sz="2800" i="1" dirty="0" smtClean="0"/>
              <a:t>Лена </a:t>
            </a:r>
            <a:r>
              <a:rPr lang="ru-RU" sz="2800" i="1" dirty="0" smtClean="0"/>
              <a:t>играют в кости. Они бросают игральную кость по одному разу. Выигрывает тот, кто выбросил больше очков. Если     очков выпало поровну, то наступает ничья. Первым бросил Коля, у него выпало 3 очка. Найдите вероятность того, что </a:t>
            </a:r>
          </a:p>
          <a:p>
            <a:r>
              <a:rPr lang="ru-RU" sz="2800" i="1" dirty="0" smtClean="0"/>
              <a:t>Лена </a:t>
            </a:r>
            <a:r>
              <a:rPr lang="ru-RU" sz="2800" i="1" dirty="0" smtClean="0"/>
              <a:t>не   выиграет                                                            </a:t>
            </a:r>
          </a:p>
          <a:p>
            <a:r>
              <a:rPr lang="ru-RU" i="1" dirty="0" smtClean="0"/>
              <a:t>                                                              </a:t>
            </a:r>
          </a:p>
          <a:p>
            <a:r>
              <a:rPr lang="ru-RU" i="1" dirty="0" smtClean="0"/>
              <a:t>                                  </a:t>
            </a:r>
          </a:p>
          <a:p>
            <a:r>
              <a:rPr lang="ru-RU" i="1" dirty="0" smtClean="0"/>
              <a:t>                                 </a:t>
            </a:r>
          </a:p>
        </p:txBody>
      </p:sp>
      <p:pic>
        <p:nvPicPr>
          <p:cNvPr id="6" name="Picture 2" descr="http://i.sunhome.ru/fortunetelling/gadanie-na-igralnih-kostya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256"/>
            <a:ext cx="2782185" cy="2250299"/>
          </a:xfrm>
          <a:prstGeom prst="rect">
            <a:avLst/>
          </a:prstGeom>
          <a:noFill/>
        </p:spPr>
      </p:pic>
      <p:pic>
        <p:nvPicPr>
          <p:cNvPr id="8" name="Picture 2" descr="http://i.sunhome.ru/fortunetelling/gadanie-na-igralnih-kostya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357694"/>
            <a:ext cx="2782185" cy="2250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rolewiki.org/wiki/images/a/a3/Dice_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998042"/>
            <a:ext cx="2500330" cy="25218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642918"/>
            <a:ext cx="87154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Исход в этом опыте –упорядоченная пара чисел. Первое число выпадет на первом кубике, второе – на втором. Множество исходов удобно представить таблицей. Строки соответствуют количеству очков на первом кубике, столбцы –на втором кубике. Всего событий </a:t>
            </a:r>
            <a:r>
              <a:rPr lang="ru-RU" sz="2400" i="1" dirty="0" err="1" smtClean="0"/>
              <a:t>п</a:t>
            </a:r>
            <a:r>
              <a:rPr lang="ru-RU" sz="2400" i="1" dirty="0" smtClean="0"/>
              <a:t> = 36.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428868"/>
            <a:ext cx="8643998" cy="2472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Напишем в каждой клетке сумму выпавших очков и закрасим клетки, где сумма равна 6. Таких ячеек 5. Значит, событию А = {сумма выпавших очков равна 6} благоприятствует 5 исходов.</a:t>
            </a:r>
          </a:p>
          <a:p>
            <a:r>
              <a:rPr lang="ru-RU" sz="2400" dirty="0" smtClean="0"/>
              <a:t>Следовательно, </a:t>
            </a:r>
            <a:r>
              <a:rPr lang="ru-RU" sz="2400" i="1" dirty="0" smtClean="0"/>
              <a:t>т = 5.</a:t>
            </a:r>
            <a:r>
              <a:rPr lang="ru-RU" sz="2400" dirty="0" smtClean="0"/>
              <a:t> Поэтому, Р(А) = 5/36 = 0,14</a:t>
            </a:r>
          </a:p>
          <a:p>
            <a:endParaRPr lang="ru-RU" i="1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1" y="0"/>
            <a:ext cx="75542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Решение задачи 1.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786313" y="3929067"/>
          <a:ext cx="3357585" cy="2571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655"/>
                <a:gridCol w="479655"/>
                <a:gridCol w="479655"/>
                <a:gridCol w="479655"/>
                <a:gridCol w="479655"/>
                <a:gridCol w="479655"/>
                <a:gridCol w="479655"/>
              </a:tblGrid>
              <a:tr h="3673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rolewiki.org/wiki/images/a/a3/Dice_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998042"/>
            <a:ext cx="2500330" cy="25218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0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Решение задачи 2.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785794"/>
            <a:ext cx="8215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Исход в этом опыте –упорядоченная пара чисел. Всего элементарных событий </a:t>
            </a:r>
            <a:r>
              <a:rPr lang="ru-RU" sz="2800" i="1" dirty="0" err="1" smtClean="0"/>
              <a:t>п</a:t>
            </a:r>
            <a:r>
              <a:rPr lang="ru-RU" sz="2800" i="1" dirty="0" smtClean="0"/>
              <a:t> = 36.</a:t>
            </a:r>
          </a:p>
          <a:p>
            <a:r>
              <a:rPr lang="ru-RU" sz="2800" dirty="0" smtClean="0"/>
              <a:t>Событию А = {сумма равна 3} благоприятствуют 2</a:t>
            </a:r>
          </a:p>
          <a:p>
            <a:r>
              <a:rPr lang="ru-RU" sz="2800" dirty="0" smtClean="0"/>
              <a:t>исходов. Следовательно, </a:t>
            </a:r>
            <a:r>
              <a:rPr lang="ru-RU" sz="2800" i="1" dirty="0" smtClean="0"/>
              <a:t>т = 2.</a:t>
            </a:r>
          </a:p>
          <a:p>
            <a:r>
              <a:rPr lang="ru-RU" sz="2800" dirty="0" smtClean="0"/>
              <a:t>Поэтому, Р(А) = 2/36 = 0,06.</a:t>
            </a:r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43437" y="3214685"/>
          <a:ext cx="3571904" cy="2931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272"/>
                <a:gridCol w="510272"/>
                <a:gridCol w="510272"/>
                <a:gridCol w="510272"/>
                <a:gridCol w="510272"/>
                <a:gridCol w="510272"/>
                <a:gridCol w="510272"/>
              </a:tblGrid>
              <a:tr h="3518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351878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351878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351878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489325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489325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</a:tr>
              <a:tr h="489325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0"/>
            <a:ext cx="70723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Решение задачи 3.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71546"/>
            <a:ext cx="8786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Исход в этом опыте –упорядоченная пара чисел. Всего событий </a:t>
            </a:r>
            <a:r>
              <a:rPr lang="ru-RU" sz="2400" i="1" dirty="0" err="1" smtClean="0"/>
              <a:t>п</a:t>
            </a:r>
            <a:r>
              <a:rPr lang="ru-RU" sz="2400" i="1" dirty="0" smtClean="0"/>
              <a:t> = 36.</a:t>
            </a:r>
          </a:p>
          <a:p>
            <a:r>
              <a:rPr lang="ru-RU" sz="2400" dirty="0" smtClean="0"/>
              <a:t>Событию А = {в сумме выпадет более 10 очков} благоприятствуют 3исхода. Следовательно, </a:t>
            </a:r>
            <a:r>
              <a:rPr lang="ru-RU" sz="2400" i="1" dirty="0" smtClean="0"/>
              <a:t>т = 3.</a:t>
            </a:r>
          </a:p>
          <a:p>
            <a:r>
              <a:rPr lang="ru-RU" sz="2400" dirty="0" smtClean="0"/>
              <a:t>Поэтому, Р(А) = 3/36 = 0,08.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00429" y="3143245"/>
          <a:ext cx="5214972" cy="3143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996"/>
                <a:gridCol w="744996"/>
                <a:gridCol w="744996"/>
                <a:gridCol w="744996"/>
                <a:gridCol w="744996"/>
                <a:gridCol w="744996"/>
                <a:gridCol w="744996"/>
              </a:tblGrid>
              <a:tr h="3922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392248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392248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392248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524761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524761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</a:tr>
              <a:tr h="524761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8" descr="http://rolewiki.org/wiki/images/a/a3/Dice_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998042"/>
            <a:ext cx="2500330" cy="2521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rolewiki.org/wiki/images/a/a3/Dice_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998042"/>
            <a:ext cx="2500330" cy="25218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142853"/>
            <a:ext cx="7858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Решение задачи 4.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857232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Исход в этом опыте –упорядоченная пара чисел. Первое число выпадет при первом броске, второе –при втором. Множество исходов удобно представить таблицей. Строки соответствуют результату первого броска, столбцы –результату второго </a:t>
            </a:r>
          </a:p>
          <a:p>
            <a:r>
              <a:rPr lang="ru-RU" sz="2400" dirty="0" smtClean="0"/>
              <a:t>броска. Всего элементарных событий, при которых сумма очков 9 будет </a:t>
            </a:r>
            <a:r>
              <a:rPr lang="ru-RU" sz="2400" i="1" dirty="0" err="1" smtClean="0"/>
              <a:t>п</a:t>
            </a:r>
            <a:r>
              <a:rPr lang="ru-RU" sz="2400" i="1" dirty="0" smtClean="0"/>
              <a:t> = 4.</a:t>
            </a:r>
            <a:r>
              <a:rPr lang="ru-RU" sz="2400" dirty="0" smtClean="0"/>
              <a:t> Значит, событию А = {при одном из бросков  выпало 5 очков} благоприятствует 2исхода. Следовательно, </a:t>
            </a:r>
            <a:r>
              <a:rPr lang="ru-RU" sz="2400" i="1" dirty="0" smtClean="0"/>
              <a:t>т = 2.</a:t>
            </a:r>
            <a:r>
              <a:rPr lang="ru-RU" sz="2400" dirty="0" smtClean="0"/>
              <a:t> Поэтому, Р(А) = 2/4 = 0,5.</a:t>
            </a:r>
          </a:p>
          <a:p>
            <a:endParaRPr lang="ru-RU" sz="2400" i="1" dirty="0" smtClean="0"/>
          </a:p>
          <a:p>
            <a:endParaRPr lang="ru-RU" sz="2400" i="1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357557" y="3857631"/>
          <a:ext cx="4286275" cy="26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325"/>
                <a:gridCol w="612325"/>
                <a:gridCol w="612325"/>
                <a:gridCol w="612325"/>
                <a:gridCol w="612325"/>
                <a:gridCol w="612325"/>
                <a:gridCol w="612325"/>
              </a:tblGrid>
              <a:tr h="377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37760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37760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37760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37760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7760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</a:tr>
              <a:tr h="37760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rolewiki.org/wiki/images/a/a3/Dice_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998042"/>
            <a:ext cx="2500330" cy="25218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142853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Решение задачи 5.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85860"/>
            <a:ext cx="87154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Первое бросание                  Второе бросание                Сумма очков</a:t>
            </a:r>
          </a:p>
          <a:p>
            <a:r>
              <a:rPr lang="ru-RU" sz="2400" dirty="0" smtClean="0"/>
              <a:t>               1                      +                       5                        =                  6</a:t>
            </a:r>
          </a:p>
          <a:p>
            <a:r>
              <a:rPr lang="ru-RU" sz="2400" dirty="0" smtClean="0"/>
              <a:t>               2                      +                       4                        =                  6</a:t>
            </a:r>
          </a:p>
          <a:p>
            <a:r>
              <a:rPr lang="ru-RU" sz="2400" dirty="0" smtClean="0"/>
              <a:t>               3                      +                       3                        =                  6</a:t>
            </a:r>
          </a:p>
          <a:p>
            <a:r>
              <a:rPr lang="ru-RU" sz="2400" dirty="0" smtClean="0"/>
              <a:t>               4                      +                       2                        =                  6</a:t>
            </a:r>
          </a:p>
          <a:p>
            <a:r>
              <a:rPr lang="ru-RU" sz="2400" dirty="0" smtClean="0"/>
              <a:t>               5                      +                       1                        =                  6</a:t>
            </a:r>
          </a:p>
          <a:p>
            <a:r>
              <a:rPr lang="ru-RU" sz="2400" dirty="0" smtClean="0"/>
              <a:t>                                          Равновозможных исходов – 5</a:t>
            </a:r>
          </a:p>
          <a:p>
            <a:r>
              <a:rPr lang="ru-RU" sz="2400" dirty="0" smtClean="0"/>
              <a:t>                                       Благоприятствующих исходов – 2</a:t>
            </a:r>
          </a:p>
          <a:p>
            <a:r>
              <a:rPr lang="ru-RU" sz="2400" dirty="0" smtClean="0"/>
              <a:t>                                       Вероятность события </a:t>
            </a:r>
            <a:r>
              <a:rPr lang="ru-RU" sz="2400" dirty="0" err="1" smtClean="0"/>
              <a:t>р</a:t>
            </a:r>
            <a:r>
              <a:rPr lang="ru-RU" sz="2400" dirty="0" smtClean="0"/>
              <a:t> = 2/5 = 0,4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rolewiki.org/wiki/images/a/a3/Dice_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998042"/>
            <a:ext cx="2765932" cy="264566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57224" y="0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Решение задачи 6.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14422"/>
            <a:ext cx="8572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Первое бросание               Второе бросание                Сумма очков</a:t>
            </a:r>
          </a:p>
          <a:p>
            <a:r>
              <a:rPr lang="ru-RU" sz="2400" dirty="0" smtClean="0"/>
              <a:t>              1                       +                    4                        =                  5</a:t>
            </a:r>
          </a:p>
          <a:p>
            <a:r>
              <a:rPr lang="ru-RU" sz="2400" dirty="0" smtClean="0"/>
              <a:t>              2                       +                    3                        =                  5</a:t>
            </a:r>
          </a:p>
          <a:p>
            <a:r>
              <a:rPr lang="ru-RU" sz="2400" dirty="0" smtClean="0"/>
              <a:t>              3                       +                    2                        =                  5</a:t>
            </a:r>
          </a:p>
          <a:p>
            <a:r>
              <a:rPr lang="ru-RU" sz="2400" dirty="0" smtClean="0"/>
              <a:t>              4                       +                    1                        =                  5</a:t>
            </a:r>
          </a:p>
          <a:p>
            <a:r>
              <a:rPr lang="ru-RU" sz="2400" dirty="0" smtClean="0"/>
              <a:t>                                       Равновозможных исходов – 4</a:t>
            </a:r>
          </a:p>
          <a:p>
            <a:r>
              <a:rPr lang="ru-RU" sz="2400" dirty="0" smtClean="0"/>
              <a:t>                                       Благоприятствующих исходов – 1</a:t>
            </a:r>
          </a:p>
          <a:p>
            <a:r>
              <a:rPr lang="ru-RU" sz="2400" dirty="0" smtClean="0"/>
              <a:t>                                       Вероятность события </a:t>
            </a:r>
            <a:r>
              <a:rPr lang="ru-RU" sz="2400" i="1" dirty="0" err="1" smtClean="0"/>
              <a:t>р</a:t>
            </a:r>
            <a:r>
              <a:rPr lang="ru-RU" sz="2400" i="1" dirty="0" smtClean="0"/>
              <a:t> = 1/4 = 0,25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rolewiki.org/wiki/images/a/a3/Dice_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887" y="3857628"/>
            <a:ext cx="2865791" cy="278608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24" y="0"/>
            <a:ext cx="79296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Решение задачи 7.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071546"/>
            <a:ext cx="82153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       Наташа                    </a:t>
            </a:r>
            <a:r>
              <a:rPr lang="ru-RU" sz="2400" dirty="0" smtClean="0"/>
              <a:t>Витя                     </a:t>
            </a:r>
            <a:r>
              <a:rPr lang="ru-RU" sz="2400" dirty="0" smtClean="0"/>
              <a:t>Сумма очков</a:t>
            </a:r>
          </a:p>
          <a:p>
            <a:r>
              <a:rPr lang="ru-RU" sz="2400" dirty="0" smtClean="0"/>
              <a:t>                     2               +             6             =                    8</a:t>
            </a:r>
          </a:p>
          <a:p>
            <a:r>
              <a:rPr lang="ru-RU" sz="2400" dirty="0" smtClean="0"/>
              <a:t>                     3               +             5             =                    8</a:t>
            </a:r>
          </a:p>
          <a:p>
            <a:r>
              <a:rPr lang="ru-RU" sz="2400" dirty="0" smtClean="0"/>
              <a:t>                     4               +             4             =                    8</a:t>
            </a:r>
          </a:p>
          <a:p>
            <a:r>
              <a:rPr lang="ru-RU" sz="2400" dirty="0" smtClean="0"/>
              <a:t>                     5               +             3             =                    8</a:t>
            </a:r>
          </a:p>
          <a:p>
            <a:r>
              <a:rPr lang="ru-RU" sz="2400" dirty="0" smtClean="0"/>
              <a:t>                     6               +             2             =                    8</a:t>
            </a:r>
          </a:p>
          <a:p>
            <a:r>
              <a:rPr lang="ru-RU" sz="2400" dirty="0" smtClean="0"/>
              <a:t>                                     Равновозможных исходов – 5</a:t>
            </a:r>
          </a:p>
          <a:p>
            <a:r>
              <a:rPr lang="ru-RU" sz="2400" dirty="0" smtClean="0"/>
              <a:t>                                     Благоприятствующих исходов – 2</a:t>
            </a:r>
          </a:p>
          <a:p>
            <a:r>
              <a:rPr lang="ru-RU" sz="2400" dirty="0" smtClean="0"/>
              <a:t>                                     Вероятность события </a:t>
            </a:r>
            <a:r>
              <a:rPr lang="ru-RU" sz="2400" i="1" dirty="0" err="1" smtClean="0"/>
              <a:t>р</a:t>
            </a:r>
            <a:r>
              <a:rPr lang="ru-RU" sz="2400" i="1" dirty="0" smtClean="0"/>
              <a:t> = 2/5 = 0,4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rolewiki.org/wiki/images/a/a3/Dice_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09826"/>
            <a:ext cx="2928958" cy="29338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3" y="0"/>
            <a:ext cx="8180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Решение задачи 8.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857233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      </a:t>
            </a:r>
            <a:r>
              <a:rPr lang="ru-RU" sz="2400" dirty="0" smtClean="0"/>
              <a:t>Таня                          Наташа                         </a:t>
            </a:r>
            <a:r>
              <a:rPr lang="ru-RU" sz="2400" dirty="0" smtClean="0"/>
              <a:t>Сумма очков</a:t>
            </a:r>
          </a:p>
          <a:p>
            <a:r>
              <a:rPr lang="ru-RU" sz="2400" dirty="0" smtClean="0"/>
              <a:t>                   1               +               5                =                      6</a:t>
            </a:r>
          </a:p>
          <a:p>
            <a:r>
              <a:rPr lang="ru-RU" sz="2400" dirty="0" smtClean="0"/>
              <a:t>                   2               +               4                =                      6</a:t>
            </a:r>
          </a:p>
          <a:p>
            <a:r>
              <a:rPr lang="ru-RU" sz="2400" dirty="0" smtClean="0"/>
              <a:t>                   3               +               3                =                      6</a:t>
            </a:r>
          </a:p>
          <a:p>
            <a:r>
              <a:rPr lang="ru-RU" sz="2400" dirty="0" smtClean="0"/>
              <a:t>                   4               +               2                =                      6</a:t>
            </a:r>
          </a:p>
          <a:p>
            <a:r>
              <a:rPr lang="ru-RU" sz="2400" dirty="0" smtClean="0"/>
              <a:t>                   5               +               1                =                      6</a:t>
            </a:r>
          </a:p>
          <a:p>
            <a:r>
              <a:rPr lang="ru-RU" sz="2400" dirty="0" smtClean="0"/>
              <a:t>                                          </a:t>
            </a:r>
          </a:p>
          <a:p>
            <a:r>
              <a:rPr lang="ru-RU" sz="2400" dirty="0" smtClean="0"/>
              <a:t>                                           Равновозможных исходов – 5</a:t>
            </a:r>
          </a:p>
          <a:p>
            <a:r>
              <a:rPr lang="ru-RU" sz="2400" dirty="0" smtClean="0"/>
              <a:t>                                           Благоприятствующих исходов – 2</a:t>
            </a:r>
          </a:p>
          <a:p>
            <a:r>
              <a:rPr lang="ru-RU" sz="2400" dirty="0" smtClean="0"/>
              <a:t>                                           Вероятность события </a:t>
            </a:r>
            <a:r>
              <a:rPr lang="ru-RU" sz="2400" i="1" dirty="0" err="1" smtClean="0"/>
              <a:t>р</a:t>
            </a:r>
            <a:r>
              <a:rPr lang="ru-RU" sz="2400" i="1" dirty="0" smtClean="0"/>
              <a:t> = 2/5 = 0,4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1555" y="0"/>
            <a:ext cx="38016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Повторение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785794"/>
            <a:ext cx="850112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Что такое вероятность?</a:t>
            </a:r>
          </a:p>
          <a:p>
            <a:endParaRPr lang="ru-RU" b="1" i="1" dirty="0" smtClean="0"/>
          </a:p>
          <a:p>
            <a:r>
              <a:rPr lang="ru-RU" dirty="0" smtClean="0"/>
              <a:t> «</a:t>
            </a:r>
            <a:r>
              <a:rPr lang="ru-RU" i="1" dirty="0" smtClean="0"/>
              <a:t>Вероятность – возможность исполнения, осуществимости чего-нибудь».</a:t>
            </a:r>
          </a:p>
          <a:p>
            <a:endParaRPr lang="ru-RU" i="1" dirty="0" smtClean="0"/>
          </a:p>
          <a:p>
            <a:r>
              <a:rPr lang="ru-RU" b="1" i="1" dirty="0" smtClean="0"/>
              <a:t>Какое определение дает основатель современной теории вероятностей</a:t>
            </a:r>
          </a:p>
          <a:p>
            <a:r>
              <a:rPr lang="ru-RU" b="1" i="1" dirty="0" smtClean="0"/>
              <a:t>А.Н.Колмогоров?</a:t>
            </a:r>
          </a:p>
          <a:p>
            <a:endParaRPr lang="ru-RU" b="1" i="1" dirty="0" smtClean="0"/>
          </a:p>
          <a:p>
            <a:r>
              <a:rPr lang="ru-RU" dirty="0" smtClean="0"/>
              <a:t>«</a:t>
            </a:r>
            <a:r>
              <a:rPr lang="ru-RU" i="1" dirty="0" smtClean="0"/>
              <a:t>Вероятность математическая – это числовая характеристика степени</a:t>
            </a:r>
          </a:p>
          <a:p>
            <a:r>
              <a:rPr lang="ru-RU" i="1" dirty="0" smtClean="0"/>
              <a:t>возможности появления какого-либо определенного события в тех или иных</a:t>
            </a:r>
          </a:p>
          <a:p>
            <a:r>
              <a:rPr lang="ru-RU" i="1" dirty="0" smtClean="0"/>
              <a:t>определенных, могущих повторяться неограниченное число раз условиях».</a:t>
            </a:r>
          </a:p>
          <a:p>
            <a:endParaRPr lang="ru-RU" i="1" dirty="0" smtClean="0"/>
          </a:p>
          <a:p>
            <a:r>
              <a:rPr lang="ru-RU" b="1" i="1" dirty="0" smtClean="0"/>
              <a:t>Какое классическое определение вероятности дают авторы школьных</a:t>
            </a:r>
          </a:p>
          <a:p>
            <a:r>
              <a:rPr lang="ru-RU" b="1" i="1" dirty="0" smtClean="0"/>
              <a:t>учебников?</a:t>
            </a:r>
          </a:p>
          <a:p>
            <a:r>
              <a:rPr lang="ru-RU" i="1" dirty="0" smtClean="0"/>
              <a:t>                                                    «Вероятностью Р(А) события А в испытании с       </a:t>
            </a:r>
          </a:p>
          <a:p>
            <a:r>
              <a:rPr lang="ru-RU" i="1" dirty="0" smtClean="0"/>
              <a:t>                                                    равновозможными элементарными исходами    </a:t>
            </a:r>
          </a:p>
          <a:p>
            <a:r>
              <a:rPr lang="ru-RU" i="1" dirty="0" smtClean="0"/>
              <a:t>                                                    называется отношение числа исходов т, </a:t>
            </a:r>
          </a:p>
          <a:p>
            <a:r>
              <a:rPr lang="ru-RU" i="1" dirty="0" smtClean="0"/>
              <a:t>                                                   благоприятствующих  событию А, к числу </a:t>
            </a:r>
            <a:r>
              <a:rPr lang="ru-RU" i="1" dirty="0" err="1" smtClean="0"/>
              <a:t>п</a:t>
            </a:r>
            <a:r>
              <a:rPr lang="ru-RU" i="1" dirty="0" smtClean="0"/>
              <a:t>                    </a:t>
            </a:r>
          </a:p>
          <a:p>
            <a:r>
              <a:rPr lang="ru-RU" i="1" dirty="0" smtClean="0"/>
              <a:t>                                                   всех исходов испытания».</a:t>
            </a:r>
          </a:p>
          <a:p>
            <a:r>
              <a:rPr lang="ru-RU" i="1" dirty="0" smtClean="0"/>
              <a:t>                                                   </a:t>
            </a:r>
            <a:r>
              <a:rPr lang="ru-RU" b="1" dirty="0" smtClean="0"/>
              <a:t>Вывод: в математике вероятность измеряется числом.</a:t>
            </a:r>
          </a:p>
          <a:p>
            <a:r>
              <a:rPr lang="ru-RU" i="1" dirty="0" smtClean="0"/>
              <a:t>                                                                                   Р(А) = т/</a:t>
            </a:r>
            <a:r>
              <a:rPr lang="ru-RU" i="1" dirty="0" err="1" smtClean="0"/>
              <a:t>п</a:t>
            </a:r>
            <a:endParaRPr lang="ru-RU" i="1" dirty="0" smtClean="0"/>
          </a:p>
          <a:p>
            <a:endParaRPr lang="ru-RU" i="1" dirty="0" smtClean="0"/>
          </a:p>
        </p:txBody>
      </p:sp>
      <p:pic>
        <p:nvPicPr>
          <p:cNvPr id="6" name="Picture 22" descr="http://the-legends.ru/uploads/images/2/dice/igralnie_kos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643446"/>
            <a:ext cx="2426636" cy="1821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rolewiki.org/wiki/images/a/a3/Dice_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998042"/>
            <a:ext cx="2765932" cy="264566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42910" y="3244334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Решение задачи 10.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7166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Решение задачи 9.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285860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 Коли выпало 3 очка.</a:t>
            </a:r>
          </a:p>
          <a:p>
            <a:r>
              <a:rPr lang="ru-RU" sz="2400" dirty="0" smtClean="0"/>
              <a:t>У </a:t>
            </a:r>
            <a:r>
              <a:rPr lang="ru-RU" sz="2400" dirty="0" smtClean="0"/>
              <a:t>Лены </a:t>
            </a:r>
            <a:r>
              <a:rPr lang="ru-RU" sz="2400" dirty="0" smtClean="0"/>
              <a:t>равновозможных исходов – 6</a:t>
            </a:r>
          </a:p>
          <a:p>
            <a:r>
              <a:rPr lang="ru-RU" sz="2400" dirty="0" smtClean="0"/>
              <a:t>Благоприятствующих проигрышу исходов – 3 (при1 и при 2 и при 3)</a:t>
            </a:r>
          </a:p>
          <a:p>
            <a:r>
              <a:rPr lang="ru-RU" sz="2400" dirty="0" smtClean="0"/>
              <a:t>Вероятность события </a:t>
            </a:r>
            <a:r>
              <a:rPr lang="ru-RU" sz="2400" i="1" dirty="0" err="1" smtClean="0"/>
              <a:t>р</a:t>
            </a:r>
            <a:r>
              <a:rPr lang="ru-RU" sz="2400" i="1" dirty="0" smtClean="0"/>
              <a:t> = 3/6 = 0,5.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4000504"/>
            <a:ext cx="5715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 </a:t>
            </a:r>
            <a:r>
              <a:rPr lang="ru-RU" sz="2400" dirty="0" smtClean="0"/>
              <a:t>Маши </a:t>
            </a:r>
            <a:r>
              <a:rPr lang="ru-RU" sz="2400" dirty="0" smtClean="0"/>
              <a:t>равновозможных исходов – 6 · 6 · 6 = 216</a:t>
            </a:r>
          </a:p>
          <a:p>
            <a:r>
              <a:rPr lang="ru-RU" sz="2400" dirty="0" smtClean="0"/>
              <a:t>Благоприятствующих проигрышу исходов – 3 · 3 · 3 = 27</a:t>
            </a:r>
          </a:p>
          <a:p>
            <a:r>
              <a:rPr lang="ru-RU" sz="2400" dirty="0" smtClean="0"/>
              <a:t>Вероятность события </a:t>
            </a:r>
            <a:r>
              <a:rPr lang="ru-RU" sz="2400" i="1" dirty="0" err="1" smtClean="0"/>
              <a:t>р</a:t>
            </a:r>
            <a:r>
              <a:rPr lang="ru-RU" sz="2400" i="1" dirty="0" smtClean="0"/>
              <a:t> = 27/216 = 1/8 = 0,125.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rolewiki.org/wiki/images/a/a3/Dice_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473" y="4000504"/>
            <a:ext cx="2840617" cy="264320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14348" y="357166"/>
            <a:ext cx="8292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Решение задачи 11.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071546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Первая                  Вторая                 Третья                    Сумма очков</a:t>
            </a:r>
          </a:p>
          <a:p>
            <a:r>
              <a:rPr lang="ru-RU" sz="2400" dirty="0" smtClean="0"/>
              <a:t>       4            +             6              +            6              =                    16</a:t>
            </a:r>
          </a:p>
          <a:p>
            <a:r>
              <a:rPr lang="ru-RU" sz="2400" dirty="0" smtClean="0"/>
              <a:t>       6            +             4              +            6              =                    16</a:t>
            </a:r>
          </a:p>
          <a:p>
            <a:r>
              <a:rPr lang="ru-RU" sz="2400" dirty="0" smtClean="0"/>
              <a:t>       6            +             6              +            4              =                    16</a:t>
            </a:r>
          </a:p>
          <a:p>
            <a:r>
              <a:rPr lang="ru-RU" sz="2400" dirty="0" smtClean="0"/>
              <a:t>       5            +             5              +            6              =                    16</a:t>
            </a:r>
          </a:p>
          <a:p>
            <a:r>
              <a:rPr lang="ru-RU" sz="2400" dirty="0" smtClean="0"/>
              <a:t>       5            +             6              +            5              =                    16</a:t>
            </a:r>
          </a:p>
          <a:p>
            <a:r>
              <a:rPr lang="ru-RU" sz="2400" dirty="0" smtClean="0"/>
              <a:t>       6            +             5              +            5              =                    16</a:t>
            </a:r>
          </a:p>
          <a:p>
            <a:endParaRPr lang="ru-RU" sz="2400" dirty="0" smtClean="0"/>
          </a:p>
          <a:p>
            <a:r>
              <a:rPr lang="ru-RU" sz="2400" dirty="0" smtClean="0"/>
              <a:t>                                      Равновозможных исходов – 6 · 6 · 6 = 216</a:t>
            </a:r>
          </a:p>
          <a:p>
            <a:r>
              <a:rPr lang="ru-RU" sz="2400" dirty="0" smtClean="0"/>
              <a:t>                                      Благоприятствующих исходов – 6</a:t>
            </a:r>
          </a:p>
          <a:p>
            <a:r>
              <a:rPr lang="ru-RU" sz="2400" dirty="0" smtClean="0"/>
              <a:t>                                     Вероятность события </a:t>
            </a:r>
            <a:r>
              <a:rPr lang="ru-RU" sz="2400" i="1" dirty="0" err="1" smtClean="0"/>
              <a:t>р</a:t>
            </a:r>
            <a:r>
              <a:rPr lang="ru-RU" sz="2400" i="1" dirty="0" smtClean="0"/>
              <a:t> = 6/216 = 1/36 =                           </a:t>
            </a:r>
          </a:p>
          <a:p>
            <a:r>
              <a:rPr lang="ru-RU" sz="2400" i="1" dirty="0" smtClean="0"/>
              <a:t>                                      0,277… = 0,28</a:t>
            </a: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785794"/>
            <a:ext cx="4357718" cy="5643602"/>
          </a:xfr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Вариант 1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0"/>
            <a:ext cx="850112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Самостоятельная работа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2" descr="http://www.vmireinteresnogo.com/article/dice/7.jpg?52459558438650472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4643446"/>
            <a:ext cx="2993671" cy="1857388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785794"/>
            <a:ext cx="4143404" cy="5715040"/>
          </a:xfrm>
          <a:ln>
            <a:solidFill>
              <a:schemeClr val="accent2"/>
            </a:solidFill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Вариант 1.</a:t>
            </a:r>
          </a:p>
          <a:p>
            <a:pPr>
              <a:buNone/>
            </a:pP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42852"/>
            <a:ext cx="71810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Домашнее задание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071546"/>
            <a:ext cx="81439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1. В случайном эксперименте бросают три игральные кости. В сумме</a:t>
            </a:r>
          </a:p>
          <a:p>
            <a:r>
              <a:rPr lang="ru-RU" sz="2800" dirty="0" smtClean="0"/>
              <a:t>выпало 12 очков. Найдите вероятность того, что при первом броске</a:t>
            </a:r>
          </a:p>
          <a:p>
            <a:r>
              <a:rPr lang="ru-RU" sz="2800" dirty="0" smtClean="0"/>
              <a:t>выпало 3 очка. Результат округлите до сотых.</a:t>
            </a:r>
          </a:p>
          <a:p>
            <a:r>
              <a:rPr lang="ru-RU" sz="2800" dirty="0" smtClean="0"/>
              <a:t>2. Даша трижды бросает игральный кубик. Какова вероятность того,</a:t>
            </a:r>
          </a:p>
          <a:p>
            <a:r>
              <a:rPr lang="ru-RU" sz="2800" dirty="0" smtClean="0"/>
              <a:t>что все три раза выпадут одинаковые числа?</a:t>
            </a:r>
            <a:endParaRPr lang="ru-RU" sz="2800" dirty="0"/>
          </a:p>
        </p:txBody>
      </p:sp>
      <p:pic>
        <p:nvPicPr>
          <p:cNvPr id="4" name="Picture 2" descr="http://www.vmireinteresnogo.com/article/dice/7.jpg?52459558438650472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4643446"/>
            <a:ext cx="2993671" cy="1857388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5" name="Picture 2" descr="http://www.vmireinteresnogo.com/article/dice/7.jpg?52459558438650472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643446"/>
            <a:ext cx="2993671" cy="1857388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1555" y="0"/>
            <a:ext cx="34226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Итог урока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http://www.vmireinteresnogo.com/article/dice/7.jpg?52459558438650472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4643446"/>
            <a:ext cx="2993671" cy="1857388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785794"/>
            <a:ext cx="8715436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Что нужно знать для нахождения вероятности случайного события?</a:t>
            </a:r>
          </a:p>
          <a:p>
            <a:r>
              <a:rPr lang="ru-RU" sz="2400" dirty="0" smtClean="0"/>
              <a:t>Для вычисления классической вероятности нужно лишь знать всевозможные исходы события и благоприятные исходы. Однако в жизни чаще встречаются события, сравнить и оценить которые, основываясь только на</a:t>
            </a:r>
          </a:p>
          <a:p>
            <a:r>
              <a:rPr lang="ru-RU" sz="2400" dirty="0" smtClean="0"/>
              <a:t>интуиции, невозможно и трудно</a:t>
            </a:r>
          </a:p>
          <a:p>
            <a:r>
              <a:rPr lang="ru-RU" sz="2400" b="1" i="1" dirty="0" smtClean="0"/>
              <a:t>Классическое определение вероятности применимо только к событиям с равновозможными исходами, что ограничивает область его </a:t>
            </a:r>
            <a:r>
              <a:rPr lang="ru-RU" sz="2400" b="1" dirty="0" smtClean="0"/>
              <a:t>применения</a:t>
            </a:r>
            <a:endParaRPr lang="ru-RU" sz="2400" b="1" i="1" dirty="0" smtClean="0"/>
          </a:p>
          <a:p>
            <a:r>
              <a:rPr lang="ru-RU" sz="2400" b="1" i="1" dirty="0" smtClean="0"/>
              <a:t>                                            Для чего в школе изучаем теорию     </a:t>
            </a:r>
          </a:p>
          <a:p>
            <a:r>
              <a:rPr lang="ru-RU" sz="2400" b="1" i="1" dirty="0" smtClean="0"/>
              <a:t>                                           вероятности?</a:t>
            </a:r>
          </a:p>
          <a:p>
            <a:r>
              <a:rPr lang="ru-RU" sz="2400" dirty="0" smtClean="0"/>
              <a:t>Теория вероятностей – один из наиболее важных прикладных разделов математики. Многие явления окружающего нас мира поддаются описанию только с помощью теории вероятностей.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b="1" i="1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1555" y="214290"/>
            <a:ext cx="36403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Литература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http://www.vmireinteresnogo.com/article/dice/7.jpg?52459558438650472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4643446"/>
            <a:ext cx="2993671" cy="1857388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596" y="785794"/>
            <a:ext cx="87154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 Алгебра и начала математического анализа.10-11 классы: учеб. для</a:t>
            </a:r>
          </a:p>
          <a:p>
            <a:r>
              <a:rPr lang="ru-RU" sz="2400" dirty="0" smtClean="0"/>
              <a:t>общеобразовательных учреждений : базовый уровень / [Ш.А.Алимов,</a:t>
            </a:r>
          </a:p>
          <a:p>
            <a:r>
              <a:rPr lang="ru-RU" sz="2400" dirty="0" smtClean="0"/>
              <a:t>Ю.М.Колягин, М.В.Ткачева и др.]. – 16-е изд., </a:t>
            </a:r>
            <a:r>
              <a:rPr lang="ru-RU" sz="2400" dirty="0" err="1" smtClean="0"/>
              <a:t>перераб</a:t>
            </a:r>
            <a:r>
              <a:rPr lang="ru-RU" sz="2400" dirty="0" smtClean="0"/>
              <a:t>. – М.:</a:t>
            </a:r>
          </a:p>
          <a:p>
            <a:r>
              <a:rPr lang="ru-RU" sz="2400" dirty="0" smtClean="0"/>
              <a:t>Просвещение, 2010. – 464 с.</a:t>
            </a:r>
          </a:p>
          <a:p>
            <a:r>
              <a:rPr lang="ru-RU" sz="2400" dirty="0" smtClean="0"/>
              <a:t>2. Семенов А.Л. ЕГЭ: 3000 задач с ответами по математике. Все задания</a:t>
            </a:r>
          </a:p>
          <a:p>
            <a:r>
              <a:rPr lang="ru-RU" sz="2400" dirty="0" smtClean="0"/>
              <a:t>группы В / – 3-е изд., </a:t>
            </a:r>
            <a:r>
              <a:rPr lang="ru-RU" sz="2400" dirty="0" err="1" smtClean="0"/>
              <a:t>перераб</a:t>
            </a:r>
            <a:r>
              <a:rPr lang="ru-RU" sz="2400" dirty="0" smtClean="0"/>
              <a:t>. и доп. – М.: Издательство «Экзамен»,</a:t>
            </a:r>
          </a:p>
          <a:p>
            <a:r>
              <a:rPr lang="ru-RU" sz="2400" dirty="0" smtClean="0"/>
              <a:t>2012. – 543с.</a:t>
            </a:r>
          </a:p>
          <a:p>
            <a:r>
              <a:rPr lang="ru-RU" sz="2400" dirty="0" smtClean="0"/>
              <a:t>3. Высоцкий И.Р., Ященко И.В. ЕГЭ 2012. Математика. Задача В10.</a:t>
            </a:r>
          </a:p>
          <a:p>
            <a:r>
              <a:rPr lang="ru-RU" sz="2400" dirty="0" smtClean="0"/>
              <a:t>Теория вероятностей. Рабочая тетрадь / Под ред. А.Л.Семенова и</a:t>
            </a:r>
          </a:p>
          <a:p>
            <a:r>
              <a:rPr lang="ru-RU" sz="2400" dirty="0" smtClean="0"/>
              <a:t>И.В.Ященко. – М.: МЦШМО, 2012. – 48 с.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500570"/>
            <a:ext cx="33147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00167" y="0"/>
            <a:ext cx="656070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Интернет-ресурсы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857364"/>
            <a:ext cx="6210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http://vector-images.com/clipart/clp32331/?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714356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http://images.yandex.ru/yandsearch?source=wiz&amp;fp=0&amp;text=</a:t>
            </a:r>
            <a:r>
              <a:rPr lang="ru-RU" dirty="0" smtClean="0"/>
              <a:t>фото%20игральных%20костей&amp;</a:t>
            </a:r>
            <a:r>
              <a:rPr lang="en-US" dirty="0" err="1" smtClean="0"/>
              <a:t>noreask</a:t>
            </a:r>
            <a:r>
              <a:rPr lang="en-US" dirty="0" smtClean="0"/>
              <a:t>=1&amp;pos=13&amp;lr=39&amp;rpt=</a:t>
            </a:r>
            <a:r>
              <a:rPr lang="en-US" dirty="0" err="1" smtClean="0"/>
              <a:t>simage&amp;uinfo</a:t>
            </a:r>
            <a:r>
              <a:rPr lang="en-US" dirty="0" smtClean="0"/>
              <a:t>=ww-1423-wh-755-fw-1198-fh-549-pd-1&amp;img_url=http%3A%2F%2Fgretachristina.typepad.com%2F.a%2F6a00d8341bf68b53ef0133ed7fdff5970b-150wi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857628"/>
            <a:ext cx="86439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http://images.yandex.ru/yandsearch?source=wiz&amp;fp=7&amp;uinfo=ww-1423-wh-755-fw-1198-fh-549-pd-1&amp;p=7&amp;text=</a:t>
            </a:r>
            <a:r>
              <a:rPr lang="ru-RU" dirty="0" smtClean="0"/>
              <a:t>фото%20игральных%20костей&amp;</a:t>
            </a:r>
            <a:r>
              <a:rPr lang="en-US" dirty="0" err="1" smtClean="0"/>
              <a:t>noreask</a:t>
            </a:r>
            <a:r>
              <a:rPr lang="en-US" dirty="0" smtClean="0"/>
              <a:t>=1&amp;pos=229&amp;rpt=</a:t>
            </a:r>
            <a:r>
              <a:rPr lang="en-US" dirty="0" err="1" smtClean="0"/>
              <a:t>simage&amp;lr</a:t>
            </a:r>
            <a:r>
              <a:rPr lang="en-US" dirty="0" smtClean="0"/>
              <a:t>=39&amp;img_url=http%3A%2F%2Fprofile.ak.fbcdn.net%2Fhprofile-ak-ash3%2F592255_2150 http://images.yandex.ru/yandsearch?source=wiz&amp;fp=23&amp;uinfo=ww-1423-wh-755-fw-1198-fh-549-pd-1&amp;p=23&amp;text=</a:t>
            </a:r>
            <a:r>
              <a:rPr lang="ru-RU" dirty="0" smtClean="0"/>
              <a:t>фото%20игральных%20костей&amp;</a:t>
            </a:r>
            <a:r>
              <a:rPr lang="en-US" dirty="0" err="1" smtClean="0"/>
              <a:t>noreask</a:t>
            </a:r>
            <a:r>
              <a:rPr lang="en-US" dirty="0" smtClean="0"/>
              <a:t>=1&amp;pos=718&amp;rpt=</a:t>
            </a:r>
            <a:r>
              <a:rPr lang="en-US" dirty="0" err="1" smtClean="0"/>
              <a:t>simage&amp;lr</a:t>
            </a:r>
            <a:r>
              <a:rPr lang="en-US" dirty="0" smtClean="0"/>
              <a:t>=39&amp;img_url=http%3A%2F%2Fmediasubs.ru%2Fgroup%2Fuploads%2Fmi%2Fmistika-i-tainstvennoe%2Fimage2%2FE2ZDUtYTl.gif 35918782_16194437_n.jpg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143116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http://images.yandex.ru/yandsearch?source=wiz&amp;fp=20&amp;uinfo=ww-1423-wh-755-fw-1198-fh-549-pd-1&amp;p=20&amp;text=</a:t>
            </a:r>
            <a:r>
              <a:rPr lang="ru-RU" dirty="0" smtClean="0"/>
              <a:t>фото%20игральных%20костей&amp;</a:t>
            </a:r>
            <a:r>
              <a:rPr lang="en-US" dirty="0" err="1" smtClean="0"/>
              <a:t>noreask</a:t>
            </a:r>
            <a:r>
              <a:rPr lang="en-US" dirty="0" smtClean="0"/>
              <a:t>=1&amp;pos=603&amp;rpt=</a:t>
            </a:r>
            <a:r>
              <a:rPr lang="en-US" dirty="0" err="1" smtClean="0"/>
              <a:t>simage&amp;lr</a:t>
            </a:r>
            <a:r>
              <a:rPr lang="en-US" dirty="0" smtClean="0"/>
              <a:t>=39&amp;img_url=http%3A%2F%2Fus.123rf.com%2F400wm%2F400%2F400%2Fmarketolya%2Fmarketolya1010%2Fmarketolya101000019%2F8003785-set-of-blue-casino-craps-dices-with-one-point-dot-number-on-top--</a:t>
            </a:r>
            <a:r>
              <a:rPr lang="en-US" dirty="0" err="1" smtClean="0"/>
              <a:t>illustration.jpg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1" y="357166"/>
            <a:ext cx="87154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Математическая модель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«игральная кость»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274838"/>
            <a:ext cx="84296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Испытание – бросание игральной кости.</a:t>
            </a:r>
          </a:p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Событие </a:t>
            </a:r>
            <a:r>
              <a:rPr lang="ru-RU" sz="2800" i="1" dirty="0" smtClean="0"/>
              <a:t>– выпадение шестерки или выпадение четного числа очков.</a:t>
            </a:r>
          </a:p>
          <a:p>
            <a:r>
              <a:rPr lang="ru-RU" sz="2800" dirty="0" smtClean="0"/>
              <a:t>Выпадение каждой грани при многократном    </a:t>
            </a:r>
          </a:p>
          <a:p>
            <a:r>
              <a:rPr lang="ru-RU" sz="2800" dirty="0" smtClean="0"/>
              <a:t>                                бросании кубика имеет одинаковую </a:t>
            </a:r>
          </a:p>
          <a:p>
            <a:r>
              <a:rPr lang="ru-RU" sz="2800" dirty="0" smtClean="0"/>
              <a:t>                                 вероятность (игральная </a:t>
            </a:r>
          </a:p>
          <a:p>
            <a:r>
              <a:rPr lang="ru-RU" sz="2800" dirty="0" smtClean="0"/>
              <a:t>                                 кость   правильная).        </a:t>
            </a:r>
          </a:p>
          <a:p>
            <a:r>
              <a:rPr lang="ru-RU" sz="2800" dirty="0" smtClean="0"/>
              <a:t>                               </a:t>
            </a:r>
          </a:p>
          <a:p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00504"/>
            <a:ext cx="257176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75724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Решите задачи  устно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214422"/>
            <a:ext cx="88582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1. Игральную кость (кубик) бросили один раз. Какова вероятность того, что выпало 4 очка?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071678"/>
            <a:ext cx="8572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Решение. </a:t>
            </a:r>
          </a:p>
          <a:p>
            <a:r>
              <a:rPr lang="ru-RU" sz="2400" b="1" dirty="0" smtClean="0"/>
              <a:t>Здесь случайный эксперимент – бросание кубика.</a:t>
            </a:r>
          </a:p>
          <a:p>
            <a:r>
              <a:rPr lang="ru-RU" sz="2400" dirty="0" smtClean="0"/>
              <a:t>Событие – число на выпавшей грани. Граней всего шесть. Перечислим все события? </a:t>
            </a:r>
          </a:p>
          <a:p>
            <a:r>
              <a:rPr lang="ru-RU" sz="2400" dirty="0" smtClean="0"/>
              <a:t>1,2,3,4,5,6. Значит </a:t>
            </a:r>
            <a:r>
              <a:rPr lang="ru-RU" sz="2400" i="1" dirty="0" err="1" smtClean="0"/>
              <a:t>п</a:t>
            </a:r>
            <a:r>
              <a:rPr lang="ru-RU" sz="2400" i="1" dirty="0" smtClean="0"/>
              <a:t> = 6. </a:t>
            </a:r>
          </a:p>
          <a:p>
            <a:r>
              <a:rPr lang="ru-RU" sz="2400" i="1" dirty="0" smtClean="0"/>
              <a:t>Событию А={выпало 4 очка} благоприятствует одно      </a:t>
            </a:r>
          </a:p>
          <a:p>
            <a:r>
              <a:rPr lang="ru-RU" sz="2400" i="1" dirty="0" smtClean="0"/>
              <a:t>                                          </a:t>
            </a:r>
            <a:r>
              <a:rPr lang="ru-RU" sz="2400" dirty="0" smtClean="0"/>
              <a:t>событие:  4. Поэтому </a:t>
            </a:r>
            <a:r>
              <a:rPr lang="ru-RU" sz="2400" i="1" dirty="0" smtClean="0"/>
              <a:t>т = 1.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                                          События равновозможные, так как   </a:t>
            </a:r>
          </a:p>
          <a:p>
            <a:r>
              <a:rPr lang="ru-RU" sz="2400" dirty="0" smtClean="0"/>
              <a:t>                                          подразумевается, что кубик честный. </a:t>
            </a:r>
          </a:p>
          <a:p>
            <a:r>
              <a:rPr lang="ru-RU" sz="2400" dirty="0" smtClean="0"/>
              <a:t>  </a:t>
            </a:r>
          </a:p>
          <a:p>
            <a:r>
              <a:rPr lang="ru-RU" sz="2400" dirty="0" smtClean="0"/>
              <a:t>                                               Поэтому       Р(А) = </a:t>
            </a:r>
            <a:r>
              <a:rPr lang="ru-RU" sz="2400" i="1" dirty="0" smtClean="0"/>
              <a:t>т/</a:t>
            </a:r>
            <a:r>
              <a:rPr lang="ru-RU" sz="2400" i="1" dirty="0" err="1" smtClean="0"/>
              <a:t>п</a:t>
            </a:r>
            <a:r>
              <a:rPr lang="ru-RU" sz="2400" i="1" dirty="0" smtClean="0"/>
              <a:t> = 1/6 = 0,17.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i="1" dirty="0" smtClean="0"/>
          </a:p>
          <a:p>
            <a:endParaRPr lang="ru-RU" sz="2400" i="1" dirty="0" smtClean="0"/>
          </a:p>
          <a:p>
            <a:endParaRPr lang="ru-RU" sz="2400" dirty="0" smtClean="0"/>
          </a:p>
        </p:txBody>
      </p:sp>
      <p:pic>
        <p:nvPicPr>
          <p:cNvPr id="6" name="Picture 12" descr="абстрактной к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256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858280" cy="749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2. Игральную кость (кубик) бросили один раз. Какова вероятность того,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что выпало не более 4 очков?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Решение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Случайный эксперимент – бросание кубика.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Событие – число на выпавшей грани. Значит 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 = 6.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Событию А={выпало не более 4 очков} благоприятствует 4</a:t>
            </a:r>
          </a:p>
          <a:p>
            <a:pPr marL="457200" indent="-457200">
              <a:lnSpc>
                <a:spcPts val="288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события: 1,2,3,4. Поэтому 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т = 4.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Поэтому Р(А) = 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т/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 = 4/6 = 0,67.</a:t>
            </a:r>
          </a:p>
          <a:p>
            <a:pPr marL="457200" indent="-457200">
              <a:lnSpc>
                <a:spcPts val="2880"/>
              </a:lnSpc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3. Игральную кость (кубик) бросили один раз. Какова вероятность того, что выпало менее 4 очков?</a:t>
            </a:r>
          </a:p>
          <a:p>
            <a:pPr marL="457200" indent="-457200">
              <a:lnSpc>
                <a:spcPts val="288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Решение.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Случайный эксперимент –бросание </a:t>
            </a:r>
          </a:p>
          <a:p>
            <a:pPr marL="457200" indent="-457200">
              <a:lnSpc>
                <a:spcPts val="288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кубика.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Событие – число на выпавшей грани. Значит      </a:t>
            </a:r>
          </a:p>
          <a:p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 = 6.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Событию А={выпало менее 4 очков} </a:t>
            </a:r>
            <a:endParaRPr lang="ru-RU" sz="24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благоприятствует 3события: 1,2,3. Поэтому</a:t>
            </a:r>
          </a:p>
          <a:p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т = 3.  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Поэтому Р(А) = 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т/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 = 3/6 = 0,5..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     </a:t>
            </a:r>
          </a:p>
          <a:p>
            <a:endParaRPr lang="ru-RU" sz="24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</a:t>
            </a:r>
          </a:p>
        </p:txBody>
      </p:sp>
      <p:pic>
        <p:nvPicPr>
          <p:cNvPr id="3" name="Picture 12" descr="абстрактной к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143380"/>
            <a:ext cx="2500330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5"/>
            <a:ext cx="87868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4. Игральную кость (кубик) бросили один раз. Какова вероятность того, что выпало нечетное число очков?</a:t>
            </a:r>
          </a:p>
          <a:p>
            <a:endParaRPr lang="ru-RU" sz="24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Решение.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Случайный эксперимент – бросание кубика.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Элементарное событие – число на выпавшей грани. Значит 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 = 6.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Событию А={выпало нечетное число очков} благоприятствует 3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элементарных события: 1,3,5. Поэтому 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т = 3.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Поэтому Р(А) = 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т/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 = 3/6 = 0,5.</a:t>
            </a: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14" descr="игральные к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143380"/>
            <a:ext cx="2500330" cy="2325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142852"/>
            <a:ext cx="7643866" cy="52211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случайном эксперименте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используются две игральные кости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или выполняются два, три броска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143380"/>
            <a:ext cx="2428892" cy="23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Белые игральные кубики - наб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14818"/>
            <a:ext cx="2428892" cy="22860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142852"/>
            <a:ext cx="85011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1. В случайном эксперименте бросают две игральные кости. Найдите вероятность того, что сумма выпавших очков равна 6. Ответ округлите до сотых</a:t>
            </a:r>
            <a:endParaRPr lang="ru-RU" sz="2800" dirty="0" smtClean="0"/>
          </a:p>
          <a:p>
            <a:endParaRPr lang="ru-RU" sz="2400" i="1" dirty="0" smtClean="0"/>
          </a:p>
          <a:p>
            <a:endParaRPr lang="ru-RU" sz="2400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071678"/>
            <a:ext cx="86439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2. В случайном эксперименте бросают две игральные кости. Найдите вероятность того, что в сумме выпадет 3 очка. Результат округлите до сотых</a:t>
            </a:r>
            <a:endParaRPr lang="ru-RU" sz="2800" dirty="0" smtClean="0"/>
          </a:p>
          <a:p>
            <a:endParaRPr lang="ru-RU" sz="2400" i="1" dirty="0" smtClean="0"/>
          </a:p>
          <a:p>
            <a:endParaRPr lang="ru-RU" sz="2400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3857628"/>
            <a:ext cx="57864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3. В случайном эксперименте бросают две игральные кости. Найдите вероятность того</a:t>
            </a:r>
            <a:r>
              <a:rPr lang="ru-RU" sz="2800" i="1" dirty="0" smtClean="0"/>
              <a:t>, что в сумме выпадет  более 10 очков. </a:t>
            </a:r>
            <a:r>
              <a:rPr lang="ru-RU" sz="2800" i="1" dirty="0" smtClean="0"/>
              <a:t>   </a:t>
            </a:r>
            <a:endParaRPr lang="ru-RU" sz="2800" i="1" dirty="0" smtClean="0"/>
          </a:p>
          <a:p>
            <a:r>
              <a:rPr lang="ru-RU" sz="2800" i="1" dirty="0" smtClean="0"/>
              <a:t>Результат   </a:t>
            </a:r>
            <a:r>
              <a:rPr lang="ru-RU" sz="2800" i="1" dirty="0" smtClean="0"/>
              <a:t>округлите до сотых</a:t>
            </a:r>
            <a:endParaRPr lang="ru-RU" sz="2800" dirty="0" smtClean="0"/>
          </a:p>
          <a:p>
            <a:r>
              <a:rPr lang="ru-RU" sz="2800" i="1" dirty="0" smtClean="0"/>
              <a:t>                              </a:t>
            </a:r>
            <a:endParaRPr lang="ru-RU" sz="2800" i="1" dirty="0" smtClean="0"/>
          </a:p>
          <a:p>
            <a:r>
              <a:rPr lang="ru-RU" sz="2400" i="1" dirty="0" smtClean="0"/>
              <a:t>                                </a:t>
            </a:r>
          </a:p>
          <a:p>
            <a:r>
              <a:rPr lang="ru-RU" sz="2400" i="1" dirty="0" smtClean="0"/>
              <a:t> </a:t>
            </a:r>
            <a:r>
              <a:rPr lang="ru-RU" sz="2400" i="1" dirty="0" smtClean="0"/>
              <a:t>                                </a:t>
            </a:r>
            <a:endParaRPr lang="ru-RU" sz="2400" i="1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Белые игральные кубики - наб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14818"/>
            <a:ext cx="2428892" cy="22860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1714488"/>
            <a:ext cx="83582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5. </a:t>
            </a:r>
            <a:r>
              <a:rPr lang="ru-RU" sz="2800" i="1" dirty="0" smtClean="0"/>
              <a:t>Света </a:t>
            </a:r>
            <a:r>
              <a:rPr lang="ru-RU" sz="2800" i="1" dirty="0" smtClean="0"/>
              <a:t>дважды бросает игральный кубик. В сумме у </a:t>
            </a:r>
            <a:r>
              <a:rPr lang="ru-RU" sz="2800" i="1" dirty="0" smtClean="0"/>
              <a:t>неё </a:t>
            </a:r>
            <a:r>
              <a:rPr lang="ru-RU" sz="2800" i="1" dirty="0" smtClean="0"/>
              <a:t>выпало 6очков. Найдите вероятность того, что при одном из бросков выпало 1очко</a:t>
            </a:r>
            <a:endParaRPr lang="ru-RU" sz="2800" dirty="0" smtClean="0"/>
          </a:p>
          <a:p>
            <a:endParaRPr lang="ru-RU" sz="2400" i="1" dirty="0" smtClean="0"/>
          </a:p>
          <a:p>
            <a:endParaRPr lang="ru-RU" sz="2400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357562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6. </a:t>
            </a:r>
            <a:r>
              <a:rPr lang="ru-RU" sz="2800" i="1" dirty="0" smtClean="0"/>
              <a:t>Ол</a:t>
            </a:r>
            <a:r>
              <a:rPr lang="ru-RU" sz="2800" i="1" dirty="0" smtClean="0"/>
              <a:t>я </a:t>
            </a:r>
            <a:r>
              <a:rPr lang="ru-RU" sz="2800" i="1" dirty="0" smtClean="0"/>
              <a:t>дважды бросает игральный кубик. В сумме у   </a:t>
            </a:r>
          </a:p>
          <a:p>
            <a:r>
              <a:rPr lang="ru-RU" sz="2800" i="1" dirty="0" smtClean="0"/>
              <a:t>                              нее выпало 5 очков. Найдите         </a:t>
            </a:r>
          </a:p>
          <a:p>
            <a:r>
              <a:rPr lang="ru-RU" sz="2800" i="1" dirty="0" smtClean="0"/>
              <a:t>                              вероятность того, что при первом  </a:t>
            </a:r>
          </a:p>
          <a:p>
            <a:r>
              <a:rPr lang="ru-RU" sz="2800" i="1" dirty="0" smtClean="0"/>
              <a:t>                              броске выпало 3 очка</a:t>
            </a:r>
            <a:endParaRPr lang="ru-RU" sz="2800" dirty="0" smtClean="0"/>
          </a:p>
          <a:p>
            <a:endParaRPr lang="ru-RU" sz="2400" i="1" dirty="0" smtClean="0"/>
          </a:p>
          <a:p>
            <a:endParaRPr lang="ru-RU" sz="2400" i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85728"/>
            <a:ext cx="85011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4. </a:t>
            </a:r>
            <a:r>
              <a:rPr lang="ru-RU" sz="2800" i="1" dirty="0" smtClean="0"/>
              <a:t>Люба </a:t>
            </a:r>
            <a:r>
              <a:rPr lang="ru-RU" sz="2800" i="1" dirty="0" smtClean="0"/>
              <a:t>дважды бросает игральный кубик. В сумме у неё выпало 9 очков. Найдите вероятность того, что при одном из бросков выпало 5очков</a:t>
            </a:r>
            <a:endParaRPr lang="ru-RU" sz="2800" dirty="0" smtClean="0"/>
          </a:p>
          <a:p>
            <a:endParaRPr lang="ru-RU" sz="2800" i="1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07 - копия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07 - копия</Template>
  <TotalTime>654</TotalTime>
  <Words>2044</Words>
  <Application>Microsoft Office PowerPoint</Application>
  <PresentationFormat>Экран (4:3)</PresentationFormat>
  <Paragraphs>430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07 - копия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Шемчук Надежда Константинова</dc:creator>
  <cp:lastModifiedBy>Шемчук Надежда Константинова</cp:lastModifiedBy>
  <cp:revision>75</cp:revision>
  <dcterms:created xsi:type="dcterms:W3CDTF">2014-02-01T17:50:52Z</dcterms:created>
  <dcterms:modified xsi:type="dcterms:W3CDTF">2014-02-02T20:56:01Z</dcterms:modified>
</cp:coreProperties>
</file>