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74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78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95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88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80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770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7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8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92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66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23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5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8332F-F8CF-4D6D-88E8-6151F4AA8DBA}" type="datetimeFigureOut">
              <a:rPr lang="ru-RU" smtClean="0"/>
              <a:t>17.02.2014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4F2F-1222-4E41-A873-1A4945F22E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47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968551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Методическая разработка открытого урока литературы в 6 классе </a:t>
            </a:r>
            <a:br>
              <a:rPr lang="ru-RU" sz="3200" dirty="0" smtClean="0"/>
            </a:br>
            <a:r>
              <a:rPr lang="ru-RU" sz="3200" dirty="0" smtClean="0"/>
              <a:t>по формированию базовых способностей</a:t>
            </a:r>
            <a:br>
              <a:rPr lang="ru-RU" sz="3200" dirty="0" smtClean="0"/>
            </a:br>
            <a:r>
              <a:rPr lang="ru-RU" sz="3200" dirty="0" smtClean="0"/>
              <a:t> понимания художественного текста </a:t>
            </a:r>
            <a:br>
              <a:rPr lang="ru-RU" sz="3200" dirty="0" smtClean="0"/>
            </a:br>
            <a:r>
              <a:rPr lang="ru-RU" sz="3200" i="1" dirty="0" smtClean="0"/>
              <a:t>(по рассказу </a:t>
            </a:r>
            <a:r>
              <a:rPr lang="ru-RU" sz="3200" i="1" dirty="0" err="1" smtClean="0"/>
              <a:t>В.М.Шукшина</a:t>
            </a:r>
            <a:r>
              <a:rPr lang="ru-RU" sz="3200" i="1" dirty="0" smtClean="0"/>
              <a:t> «Срезал»)</a:t>
            </a:r>
            <a:br>
              <a:rPr lang="ru-RU" sz="3200" i="1" dirty="0" smtClean="0"/>
            </a:br>
            <a:r>
              <a:rPr lang="ru-RU" sz="3200" i="1" dirty="0"/>
              <a:t/>
            </a:r>
            <a:br>
              <a:rPr lang="ru-RU" sz="3200" i="1" dirty="0"/>
            </a:br>
            <a:r>
              <a:rPr lang="ru-RU" sz="2400" i="1" dirty="0"/>
              <a:t>у</a:t>
            </a:r>
            <a:r>
              <a:rPr lang="ru-RU" sz="2400" i="1" dirty="0" smtClean="0"/>
              <a:t>чителя  русского языка и литературы</a:t>
            </a:r>
            <a:br>
              <a:rPr lang="ru-RU" sz="2400" i="1" dirty="0" smtClean="0"/>
            </a:br>
            <a:r>
              <a:rPr lang="ru-RU" sz="2400" i="1" dirty="0" smtClean="0"/>
              <a:t> МБОУ «СОШ №1» </a:t>
            </a:r>
            <a:r>
              <a:rPr lang="ru-RU" sz="2400" i="1" dirty="0" err="1" smtClean="0"/>
              <a:t>г.Нефтеюганска</a:t>
            </a:r>
            <a:r>
              <a:rPr lang="ru-RU" sz="2400" i="1" dirty="0" smtClean="0"/>
              <a:t> ХМАО-Югры</a:t>
            </a:r>
            <a:br>
              <a:rPr lang="ru-RU" sz="2400" i="1" dirty="0" smtClean="0"/>
            </a:br>
            <a:r>
              <a:rPr lang="ru-RU" sz="2400" b="1" i="1" dirty="0" err="1" smtClean="0"/>
              <a:t>Туруевой</a:t>
            </a:r>
            <a:r>
              <a:rPr lang="ru-RU" sz="2400" b="1" i="1" dirty="0" smtClean="0"/>
              <a:t> </a:t>
            </a:r>
            <a:r>
              <a:rPr lang="ru-RU" sz="2400" b="1" i="1"/>
              <a:t>С</a:t>
            </a:r>
            <a:r>
              <a:rPr lang="ru-RU" sz="2400" b="1" i="1" smtClean="0"/>
              <a:t>ветланы </a:t>
            </a:r>
            <a:r>
              <a:rPr lang="ru-RU" sz="2400" b="1" i="1" smtClean="0"/>
              <a:t>Алексеевны 262-587-005.</a:t>
            </a:r>
            <a:r>
              <a:rPr lang="ru-RU" sz="3200" b="1" i="1" dirty="0" smtClean="0"/>
              <a:t/>
            </a:r>
            <a:br>
              <a:rPr lang="ru-RU" sz="3200" b="1" i="1" dirty="0" smtClean="0"/>
            </a:br>
            <a:endParaRPr lang="ru-RU" sz="32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568952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70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prstClr val="black"/>
                </a:solidFill>
                <a:latin typeface="Times New Roman"/>
                <a:ea typeface="Calibri"/>
                <a:cs typeface="+mn-cs"/>
              </a:rPr>
              <a:t>Работа в группах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Задание:</a:t>
            </a:r>
            <a:r>
              <a:rPr lang="ru-RU" sz="2000" u="sng" dirty="0" smtClean="0">
                <a:solidFill>
                  <a:prstClr val="black"/>
                </a:solidFill>
                <a:latin typeface="Times New Roman"/>
                <a:ea typeface="Calibri"/>
              </a:rPr>
              <a:t> вычитать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</a:rPr>
              <a:t>в </a:t>
            </a:r>
            <a:r>
              <a:rPr lang="ru-RU" sz="2000" dirty="0" smtClean="0">
                <a:solidFill>
                  <a:prstClr val="black"/>
                </a:solidFill>
                <a:latin typeface="Times New Roman"/>
                <a:ea typeface="Calibri"/>
              </a:rPr>
              <a:t>тексте</a:t>
            </a:r>
            <a:endParaRPr lang="ru-RU" sz="2000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1 гр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- Как относятся к Глебу односельчане?</a:t>
            </a:r>
            <a:endParaRPr lang="ru-RU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2 гр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- Как относится  к Глебу автор?</a:t>
            </a:r>
            <a:endParaRPr lang="ru-RU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3 гр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- Как Глеб относился к тем, кого срезал?</a:t>
            </a:r>
            <a:endParaRPr lang="ru-RU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4 гр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- Как относятся мужики к «знатным людям»?</a:t>
            </a:r>
            <a:endParaRPr lang="ru-RU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5 гр</a:t>
            </a:r>
            <a:r>
              <a:rPr lang="ru-RU" sz="2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– Как проявил себя кандидат по отношению к односельчанам?</a:t>
            </a:r>
            <a:endParaRPr lang="ru-RU" sz="18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514350" lvl="0" indent="-514350">
              <a:buFont typeface="Arial" pitchFamily="34" charset="0"/>
              <a:buAutoNum type="arabicPeriod"/>
            </a:pPr>
            <a:endParaRPr lang="ru-RU" sz="2000" dirty="0">
              <a:solidFill>
                <a:prstClr val="black"/>
              </a:solidFill>
              <a:latin typeface="Times New Roman"/>
              <a:ea typeface="Calibri"/>
            </a:endParaRPr>
          </a:p>
          <a:p>
            <a:pPr marL="0" lvl="0" indent="0" algn="ctr">
              <a:buNone/>
            </a:pP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</a:rPr>
              <a:t> Позиция </a:t>
            </a:r>
            <a:r>
              <a:rPr lang="ru-RU" sz="2000" b="1" dirty="0" smtClean="0">
                <a:solidFill>
                  <a:prstClr val="black"/>
                </a:solidFill>
                <a:latin typeface="Times New Roman"/>
                <a:ea typeface="Calibri"/>
              </a:rPr>
              <a:t>автора</a:t>
            </a:r>
            <a:r>
              <a:rPr lang="ru-RU" sz="2000" b="1" dirty="0">
                <a:solidFill>
                  <a:prstClr val="black"/>
                </a:solidFill>
                <a:latin typeface="Times New Roman"/>
                <a:ea typeface="Calibri"/>
              </a:rPr>
              <a:t>?</a:t>
            </a:r>
            <a:endParaRPr lang="ru-RU" sz="2000" b="1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84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групповых работ: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На доске появляется запись: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Односельчане – Глеб </a:t>
            </a:r>
            <a:r>
              <a:rPr lang="ru-RU" sz="2800" dirty="0" smtClean="0">
                <a:ea typeface="Calibri"/>
                <a:cs typeface="Times New Roman"/>
              </a:rPr>
              <a:t>                                                      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«не любили»  -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Автор – Глеб</a:t>
            </a:r>
            <a:r>
              <a:rPr lang="ru-RU" sz="2800" dirty="0" smtClean="0">
                <a:ea typeface="Calibri"/>
                <a:cs typeface="Times New Roman"/>
              </a:rPr>
              <a:t>                                                        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«ехидный краснобай» -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Глеб – «Знатные люди»</a:t>
            </a:r>
            <a:r>
              <a:rPr lang="ru-RU" sz="2800" dirty="0" smtClean="0">
                <a:ea typeface="Calibri"/>
                <a:cs typeface="Times New Roman"/>
              </a:rPr>
              <a:t>                             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«как собаки нерезаные» - 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Мужики – «Знатные люди»</a:t>
            </a:r>
            <a:r>
              <a:rPr lang="ru-RU" sz="2800" dirty="0" smtClean="0">
                <a:ea typeface="Calibri"/>
                <a:cs typeface="Times New Roman"/>
              </a:rPr>
              <a:t>                                  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«сочувствовали» +</a:t>
            </a:r>
            <a:endParaRPr lang="ru-RU" sz="2800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«Знатные люди» - односельчане                                 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«друзья» +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 smtClean="0"/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5100" b="1" dirty="0" smtClean="0"/>
              <a:t>Вывод:</a:t>
            </a:r>
            <a:r>
              <a:rPr lang="ru-RU" dirty="0" smtClean="0"/>
              <a:t>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вокруг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Глеба  - негатив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(что посеешь, то и пожнёшь)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                    «Знатные люди» +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87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3 этап – понимание позиции автора.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effectLst/>
                <a:latin typeface="Times New Roman"/>
                <a:ea typeface="Calibri"/>
              </a:rPr>
              <a:t>- На чьей  стороне сам автор?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- Почему?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(Если на стороне «знатных», то</a:t>
            </a:r>
            <a:endParaRPr lang="ru-RU" sz="2600" i="1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buFont typeface="+mj-lt"/>
              <a:buAutoNum type="arabicParenR"/>
            </a:pP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к чему </a:t>
            </a:r>
            <a:r>
              <a:rPr lang="ru-RU" sz="2600" b="1" i="1" dirty="0" smtClean="0">
                <a:effectLst/>
                <a:latin typeface="Times New Roman"/>
                <a:ea typeface="Calibri"/>
                <a:cs typeface="Times New Roman"/>
              </a:rPr>
              <a:t>ирония</a:t>
            </a: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 в начале рассказа: </a:t>
            </a:r>
            <a:endParaRPr lang="ru-RU" sz="2600" i="1" dirty="0">
              <a:ea typeface="Calibri"/>
              <a:cs typeface="Times New Roman"/>
            </a:endParaRPr>
          </a:p>
          <a:p>
            <a:pPr marL="11430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5 чемоданов, самовар, халат,  такси ( </a:t>
            </a:r>
            <a:r>
              <a:rPr lang="ru-RU" sz="2600" b="1" i="1" dirty="0" smtClean="0">
                <a:effectLst/>
                <a:latin typeface="Times New Roman"/>
                <a:ea typeface="Calibri"/>
                <a:cs typeface="Times New Roman"/>
              </a:rPr>
              <a:t>«наши люди на такси в булочную не ездят») </a:t>
            </a:r>
            <a:endParaRPr lang="ru-RU" sz="2600" i="1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почему </a:t>
            </a:r>
            <a:r>
              <a:rPr lang="ru-RU" sz="2600" b="1" i="1" dirty="0" smtClean="0">
                <a:effectLst/>
                <a:latin typeface="Times New Roman"/>
                <a:ea typeface="Calibri"/>
                <a:cs typeface="Times New Roman"/>
              </a:rPr>
              <a:t>последнее слово</a:t>
            </a: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 в конце рассказа оставляет за «жестоким» Глебом?</a:t>
            </a:r>
            <a:endParaRPr lang="ru-RU" sz="2600" i="1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26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10333"/>
              </p:ext>
            </p:extLst>
          </p:nvPr>
        </p:nvGraphicFramePr>
        <p:xfrm>
          <a:off x="1547664" y="980728"/>
          <a:ext cx="6336704" cy="5184576"/>
        </p:xfrm>
        <a:graphic>
          <a:graphicData uri="http://schemas.openxmlformats.org/drawingml/2006/table">
            <a:tbl>
              <a:tblPr firstRow="1" firstCol="1" bandRow="1"/>
              <a:tblGrid>
                <a:gridCol w="3168352"/>
                <a:gridCol w="3168352"/>
              </a:tblGrid>
              <a:tr h="112122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ru-RU" sz="2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2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срЕзал</a:t>
                      </a: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-  </a:t>
                      </a:r>
                      <a:r>
                        <a:rPr lang="ru-RU" sz="28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срезАл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5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Глеб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мужики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Кандидат                     жена кандидата полковник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 летчика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врач корреспондент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778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2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28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деревня</a:t>
                      </a: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</a:t>
                      </a:r>
                      <a:r>
                        <a:rPr lang="ru-RU" sz="2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А! </a:t>
                      </a:r>
                      <a:r>
                        <a:rPr lang="ru-RU" sz="2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ru-RU" sz="2800" b="1" u="sng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город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04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Автор не разделяет ни той, ни другой позиции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, поэтому заканчивает рассказ не нравоучением, а сожалением о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недостатке такта и  участливого внимания людей друг к другу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Шукшину важнее другое – выявить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причины взаимного непонимания между людьми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Противостояние города и деревни будет продолжаться 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«Г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леб победно усмехнулся и вышел из избы»)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, в этом и ужас положения, его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АКТУАЛЬНОСТЬ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1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908720"/>
            <a:ext cx="8856984" cy="508918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Рефлексия.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Формулировка темы и идеи рассказа.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О чём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же хотел сказать автор читателю, изображая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таких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героев и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такой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 конфликт?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- Зачем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описал подобную ситуацию?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(Смысл рассказа?)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О конфликте между городом и деревней.</a:t>
            </a:r>
            <a:endParaRPr lang="ru-RU" sz="2800" i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 Воспитывает уважительное отношение людей друг к другу, независимо от социального положения.</a:t>
            </a:r>
            <a:r>
              <a:rPr lang="ru-RU" sz="2800" i="1" dirty="0" smtClean="0">
                <a:ea typeface="Calibri"/>
                <a:cs typeface="Times New Roman"/>
              </a:rPr>
              <a:t>                                                                                          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Учит человека жить в  мудром согласии с самим собой, себе подобными.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)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1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Times New Roman"/>
                <a:ea typeface="Calibri"/>
              </a:rPr>
              <a:t>История написания рассказа.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Связь сюжета с биографией писателя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(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воспоминания о Шукшине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</a:rPr>
              <a:t>Дарьи Ильиничны Фалеевой)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91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 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н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аписать </a:t>
            </a:r>
            <a:r>
              <a:rPr lang="ru-RU" dirty="0" smtClean="0">
                <a:effectLst/>
                <a:latin typeface="Times New Roman"/>
                <a:ea typeface="Calibri"/>
              </a:rPr>
              <a:t>письменное размышление на тему: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</a:rPr>
              <a:t>«Что мне помог понять 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</a:rPr>
              <a:t>рассказ «Срезал» В.М. Шукшина».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0475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«Нам бы про душу не забыть.</a:t>
            </a:r>
            <a:endParaRPr lang="ru-RU" sz="28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Нам бы немножечко добрее быть…».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latin typeface="Times New Roman"/>
                <a:cs typeface="Times New Roman"/>
              </a:rPr>
              <a:t> </a:t>
            </a:r>
            <a:r>
              <a:rPr lang="ru-RU" b="1" dirty="0" smtClean="0">
                <a:latin typeface="Times New Roman"/>
                <a:cs typeface="Times New Roman"/>
              </a:rPr>
              <a:t>                                </a:t>
            </a:r>
            <a:r>
              <a:rPr lang="ru-RU" b="1" i="1" dirty="0" smtClean="0">
                <a:latin typeface="Times New Roman"/>
                <a:cs typeface="Times New Roman"/>
              </a:rPr>
              <a:t>(</a:t>
            </a:r>
            <a:r>
              <a:rPr lang="ru-RU" b="1" i="1" dirty="0" err="1" smtClean="0">
                <a:latin typeface="Times New Roman"/>
                <a:cs typeface="Times New Roman"/>
              </a:rPr>
              <a:t>В.М.Шукшин</a:t>
            </a:r>
            <a:r>
              <a:rPr lang="ru-RU" b="1" i="1" dirty="0" smtClean="0">
                <a:latin typeface="Times New Roman"/>
                <a:cs typeface="Times New Roman"/>
              </a:rPr>
              <a:t>.)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9033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u="sng" dirty="0" smtClean="0"/>
              <a:t>Тема: </a:t>
            </a:r>
            <a:r>
              <a:rPr lang="ru-RU" dirty="0" err="1" smtClean="0"/>
              <a:t>В.М.Шукшин</a:t>
            </a:r>
            <a:r>
              <a:rPr lang="ru-RU" dirty="0" smtClean="0"/>
              <a:t> </a:t>
            </a:r>
            <a:r>
              <a:rPr lang="ru-RU" dirty="0"/>
              <a:t>«Срезал» (1970 г.)</a:t>
            </a:r>
            <a:br>
              <a:rPr lang="ru-RU" dirty="0"/>
            </a:br>
            <a:r>
              <a:rPr lang="ru-RU" dirty="0" smtClean="0"/>
              <a:t>Идея рассказа.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57321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u="sng" dirty="0" smtClean="0">
                <a:effectLst/>
                <a:latin typeface="Times New Roman"/>
                <a:ea typeface="Calibri"/>
                <a:cs typeface="Times New Roman"/>
              </a:rPr>
              <a:t>Цели: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Образовательные: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- совершенствовать умение анализировать художественное произведение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оценить авторскую позицию и образно – символическую насыщенность повествования,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- исследовать проблемы социального и нравственного зла,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-  выявить причины падения нравственного уровня в народе, выяснить нравственные основы, определяющие способность человека жить в  мудром согласии с самим собой, себе подобными.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Развивающие: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- развивать наблюдательность и </a:t>
            </a:r>
            <a:r>
              <a:rPr lang="ru-RU" b="1" i="1" dirty="0" err="1" smtClean="0">
                <a:effectLst/>
                <a:latin typeface="Times New Roman"/>
                <a:ea typeface="Calibri"/>
                <a:cs typeface="Times New Roman"/>
              </a:rPr>
              <a:t>аналитичность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;                                                                     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 - развивать ассоциативное и творческое мышление;                                                            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- 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развивать коммуникативные способности учащихся. 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Воспитательные: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- формировать у учащихся высокие нравственные качества: доброту, нетерпимость ко злу во всех его  проявлениях, чувство единения с окружающими людьми.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8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Autofit/>
          </a:bodyPr>
          <a:lstStyle/>
          <a:p>
            <a:pPr marL="342900" lvl="0" indent="-342900" algn="l">
              <a:spcBef>
                <a:spcPct val="20000"/>
              </a:spcBef>
            </a:pPr>
            <a:r>
              <a:rPr lang="ru-RU" sz="4000" b="1" dirty="0" smtClean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4000" b="1" dirty="0" smtClean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r>
              <a:rPr lang="ru-RU" sz="4000" b="1" dirty="0" smtClean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Тип </a:t>
            </a:r>
            <a:r>
              <a:rPr lang="ru-RU" sz="4000" b="1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урока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: комбинированный.</a:t>
            </a:r>
            <a:r>
              <a:rPr lang="ru-RU" sz="4000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4000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</a:br>
            <a:r>
              <a:rPr lang="ru-RU" sz="4000" b="1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Метод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: проблемно – поисковый.</a:t>
            </a:r>
            <a:r>
              <a:rPr lang="ru-RU" sz="4000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/>
            </a:r>
            <a:br>
              <a:rPr lang="ru-RU" sz="4000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u="sng" dirty="0" smtClean="0"/>
              <a:t>Подготовительная работа:</a:t>
            </a:r>
          </a:p>
          <a:p>
            <a:pPr marL="514350" indent="-514350">
              <a:buAutoNum type="arabicParenR"/>
            </a:pPr>
            <a:r>
              <a:rPr lang="ru-RU" dirty="0" smtClean="0"/>
              <a:t>Текст рассказа прозвучал на предыдущем уроке в чтении учителя.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Составлен словарь трудных слов.</a:t>
            </a:r>
          </a:p>
          <a:p>
            <a:pPr marL="514350" indent="-514350">
              <a:buAutoNum type="arabicParenR"/>
            </a:pPr>
            <a:r>
              <a:rPr lang="ru-RU" dirty="0"/>
              <a:t> </a:t>
            </a:r>
            <a:r>
              <a:rPr lang="ru-RU" dirty="0" smtClean="0"/>
              <a:t>Дома учащиеся письменно отвечали на вопросы: </a:t>
            </a:r>
          </a:p>
          <a:p>
            <a:pPr>
              <a:buFontTx/>
              <a:buChar char="-"/>
            </a:pPr>
            <a:r>
              <a:rPr lang="ru-RU" dirty="0" smtClean="0"/>
              <a:t>О чём рассказ?</a:t>
            </a:r>
          </a:p>
          <a:p>
            <a:pPr>
              <a:buFontTx/>
              <a:buChar char="-"/>
            </a:pPr>
            <a:r>
              <a:rPr lang="ru-RU" dirty="0" smtClean="0"/>
              <a:t>В чём его смысл?</a:t>
            </a:r>
          </a:p>
          <a:p>
            <a:pPr marL="0" indent="0">
              <a:buNone/>
            </a:pPr>
            <a:r>
              <a:rPr lang="ru-RU" i="1" u="sng" dirty="0" smtClean="0"/>
              <a:t>Цель:</a:t>
            </a:r>
            <a:r>
              <a:rPr lang="ru-RU" i="1" dirty="0" smtClean="0"/>
              <a:t> познакомить учащихся с содержанием текста рассказа, выявить первичное восприятие произведения.</a:t>
            </a:r>
          </a:p>
          <a:p>
            <a:pPr marL="514350" indent="-514350">
              <a:buAutoNum type="arabicParenR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3044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 этап – </a:t>
            </a:r>
            <a:br>
              <a:rPr lang="ru-RU" dirty="0" smtClean="0"/>
            </a:br>
            <a:r>
              <a:rPr lang="ru-RU" dirty="0" smtClean="0"/>
              <a:t>выдвижение первичных версий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579296" cy="499715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О чем рассказ?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«О том, как Глеб Капустин пытался срезать кандидата-филолога»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«о словесной дуэли»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 о том, как Глеб Капустин не может сделать свою жизнь лучше и поэтому 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мстит 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состоявшимся людям, приезжающим из города в их деревню»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«о </a:t>
            </a:r>
            <a:r>
              <a:rPr lang="ru-RU" b="1" i="1" dirty="0" smtClean="0">
                <a:effectLst/>
                <a:latin typeface="Times New Roman"/>
                <a:ea typeface="Calibri"/>
                <a:cs typeface="Times New Roman"/>
              </a:rPr>
              <a:t>невежественном 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Глебе Капустине, который </a:t>
            </a:r>
            <a:r>
              <a:rPr lang="ru-RU" i="1" dirty="0" err="1" smtClean="0">
                <a:effectLst/>
                <a:latin typeface="Times New Roman"/>
                <a:ea typeface="Calibri"/>
                <a:cs typeface="Times New Roman"/>
              </a:rPr>
              <a:t>самоутверждается</a:t>
            </a: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 за счет образованных людей 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 о душевной травме Глеба Капустина»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 о том, как деревенские унижают городских»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 о том, как необразованный деревенский мужик задавал глупые вопросы образованным людям с целью их опозорить перед односельчанами»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 об обычной жизни в обычной деревне»</a:t>
            </a:r>
            <a:endParaRPr lang="ru-RU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20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В чем его смысл?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-«В людях надо видеть не только плохие, но и хорошие качества»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 «автор сожалеет о недостатке такта и участливого  внимания людей друг к другу» 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-«учит не завидовать другим»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-«главное в человеке не внешнее благополучие, а социальное положение и внутренние качества»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-«никогда не надо унижать других»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Times New Roman"/>
                <a:ea typeface="Calibri"/>
                <a:cs typeface="Times New Roman"/>
              </a:rPr>
              <a:t>-«Шукшин показывает, как в незначительных, казалось бы, поступках, раскрывается сущность человека»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27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даёт учителю?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ru-RU" sz="2600" b="1" dirty="0" smtClean="0">
                <a:effectLst/>
                <a:latin typeface="Times New Roman"/>
                <a:ea typeface="Calibri"/>
                <a:cs typeface="Times New Roman"/>
              </a:rPr>
              <a:t>Выход на проблему: </a:t>
            </a: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Вопросов было два, а вариантов версий много. Как доказать, чья версия верна?</a:t>
            </a:r>
            <a:endParaRPr lang="ru-RU" sz="2600" dirty="0" smtClean="0">
              <a:ea typeface="Calibri"/>
              <a:cs typeface="Times New Roman"/>
            </a:endParaRPr>
          </a:p>
          <a:p>
            <a:pPr marL="0" lvl="0" indent="0">
              <a:spcAft>
                <a:spcPts val="1000"/>
              </a:spcAft>
              <a:buNone/>
              <a:tabLst>
                <a:tab pos="228600" algn="l"/>
              </a:tabLst>
            </a:pP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(Необходимо </a:t>
            </a:r>
            <a:r>
              <a:rPr lang="ru-RU" sz="2600" i="1" u="sng" dirty="0" smtClean="0">
                <a:effectLst/>
                <a:latin typeface="Times New Roman"/>
                <a:ea typeface="Calibri"/>
                <a:cs typeface="Times New Roman"/>
              </a:rPr>
              <a:t>проанализировать</a:t>
            </a:r>
            <a:r>
              <a:rPr lang="ru-RU" sz="2600" i="1" dirty="0" smtClean="0">
                <a:effectLst/>
                <a:latin typeface="Times New Roman"/>
                <a:ea typeface="Calibri"/>
                <a:cs typeface="Times New Roman"/>
              </a:rPr>
              <a:t> рассказ, чтобы прийти к общему мнению.)</a:t>
            </a:r>
            <a:endParaRPr lang="ru-RU" sz="2600" i="1" dirty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Font typeface="Symbol"/>
              <a:buChar char=""/>
              <a:tabLst>
                <a:tab pos="228600" algn="l"/>
              </a:tabLst>
            </a:pPr>
            <a:r>
              <a:rPr lang="ru-RU" sz="2600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r>
              <a:rPr lang="ru-RU" sz="2600" b="1" dirty="0">
                <a:latin typeface="Times New Roman"/>
                <a:ea typeface="Calibri"/>
                <a:cs typeface="Times New Roman"/>
              </a:rPr>
              <a:t>Ф</a:t>
            </a:r>
            <a:r>
              <a:rPr lang="ru-RU" sz="2600" b="1" dirty="0" smtClean="0">
                <a:effectLst/>
                <a:latin typeface="Times New Roman"/>
                <a:ea typeface="Calibri"/>
                <a:cs typeface="Times New Roman"/>
              </a:rPr>
              <a:t>ормулировка  задачи урока:                                   </a:t>
            </a: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sz="2600" i="1" dirty="0" smtClean="0">
                <a:effectLst/>
                <a:latin typeface="Times New Roman"/>
                <a:ea typeface="Calibri"/>
              </a:rPr>
              <a:t>Раскрыть смысл рассказа, т.е. понять автора: что хотел сказать читателю и как он это сделал (какие способы использовал)?)</a:t>
            </a:r>
            <a:endParaRPr lang="ru-RU" sz="2600" i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26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012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даёт учащимся?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Calibri"/>
              </a:rPr>
              <a:t>Задание: </a:t>
            </a:r>
            <a:r>
              <a:rPr lang="ru-RU" i="1" dirty="0" smtClean="0">
                <a:latin typeface="Times New Roman"/>
                <a:ea typeface="Calibri"/>
              </a:rPr>
              <a:t>П</a:t>
            </a:r>
            <a:r>
              <a:rPr lang="ru-RU" i="1" dirty="0" smtClean="0">
                <a:effectLst/>
                <a:latin typeface="Times New Roman"/>
                <a:ea typeface="Calibri"/>
              </a:rPr>
              <a:t>одпишите раздаточные листы и поставьте цифру 1 напротив версии, которая ближе вам, которую вы считаете самой правильной. </a:t>
            </a:r>
          </a:p>
          <a:p>
            <a:pPr marL="0" indent="0" algn="ctr">
              <a:buNone/>
            </a:pPr>
            <a:r>
              <a:rPr lang="ru-RU" i="1" dirty="0" smtClean="0"/>
              <a:t>Самоопределение в первичных версиях.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2908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2 этап –</a:t>
            </a:r>
            <a:r>
              <a:rPr lang="ru-RU" dirty="0"/>
              <a:t> </a:t>
            </a:r>
            <a:r>
              <a:rPr lang="ru-RU" dirty="0" smtClean="0"/>
              <a:t>анализ текста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effectLst/>
                <a:latin typeface="Times New Roman"/>
                <a:ea typeface="Calibri"/>
              </a:rPr>
              <a:t>Работа с названием рассказа</a:t>
            </a:r>
          </a:p>
          <a:p>
            <a:pPr marL="514350" indent="-514350">
              <a:buAutoNum type="arabicPeriod"/>
            </a:pPr>
            <a:r>
              <a:rPr lang="ru-RU" dirty="0" smtClean="0">
                <a:effectLst/>
                <a:latin typeface="Times New Roman"/>
                <a:ea typeface="Calibri"/>
              </a:rPr>
              <a:t>Выявление конфликта произведения</a:t>
            </a:r>
          </a:p>
          <a:p>
            <a:pPr marL="0" indent="0">
              <a:buNone/>
            </a:pPr>
            <a:endParaRPr lang="ru-RU" dirty="0" smtClean="0">
              <a:effectLst/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ru-RU" b="1" dirty="0">
                <a:latin typeface="Times New Roman"/>
              </a:rPr>
              <a:t> </a:t>
            </a:r>
            <a:r>
              <a:rPr lang="ru-RU" b="1" dirty="0" smtClean="0">
                <a:latin typeface="Times New Roman"/>
              </a:rPr>
              <a:t>                                    </a:t>
            </a:r>
            <a:r>
              <a:rPr lang="ru-RU" b="1" dirty="0" err="1" smtClean="0"/>
              <a:t>срЕзал</a:t>
            </a:r>
            <a:r>
              <a:rPr lang="ru-RU" b="1" dirty="0" smtClean="0"/>
              <a:t>  ?  </a:t>
            </a:r>
            <a:r>
              <a:rPr lang="ru-RU" b="1" dirty="0" err="1"/>
              <a:t>срезАл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 smtClean="0"/>
              <a:t>                           Глеб                                     </a:t>
            </a:r>
            <a:r>
              <a:rPr lang="ru-RU" dirty="0"/>
              <a:t>кандидат</a:t>
            </a:r>
          </a:p>
          <a:p>
            <a:pPr marL="0" indent="0">
              <a:buNone/>
            </a:pPr>
            <a:r>
              <a:rPr lang="ru-RU" dirty="0" smtClean="0"/>
              <a:t>                        мужики</a:t>
            </a:r>
            <a:r>
              <a:rPr lang="ru-RU" dirty="0"/>
              <a:t>	                        жена кандидата</a:t>
            </a:r>
          </a:p>
          <a:p>
            <a:pPr marL="0" indent="0">
              <a:buNone/>
            </a:pPr>
            <a:r>
              <a:rPr lang="ru-RU" dirty="0"/>
              <a:t>      	                             </a:t>
            </a:r>
            <a:r>
              <a:rPr lang="ru-RU" dirty="0" smtClean="0"/>
              <a:t>                            полковник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      </a:t>
            </a:r>
            <a:r>
              <a:rPr lang="ru-RU" dirty="0" smtClean="0"/>
              <a:t>                                 </a:t>
            </a:r>
            <a:r>
              <a:rPr lang="ru-RU" dirty="0"/>
              <a:t>2 летчика </a:t>
            </a:r>
          </a:p>
          <a:p>
            <a:pPr marL="0" indent="0">
              <a:buNone/>
            </a:pPr>
            <a:r>
              <a:rPr lang="ru-RU" dirty="0"/>
              <a:t>                                          </a:t>
            </a:r>
            <a:r>
              <a:rPr lang="ru-RU" dirty="0" smtClean="0"/>
              <a:t>                                   </a:t>
            </a:r>
            <a:r>
              <a:rPr lang="ru-RU" dirty="0"/>
              <a:t>врач </a:t>
            </a:r>
          </a:p>
          <a:p>
            <a:pPr marL="0" indent="0">
              <a:buNone/>
            </a:pPr>
            <a:r>
              <a:rPr lang="ru-RU" dirty="0"/>
              <a:t>                                     </a:t>
            </a:r>
            <a:r>
              <a:rPr lang="ru-RU" dirty="0" smtClean="0"/>
              <a:t>                                корреспондент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                      </a:t>
            </a:r>
            <a:r>
              <a:rPr lang="ru-RU" b="1" dirty="0" smtClean="0"/>
              <a:t> </a:t>
            </a:r>
            <a:r>
              <a:rPr lang="ru-RU" b="1" u="sng" dirty="0"/>
              <a:t>деревня</a:t>
            </a:r>
            <a:r>
              <a:rPr lang="ru-RU" dirty="0"/>
              <a:t>         </a:t>
            </a:r>
            <a:r>
              <a:rPr lang="ru-RU" b="1" dirty="0"/>
              <a:t>        </a:t>
            </a:r>
            <a:r>
              <a:rPr lang="ru-RU" b="1" dirty="0" smtClean="0"/>
              <a:t>                     </a:t>
            </a:r>
            <a:r>
              <a:rPr lang="ru-RU" b="1" u="sng" dirty="0" smtClean="0"/>
              <a:t>город</a:t>
            </a:r>
          </a:p>
          <a:p>
            <a:pPr marL="0" indent="0">
              <a:buNone/>
            </a:pPr>
            <a:endParaRPr lang="ru-RU" b="1" u="sng" dirty="0" smtClean="0"/>
          </a:p>
          <a:p>
            <a:pPr marL="0" indent="0">
              <a:buNone/>
            </a:pPr>
            <a:r>
              <a:rPr lang="ru-RU" sz="3100" dirty="0" smtClean="0">
                <a:solidFill>
                  <a:prstClr val="black"/>
                </a:solidFill>
                <a:latin typeface="Times New Roman"/>
                <a:ea typeface="Calibri"/>
              </a:rPr>
              <a:t>                   (</a:t>
            </a:r>
            <a:r>
              <a:rPr lang="ru-RU" sz="3100" b="1" dirty="0">
                <a:solidFill>
                  <a:prstClr val="black"/>
                </a:solidFill>
                <a:latin typeface="Times New Roman"/>
                <a:ea typeface="Calibri"/>
              </a:rPr>
              <a:t>конфликт между деревней и городом</a:t>
            </a:r>
            <a:r>
              <a:rPr lang="ru-RU" sz="3100" dirty="0">
                <a:solidFill>
                  <a:prstClr val="black"/>
                </a:solidFill>
                <a:latin typeface="Times New Roman"/>
                <a:ea typeface="Calibri"/>
              </a:rPr>
              <a:t>)</a:t>
            </a:r>
            <a:endParaRPr lang="ru-RU" dirty="0" smtClean="0"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41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Причина конфликта?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effectLst/>
                <a:latin typeface="Times New Roman"/>
                <a:ea typeface="Calibri"/>
              </a:rPr>
              <a:t>«Автор приводит хорошее сравнение фамилий главных героев: Журавлёв и Капустин. Один смог добиться успеха и взлетел вверх, как журавль, а другой так же и копается в огороде, не может выбраться из сельской жизни»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( из домашней работы </a:t>
            </a:r>
            <a:r>
              <a:rPr lang="ru-RU" sz="2400" i="1" dirty="0" err="1" smtClean="0">
                <a:effectLst/>
                <a:latin typeface="Times New Roman"/>
                <a:ea typeface="Calibri"/>
              </a:rPr>
              <a:t>Баканова</a:t>
            </a:r>
            <a:r>
              <a:rPr lang="ru-RU" sz="2400" i="1" dirty="0" smtClean="0">
                <a:effectLst/>
                <a:latin typeface="Times New Roman"/>
                <a:ea typeface="Calibri"/>
              </a:rPr>
              <a:t> Коли)</a:t>
            </a:r>
          </a:p>
          <a:p>
            <a:pPr marL="0" indent="0">
              <a:buNone/>
            </a:pPr>
            <a:endParaRPr lang="ru-RU" sz="2400" i="1" dirty="0">
              <a:latin typeface="Times New Roman"/>
            </a:endParaRPr>
          </a:p>
          <a:p>
            <a:pPr marL="0" indent="0" algn="ctr">
              <a:buNone/>
            </a:pPr>
            <a:r>
              <a:rPr lang="ru-RU" b="1" i="1" dirty="0" smtClean="0">
                <a:latin typeface="Times New Roman"/>
              </a:rPr>
              <a:t>ЗАВИСТЬ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49134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883</Words>
  <Application>Microsoft Office PowerPoint</Application>
  <PresentationFormat>Экран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Методическая разработка открытого урока литературы в 6 классе  по формированию базовых способностей  понимания художественного текста  (по рассказу В.М.Шукшина «Срезал»)  учителя  русского языка и литературы  МБОУ «СОШ №1» г.Нефтеюганска ХМАО-Югры Туруевой Светланы Алексеевны 262-587-005. </vt:lpstr>
      <vt:lpstr>Тема: В.М.Шукшин «Срезал» (1970 г.) Идея рассказа.</vt:lpstr>
      <vt:lpstr> Тип урока: комбинированный. Метод: проблемно – поисковый. </vt:lpstr>
      <vt:lpstr>1 этап –  выдвижение первичных версий</vt:lpstr>
      <vt:lpstr>Презентация PowerPoint</vt:lpstr>
      <vt:lpstr>Что даёт учителю?</vt:lpstr>
      <vt:lpstr>Что даёт учащимся?</vt:lpstr>
      <vt:lpstr>2 этап – анализ текста</vt:lpstr>
      <vt:lpstr>Причина конфликта?</vt:lpstr>
      <vt:lpstr>Работа в группах</vt:lpstr>
      <vt:lpstr>Результаты групповых работ:</vt:lpstr>
      <vt:lpstr>3 этап – понимание позиции автора.</vt:lpstr>
      <vt:lpstr>Презентация PowerPoint</vt:lpstr>
      <vt:lpstr>Вывод:</vt:lpstr>
      <vt:lpstr>Рефлексия. Формулировка темы и идеи рассказа. </vt:lpstr>
      <vt:lpstr>История написания рассказа.</vt:lpstr>
      <vt:lpstr> 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Wintop</dc:creator>
  <cp:lastModifiedBy>school</cp:lastModifiedBy>
  <cp:revision>18</cp:revision>
  <dcterms:created xsi:type="dcterms:W3CDTF">2012-05-04T14:50:42Z</dcterms:created>
  <dcterms:modified xsi:type="dcterms:W3CDTF">2014-02-17T09:57:51Z</dcterms:modified>
</cp:coreProperties>
</file>