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Default Extension="wdp" ContentType="image/vnd.ms-photo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88"/>
  </p:notesMasterIdLst>
  <p:sldIdLst>
    <p:sldId id="256" r:id="rId2"/>
    <p:sldId id="257" r:id="rId3"/>
    <p:sldId id="259" r:id="rId4"/>
    <p:sldId id="258" r:id="rId5"/>
    <p:sldId id="362" r:id="rId6"/>
    <p:sldId id="272" r:id="rId7"/>
    <p:sldId id="302" r:id="rId8"/>
    <p:sldId id="303" r:id="rId9"/>
    <p:sldId id="304" r:id="rId10"/>
    <p:sldId id="305" r:id="rId11"/>
    <p:sldId id="265" r:id="rId12"/>
    <p:sldId id="306" r:id="rId13"/>
    <p:sldId id="307" r:id="rId14"/>
    <p:sldId id="308" r:id="rId15"/>
    <p:sldId id="309" r:id="rId16"/>
    <p:sldId id="310" r:id="rId17"/>
    <p:sldId id="311" r:id="rId18"/>
    <p:sldId id="361" r:id="rId19"/>
    <p:sldId id="282" r:id="rId20"/>
    <p:sldId id="312" r:id="rId21"/>
    <p:sldId id="313" r:id="rId22"/>
    <p:sldId id="314" r:id="rId23"/>
    <p:sldId id="315" r:id="rId24"/>
    <p:sldId id="281" r:id="rId25"/>
    <p:sldId id="316" r:id="rId26"/>
    <p:sldId id="317" r:id="rId27"/>
    <p:sldId id="318" r:id="rId28"/>
    <p:sldId id="319" r:id="rId29"/>
    <p:sldId id="320" r:id="rId30"/>
    <p:sldId id="283" r:id="rId31"/>
    <p:sldId id="321" r:id="rId32"/>
    <p:sldId id="322" r:id="rId33"/>
    <p:sldId id="363" r:id="rId34"/>
    <p:sldId id="356" r:id="rId35"/>
    <p:sldId id="324" r:id="rId36"/>
    <p:sldId id="325" r:id="rId37"/>
    <p:sldId id="326" r:id="rId38"/>
    <p:sldId id="327" r:id="rId39"/>
    <p:sldId id="285" r:id="rId40"/>
    <p:sldId id="328" r:id="rId41"/>
    <p:sldId id="329" r:id="rId42"/>
    <p:sldId id="330" r:id="rId43"/>
    <p:sldId id="331" r:id="rId44"/>
    <p:sldId id="332" r:id="rId45"/>
    <p:sldId id="286" r:id="rId46"/>
    <p:sldId id="334" r:id="rId47"/>
    <p:sldId id="333" r:id="rId48"/>
    <p:sldId id="357" r:id="rId49"/>
    <p:sldId id="287" r:id="rId50"/>
    <p:sldId id="335" r:id="rId51"/>
    <p:sldId id="336" r:id="rId52"/>
    <p:sldId id="337" r:id="rId53"/>
    <p:sldId id="288" r:id="rId54"/>
    <p:sldId id="338" r:id="rId55"/>
    <p:sldId id="339" r:id="rId56"/>
    <p:sldId id="340" r:id="rId57"/>
    <p:sldId id="341" r:id="rId58"/>
    <p:sldId id="289" r:id="rId59"/>
    <p:sldId id="342" r:id="rId60"/>
    <p:sldId id="343" r:id="rId61"/>
    <p:sldId id="344" r:id="rId62"/>
    <p:sldId id="358" r:id="rId63"/>
    <p:sldId id="290" r:id="rId64"/>
    <p:sldId id="345" r:id="rId65"/>
    <p:sldId id="346" r:id="rId66"/>
    <p:sldId id="347" r:id="rId67"/>
    <p:sldId id="348" r:id="rId68"/>
    <p:sldId id="349" r:id="rId69"/>
    <p:sldId id="291" r:id="rId70"/>
    <p:sldId id="350" r:id="rId71"/>
    <p:sldId id="351" r:id="rId72"/>
    <p:sldId id="352" r:id="rId73"/>
    <p:sldId id="353" r:id="rId74"/>
    <p:sldId id="354" r:id="rId75"/>
    <p:sldId id="355" r:id="rId76"/>
    <p:sldId id="359" r:id="rId77"/>
    <p:sldId id="292" r:id="rId78"/>
    <p:sldId id="293" r:id="rId79"/>
    <p:sldId id="294" r:id="rId80"/>
    <p:sldId id="296" r:id="rId81"/>
    <p:sldId id="295" r:id="rId82"/>
    <p:sldId id="360" r:id="rId83"/>
    <p:sldId id="297" r:id="rId84"/>
    <p:sldId id="298" r:id="rId85"/>
    <p:sldId id="299" r:id="rId86"/>
    <p:sldId id="301" r:id="rId8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Раздел по умолчанию" id="{85A8C1D0-B69C-4B56-BC7F-67A383F71331}">
          <p14:sldIdLst>
            <p14:sldId id="256"/>
            <p14:sldId id="257"/>
            <p14:sldId id="259"/>
            <p14:sldId id="258"/>
          </p14:sldIdLst>
        </p14:section>
        <p14:section name="тест 1.1" id="{72D24228-3332-4ECE-8274-1C9A38182261}">
          <p14:sldIdLst>
            <p14:sldId id="272"/>
            <p14:sldId id="302"/>
            <p14:sldId id="303"/>
            <p14:sldId id="304"/>
            <p14:sldId id="305"/>
            <p14:sldId id="265"/>
            <p14:sldId id="306"/>
            <p14:sldId id="307"/>
            <p14:sldId id="308"/>
            <p14:sldId id="309"/>
            <p14:sldId id="310"/>
            <p14:sldId id="311"/>
          </p14:sldIdLst>
        </p14:section>
        <p14:section name="тест 1.2" id="{8FEB18F3-6ED2-4F40-AD42-9C07E63D053A}">
          <p14:sldIdLst>
            <p14:sldId id="282"/>
            <p14:sldId id="312"/>
            <p14:sldId id="313"/>
            <p14:sldId id="314"/>
            <p14:sldId id="315"/>
            <p14:sldId id="281"/>
            <p14:sldId id="316"/>
            <p14:sldId id="317"/>
            <p14:sldId id="318"/>
            <p14:sldId id="319"/>
            <p14:sldId id="320"/>
            <p14:sldId id="283"/>
            <p14:sldId id="321"/>
            <p14:sldId id="322"/>
          </p14:sldIdLst>
        </p14:section>
        <p14:section name="тест 2.1" id="{A1E6092C-91EE-4384-88FC-3123EEAAFB31}">
          <p14:sldIdLst>
            <p14:sldId id="324"/>
            <p14:sldId id="325"/>
            <p14:sldId id="326"/>
            <p14:sldId id="327"/>
            <p14:sldId id="285"/>
            <p14:sldId id="328"/>
            <p14:sldId id="329"/>
            <p14:sldId id="330"/>
            <p14:sldId id="331"/>
            <p14:sldId id="332"/>
            <p14:sldId id="286"/>
            <p14:sldId id="334"/>
            <p14:sldId id="333"/>
          </p14:sldIdLst>
        </p14:section>
        <p14:section name="тест 2.2" id="{12F2756D-C540-4D30-8283-9C7A7F7F2B0D}">
          <p14:sldIdLst>
            <p14:sldId id="287"/>
            <p14:sldId id="335"/>
            <p14:sldId id="336"/>
            <p14:sldId id="337"/>
            <p14:sldId id="288"/>
            <p14:sldId id="338"/>
            <p14:sldId id="339"/>
            <p14:sldId id="340"/>
            <p14:sldId id="341"/>
            <p14:sldId id="289"/>
            <p14:sldId id="342"/>
            <p14:sldId id="343"/>
            <p14:sldId id="344"/>
          </p14:sldIdLst>
        </p14:section>
        <p14:section name="тест 3.1" id="{A0E1C32A-35D1-4004-BF92-B4F9E50904F3}">
          <p14:sldIdLst>
            <p14:sldId id="290"/>
            <p14:sldId id="345"/>
            <p14:sldId id="346"/>
            <p14:sldId id="347"/>
            <p14:sldId id="348"/>
            <p14:sldId id="349"/>
            <p14:sldId id="291"/>
            <p14:sldId id="350"/>
            <p14:sldId id="351"/>
            <p14:sldId id="352"/>
            <p14:sldId id="353"/>
            <p14:sldId id="354"/>
          </p14:sldIdLst>
        </p14:section>
        <p14:section name="Итоговая работа" id="{BE57C24A-5FB2-4DCE-AC2D-62AD17442148}">
          <p14:sldIdLst>
            <p14:sldId id="292"/>
            <p14:sldId id="293"/>
            <p14:sldId id="294"/>
            <p14:sldId id="296"/>
            <p14:sldId id="295"/>
          </p14:sldIdLst>
        </p14:section>
        <p14:section name="Итоговая работа 2" id="{FEFD5766-95DD-4763-A16B-CDCD3CF838F5}">
          <p14:sldIdLst>
            <p14:sldId id="297"/>
            <p14:sldId id="298"/>
            <p14:sldId id="299"/>
            <p14:sldId id="301"/>
          </p14:sldIdLst>
        </p14:section>
      </p14:sectionLst>
    </p:ex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82" autoAdjust="0"/>
    <p:restoredTop sz="94660"/>
  </p:normalViewPr>
  <p:slideViewPr>
    <p:cSldViewPr snapToGrid="0">
      <p:cViewPr varScale="1">
        <p:scale>
          <a:sx n="73" d="100"/>
          <a:sy n="73" d="100"/>
        </p:scale>
        <p:origin x="-72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notesMaster" Target="notesMasters/notesMaster1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C530DC-BEE3-4B8E-AFDD-61B0CE2EC34C}" type="datetimeFigureOut">
              <a:rPr lang="ru-RU" smtClean="0"/>
              <a:pPr/>
              <a:t>26.09.2013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149393-E765-4973-9C51-4A4AFEB06C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21672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49393-E765-4973-9C51-4A4AFEB06C11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71647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=""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pPr/>
              <a:t>9/26/2013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pPr/>
              <a:t>9/26/2013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pPr/>
              <a:t>9/26/2013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pPr/>
              <a:t>9/26/2013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pPr/>
              <a:t>9/26/2013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=""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pPr/>
              <a:t>9/26/2013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pPr/>
              <a:t>9/26/2013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pPr/>
              <a:t>9/26/2013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pPr/>
              <a:t>9/26/2013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pPr/>
              <a:t>9/26/2013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=""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pPr/>
              <a:t>9/26/2013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=""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pPr/>
              <a:t>9/26/2013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=""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76.xml"/><Relationship Id="rId3" Type="http://schemas.openxmlformats.org/officeDocument/2006/relationships/slide" Target="slide5.xml"/><Relationship Id="rId7" Type="http://schemas.openxmlformats.org/officeDocument/2006/relationships/slide" Target="slide6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slide" Target="slide48.xml"/><Relationship Id="rId5" Type="http://schemas.openxmlformats.org/officeDocument/2006/relationships/slide" Target="slide34.xml"/><Relationship Id="rId4" Type="http://schemas.openxmlformats.org/officeDocument/2006/relationships/slide" Target="slide18.xml"/><Relationship Id="rId9" Type="http://schemas.openxmlformats.org/officeDocument/2006/relationships/slide" Target="slide8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0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6.xml"/><Relationship Id="rId4" Type="http://schemas.openxmlformats.org/officeDocument/2006/relationships/slide" Target="slide4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5.emf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8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9848" y="1223682"/>
            <a:ext cx="9948672" cy="3244349"/>
          </a:xfrm>
        </p:spPr>
        <p:txBody>
          <a:bodyPr/>
          <a:lstStyle/>
          <a:p>
            <a:r>
              <a:rPr lang="ru-RU" sz="6000" dirty="0"/>
              <a:t>Итоговое повторение курса алгебры при подготовке к ГИА.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9847" y="4389119"/>
            <a:ext cx="3313893" cy="1688952"/>
          </a:xfrm>
        </p:spPr>
        <p:txBody>
          <a:bodyPr>
            <a:normAutofit/>
          </a:bodyPr>
          <a:lstStyle/>
          <a:p>
            <a:r>
              <a:rPr lang="ru-RU" dirty="0" smtClean="0"/>
              <a:t>г. </a:t>
            </a:r>
            <a:r>
              <a:rPr lang="ru-RU" dirty="0" err="1" smtClean="0"/>
              <a:t>В.Новгород</a:t>
            </a:r>
            <a:r>
              <a:rPr lang="ru-RU" dirty="0" smtClean="0"/>
              <a:t> </a:t>
            </a:r>
          </a:p>
          <a:p>
            <a:r>
              <a:rPr lang="ru-RU" dirty="0" smtClean="0"/>
              <a:t>МАОУ «Гимназия </a:t>
            </a:r>
            <a:r>
              <a:rPr lang="ru-RU" dirty="0"/>
              <a:t>№4» </a:t>
            </a:r>
            <a:endParaRPr lang="ru-RU" dirty="0" smtClean="0"/>
          </a:p>
          <a:p>
            <a:r>
              <a:rPr lang="ru-RU" dirty="0" err="1" smtClean="0"/>
              <a:t>Примакина</a:t>
            </a:r>
            <a:r>
              <a:rPr lang="ru-RU" dirty="0" smtClean="0"/>
              <a:t> Л.А. </a:t>
            </a:r>
            <a:r>
              <a:rPr lang="ru-RU" dirty="0" err="1"/>
              <a:t>Бодорина</a:t>
            </a:r>
            <a:r>
              <a:rPr lang="ru-RU" dirty="0"/>
              <a:t> </a:t>
            </a:r>
            <a:r>
              <a:rPr lang="ru-RU" dirty="0" smtClean="0"/>
              <a:t>О.А.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5535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477" y="257176"/>
            <a:ext cx="10921771" cy="926166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Тест №1 </a:t>
            </a:r>
            <a:r>
              <a:rPr lang="ru-RU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</a:t>
            </a:r>
            <a: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теме «</a:t>
            </a:r>
            <a:r>
              <a:rPr lang="ru-RU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Числа и вычисления. Алгебраические выражения</a:t>
            </a:r>
            <a: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r>
              <a:rPr 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Вариант 1.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1" y="1289237"/>
                <a:ext cx="11128248" cy="5167248"/>
              </a:xfrm>
              <a:prstGeom prst="rect">
                <a:avLst/>
              </a:prstGeom>
              <a:noFill/>
            </p:spPr>
            <p:txBody>
              <a:bodyPr wrap="square" numCol="1" rtlCol="0">
                <a:spAutoFit/>
              </a:bodyPr>
              <a:lstStyle/>
              <a:p>
                <a:pPr marL="342900" lvl="0" indent="-342900">
                  <a:lnSpc>
                    <a:spcPct val="107000"/>
                  </a:lnSpc>
                  <a:spcAft>
                    <a:spcPts val="800"/>
                  </a:spcAft>
                  <a:buFont typeface="+mj-lt"/>
                  <a:buAutoNum type="arabicPeriod"/>
                  <a:tabLst>
                    <a:tab pos="228600" algn="l"/>
                  </a:tabLst>
                </a:pPr>
                <a:r>
                  <a:rPr lang="ru-RU" b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Найдите значение выражения:</a:t>
                </a:r>
                <a:endParaRPr lang="ru-RU" sz="105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85800" lvl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1,2-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  <m:r>
                      <a:rPr lang="ru-RU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а</m:t>
                    </m:r>
                  </m:oMath>
                </a14:m>
                <a:r>
                  <a:rPr lang="ru-RU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при а=0,12</a:t>
                </a:r>
                <a:endParaRPr lang="ru-RU" sz="105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1) 2              </a:t>
                </a:r>
                <a:r>
                  <a:rPr lang="ru-RU" b="1" dirty="0">
                    <a:solidFill>
                      <a:srgbClr val="FF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2)1,1</a:t>
                </a:r>
                <a:r>
                  <a:rPr lang="ru-RU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3)-8,8              4)0</a:t>
                </a:r>
                <a:endParaRPr lang="ru-RU" sz="105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07000"/>
                  </a:lnSpc>
                  <a:spcAft>
                    <a:spcPts val="800"/>
                  </a:spcAft>
                  <a:buFont typeface="+mj-lt"/>
                  <a:buAutoNum type="arabicPeriod" startAt="2"/>
                  <a:tabLst>
                    <a:tab pos="228600" algn="l"/>
                  </a:tabLst>
                </a:pPr>
                <a:r>
                  <a:rPr lang="ru-RU" b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Из формулы второго закона Ньютона а=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𝑭</m:t>
                        </m:r>
                      </m:num>
                      <m:den>
                        <m:r>
                          <a:rPr lang="ru-RU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𝒎</m:t>
                        </m:r>
                      </m:den>
                    </m:f>
                  </m:oMath>
                </a14:m>
                <a:r>
                  <a:rPr lang="ru-RU" b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выразите силу</a:t>
                </a:r>
                <a:r>
                  <a:rPr lang="ru-RU" b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b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ru-RU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105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dirty="0" smtClean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Ответ</a:t>
                </a:r>
                <a:r>
                  <a:rPr lang="ru-RU" dirty="0" smtClean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b="1" dirty="0" smtClean="0">
                    <a:solidFill>
                      <a:srgbClr val="FF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F=am</a:t>
                </a:r>
                <a:endParaRPr lang="ru-RU" sz="105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07000"/>
                  </a:lnSpc>
                  <a:spcAft>
                    <a:spcPts val="800"/>
                  </a:spcAft>
                  <a:buFont typeface="+mj-lt"/>
                  <a:buAutoNum type="arabicPeriod" startAt="3"/>
                  <a:tabLst>
                    <a:tab pos="228600" algn="l"/>
                  </a:tabLst>
                </a:pPr>
                <a:r>
                  <a:rPr lang="ru-RU" b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Даны выражения</a:t>
                </a:r>
                <a:endParaRPr lang="ru-RU" sz="105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85800" lvl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dirty="0" smtClean="0">
                    <a:solidFill>
                      <a:schemeClr val="tx1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А)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num>
                      <m:den>
                        <m:r>
                          <a:rPr lang="ru-RU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  <m:r>
                          <a:rPr lang="ru-RU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+2</m:t>
                        </m:r>
                      </m:den>
                    </m:f>
                    <m:r>
                      <a:rPr lang="ru-RU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ru-RU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Б)</a:t>
                </a:r>
                <a14:m>
                  <m:oMath xmlns:m="http://schemas.openxmlformats.org/officeDocument/2006/math">
                    <m:r>
                      <a:rPr lang="ru-RU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num>
                      <m:den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ru-RU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den>
                    </m:f>
                  </m:oMath>
                </a14:m>
                <a:r>
                  <a:rPr lang="ru-RU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В) </a:t>
                </a:r>
                <a:r>
                  <a:rPr lang="en-US" dirty="0">
                    <a:effectLst/>
                    <a:latin typeface="Cambria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ru-RU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+2-</a:t>
                </a:r>
                <a14:m>
                  <m:oMath xmlns:m="http://schemas.openxmlformats.org/officeDocument/2006/math">
                    <m:r>
                      <a:rPr lang="ru-RU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ru-RU" sz="105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2860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b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Какое из этих выражений не имеют смысла при </a:t>
                </a:r>
                <a:r>
                  <a:rPr lang="en-US" b="1" dirty="0">
                    <a:effectLst/>
                    <a:latin typeface="Cambria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ru-RU" b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=0</a:t>
                </a:r>
                <a:endParaRPr lang="ru-RU" sz="105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1) А, Б, В              </a:t>
                </a:r>
                <a:r>
                  <a:rPr lang="ru-RU" b="1" dirty="0">
                    <a:solidFill>
                      <a:srgbClr val="FF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2) только А              </a:t>
                </a:r>
                <a:r>
                  <a:rPr lang="ru-RU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3) Б, В              4)А, Б</a:t>
                </a:r>
                <a:endParaRPr lang="ru-RU" sz="105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07000"/>
                  </a:lnSpc>
                  <a:spcAft>
                    <a:spcPts val="800"/>
                  </a:spcAft>
                  <a:buFont typeface="+mj-lt"/>
                  <a:buAutoNum type="arabicPeriod" startAt="4"/>
                  <a:tabLst>
                    <a:tab pos="228600" algn="l"/>
                  </a:tabLst>
                </a:pPr>
                <a:r>
                  <a:rPr lang="ru-RU" b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Выполните действия</a:t>
                </a:r>
                <a:endParaRPr lang="ru-RU" sz="105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85800" lvl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5-3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e>
                    </m:rad>
                  </m:oMath>
                </a14:m>
                <a:r>
                  <a:rPr lang="ru-RU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63</m:t>
                        </m:r>
                      </m:e>
                    </m:rad>
                  </m:oMath>
                </a14:m>
                <a:endParaRPr lang="ru-RU" sz="105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dirty="0" smtClean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Ответ</a:t>
                </a:r>
                <a:r>
                  <a:rPr lang="ru-RU" dirty="0" smtClean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dirty="0" smtClean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smtClean="0">
                    <a:solidFill>
                      <a:srgbClr val="FF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endParaRPr lang="ru-RU" sz="1050" b="1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1289237"/>
                <a:ext cx="11128248" cy="5167248"/>
              </a:xfrm>
              <a:prstGeom prst="rect">
                <a:avLst/>
              </a:prstGeom>
              <a:blipFill rotWithShape="0">
                <a:blip r:embed="rId2"/>
                <a:stretch>
                  <a:fillRect l="-383" t="-708" b="-9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189802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" y="349624"/>
                <a:ext cx="12192000" cy="62478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ts val="3000"/>
                  </a:lnSpc>
                  <a:buFont typeface="+mj-lt"/>
                  <a:buAutoNum type="arabicPeriod" startAt="5"/>
                </a:pPr>
                <a:r>
                  <a:rPr lang="ru-RU" b="1" dirty="0" smtClean="0"/>
                  <a:t>Представьте в виде дроби</a:t>
                </a:r>
              </a:p>
              <a:p>
                <a:pPr lvl="2">
                  <a:lnSpc>
                    <a:spcPts val="3000"/>
                  </a:lnSpc>
                </a:pPr>
                <a:r>
                  <a:rPr lang="ru-RU" dirty="0" smtClean="0"/>
                  <a:t>9</a:t>
                </a:r>
                <a:r>
                  <a:rPr lang="en-US" dirty="0" smtClean="0"/>
                  <a:t>m+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1−8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lvl="1">
                  <a:lnSpc>
                    <a:spcPts val="3000"/>
                  </a:lnSpc>
                </a:pPr>
                <a:r>
                  <a:rPr lang="ru-RU" dirty="0" smtClean="0"/>
                  <a:t>Ответ:</a:t>
                </a:r>
              </a:p>
              <a:p>
                <a:pPr marL="342900" indent="-342900">
                  <a:lnSpc>
                    <a:spcPts val="3000"/>
                  </a:lnSpc>
                  <a:buFont typeface="+mj-lt"/>
                  <a:buAutoNum type="arabicPeriod" startAt="5"/>
                </a:pPr>
                <a:r>
                  <a:rPr lang="ru-RU" b="1" dirty="0" smtClean="0"/>
                  <a:t>В какой многочлен можно преобразовать выражение</a:t>
                </a:r>
              </a:p>
              <a:p>
                <a:pPr lvl="2">
                  <a:lnSpc>
                    <a:spcPts val="3000"/>
                  </a:lnSpc>
                </a:pPr>
                <a:r>
                  <a:rPr lang="ru-RU" dirty="0" smtClean="0"/>
                  <a:t>-2(</a:t>
                </a:r>
                <a:r>
                  <a:rPr lang="en-US" dirty="0" smtClean="0"/>
                  <a:t>b+4)+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−2)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marL="800100" lvl="1" indent="-342900">
                  <a:lnSpc>
                    <a:spcPts val="3000"/>
                  </a:lnSpc>
                  <a:buAutoNum type="arabicParenR"/>
                </a:pPr>
                <a:r>
                  <a:rPr lang="en-US" dirty="0" smtClean="0"/>
                  <a:t>-4+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                         3) 12-6b+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marL="800100" lvl="1" indent="-342900">
                  <a:lnSpc>
                    <a:spcPts val="3000"/>
                  </a:lnSpc>
                  <a:buAutoNum type="arabicParenR"/>
                </a:pPr>
                <a:r>
                  <a:rPr lang="en-US" dirty="0" smtClean="0"/>
                  <a:t>-4-8b+6b                   4) -4-</a:t>
                </a:r>
                <a:r>
                  <a:rPr lang="ru-RU" smtClean="0"/>
                  <a:t>6</a:t>
                </a:r>
                <a:r>
                  <a:rPr lang="en-US" smtClean="0"/>
                  <a:t>b</a:t>
                </a:r>
                <a:r>
                  <a:rPr lang="en-US" dirty="0" smtClean="0"/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ru-RU" dirty="0" smtClean="0"/>
              </a:p>
              <a:p>
                <a:pPr marL="342900" indent="-342900">
                  <a:lnSpc>
                    <a:spcPts val="3000"/>
                  </a:lnSpc>
                  <a:buFont typeface="+mj-lt"/>
                  <a:buAutoNum type="arabicPeriod" startAt="5"/>
                </a:pPr>
                <a:r>
                  <a:rPr lang="ru-RU" b="1" dirty="0" smtClean="0"/>
                  <a:t>Какое из данных выражений не равно выражению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b="1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b="1" i="1" smtClean="0">
                                <a:latin typeface="Cambria Math" panose="02040503050406030204" pitchFamily="18" charset="0"/>
                              </a:rPr>
                              <m:t>𝟗𝟖</m:t>
                            </m:r>
                          </m:e>
                        </m:rad>
                      </m:num>
                      <m:den>
                        <m:r>
                          <a:rPr lang="ru-RU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ru-RU" b="1" dirty="0" smtClean="0"/>
                  <a:t>?</a:t>
                </a:r>
                <a:endParaRPr lang="ru-RU" b="1" dirty="0"/>
              </a:p>
              <a:p>
                <a:pPr lvl="1">
                  <a:lnSpc>
                    <a:spcPts val="3000"/>
                  </a:lnSpc>
                </a:pPr>
                <a:r>
                  <a:rPr lang="ru-RU" dirty="0" smtClean="0"/>
                  <a:t>1)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ru-RU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e>
                        </m:rad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dirty="0" smtClean="0"/>
                  <a:t>            2)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ad>
                          <m:radPr>
                            <m:degHide m:val="on"/>
                            <m:ctrlPr>
                              <a:rPr lang="ru-RU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r>
                  <a:rPr lang="ru-RU" dirty="0"/>
                  <a:t> </a:t>
                </a:r>
                <a:r>
                  <a:rPr lang="ru-RU" dirty="0">
                    <a:solidFill>
                      <a:prstClr val="black"/>
                    </a:solidFill>
                  </a:rPr>
                  <a:t> </a:t>
                </a:r>
                <a:r>
                  <a:rPr lang="ru-RU" dirty="0" smtClean="0">
                    <a:solidFill>
                      <a:prstClr val="black"/>
                    </a:solidFill>
                  </a:rPr>
                  <a:t>         3)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  <m:rad>
                          <m:radPr>
                            <m:degHide m:val="on"/>
                            <m:ctrlPr>
                              <a:rPr lang="ru-RU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ru-RU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dirty="0" smtClean="0"/>
                  <a:t>           4)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98</m:t>
                        </m:r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ad>
                          <m:radPr>
                            <m:degHide m:val="on"/>
                            <m:ctrlPr>
                              <a:rPr lang="ru-RU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b="0" i="1" smtClean="0">
                                <a:latin typeface="Cambria Math" panose="02040503050406030204" pitchFamily="18" charset="0"/>
                              </a:rPr>
                              <m:t>98</m:t>
                            </m:r>
                          </m:e>
                        </m:rad>
                      </m:den>
                    </m:f>
                  </m:oMath>
                </a14:m>
                <a:endParaRPr lang="ru-RU" dirty="0"/>
              </a:p>
              <a:p>
                <a:pPr marL="342900" indent="-342900">
                  <a:lnSpc>
                    <a:spcPts val="3000"/>
                  </a:lnSpc>
                  <a:buFont typeface="+mj-lt"/>
                  <a:buAutoNum type="arabicPeriod" startAt="5"/>
                </a:pPr>
                <a:r>
                  <a:rPr lang="ru-RU" b="1" dirty="0" smtClean="0"/>
                  <a:t>Население Австрии составляет 8,26</a:t>
                </a:r>
                <a14:m>
                  <m:oMath xmlns:m="http://schemas.openxmlformats.org/officeDocument/2006/math">
                    <m:r>
                      <a:rPr lang="ru-RU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ru-RU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ru-RU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𝟔</m:t>
                        </m:r>
                      </m:sup>
                    </m:sSup>
                  </m:oMath>
                </a14:m>
                <a:r>
                  <a:rPr lang="ru-RU" b="1" dirty="0" smtClean="0"/>
                  <a:t> человек. Чему равно население Австрии в тысячах человек?</a:t>
                </a:r>
                <a:endParaRPr lang="en-US" b="1" dirty="0"/>
              </a:p>
              <a:p>
                <a:pPr lvl="1">
                  <a:lnSpc>
                    <a:spcPts val="3000"/>
                  </a:lnSpc>
                </a:pPr>
                <a:r>
                  <a:rPr lang="ru-RU" dirty="0" smtClean="0"/>
                  <a:t>Ответ:</a:t>
                </a:r>
              </a:p>
              <a:p>
                <a:pPr marL="342900" indent="-342900">
                  <a:lnSpc>
                    <a:spcPts val="3000"/>
                  </a:lnSpc>
                  <a:buFont typeface="+mj-lt"/>
                  <a:buAutoNum type="arabicPeriod" startAt="5"/>
                </a:pPr>
                <a:r>
                  <a:rPr lang="ru-RU" b="1" dirty="0" smtClean="0"/>
                  <a:t>Какое число получится если 170 увеличить на 30%?</a:t>
                </a:r>
                <a:endParaRPr lang="en-US" b="1" dirty="0" smtClean="0"/>
              </a:p>
              <a:p>
                <a:pPr lvl="1">
                  <a:lnSpc>
                    <a:spcPts val="3000"/>
                  </a:lnSpc>
                </a:pPr>
                <a:r>
                  <a:rPr lang="ru-RU" dirty="0" smtClean="0"/>
                  <a:t>Ответ:</a:t>
                </a:r>
              </a:p>
              <a:p>
                <a:pPr marL="342900" indent="-342900">
                  <a:lnSpc>
                    <a:spcPts val="3000"/>
                  </a:lnSpc>
                  <a:buFont typeface="+mj-lt"/>
                  <a:buAutoNum type="arabicPeriod" startAt="5"/>
                </a:pPr>
                <a:r>
                  <a:rPr lang="ru-RU" b="1" dirty="0" smtClean="0"/>
                  <a:t>Найдите значение выражения</a:t>
                </a:r>
              </a:p>
              <a:p>
                <a:pPr lvl="2">
                  <a:lnSpc>
                    <a:spcPts val="3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/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 smtClean="0"/>
                  <a:t> + 3               </a:t>
                </a:r>
                <a:r>
                  <a:rPr lang="ru-RU" dirty="0" smtClean="0"/>
                  <a:t>при </a:t>
                </a:r>
                <a:r>
                  <a:rPr lang="en-US" dirty="0" smtClean="0"/>
                  <a:t>x=-1</a:t>
                </a:r>
              </a:p>
              <a:p>
                <a:pPr lvl="1">
                  <a:lnSpc>
                    <a:spcPts val="3000"/>
                  </a:lnSpc>
                </a:pPr>
                <a:r>
                  <a:rPr lang="ru-RU" dirty="0" smtClean="0"/>
                  <a:t>Ответ:</a:t>
                </a:r>
                <a:endParaRPr lang="ru-RU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349624"/>
                <a:ext cx="12192000" cy="6247864"/>
              </a:xfrm>
              <a:prstGeom prst="rect">
                <a:avLst/>
              </a:prstGeom>
              <a:blipFill rotWithShape="0">
                <a:blip r:embed="rId2"/>
                <a:stretch>
                  <a:fillRect l="-3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8615363" y="6092158"/>
            <a:ext cx="3314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sldjump"/>
              </a:rPr>
              <a:t>Выбор теста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7717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" y="349624"/>
                <a:ext cx="12192000" cy="62478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ts val="3000"/>
                  </a:lnSpc>
                  <a:buFont typeface="+mj-lt"/>
                  <a:buAutoNum type="arabicPeriod" startAt="5"/>
                </a:pPr>
                <a:r>
                  <a:rPr lang="ru-RU" b="1" dirty="0" smtClean="0"/>
                  <a:t>Представьте в виде дроби</a:t>
                </a:r>
              </a:p>
              <a:p>
                <a:pPr lvl="2">
                  <a:lnSpc>
                    <a:spcPts val="3000"/>
                  </a:lnSpc>
                </a:pPr>
                <a:r>
                  <a:rPr lang="ru-RU" dirty="0" smtClean="0"/>
                  <a:t>9</a:t>
                </a:r>
                <a:r>
                  <a:rPr lang="en-US" dirty="0" smtClean="0"/>
                  <a:t>m+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1−8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lvl="1">
                  <a:lnSpc>
                    <a:spcPts val="3000"/>
                  </a:lnSpc>
                </a:pPr>
                <a:r>
                  <a:rPr lang="ru-RU" dirty="0" smtClean="0"/>
                  <a:t>Ответ</a:t>
                </a:r>
                <a:r>
                  <a:rPr lang="ru-RU" dirty="0" smtClean="0"/>
                  <a:t>: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p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den>
                    </m:f>
                  </m:oMath>
                </a14:m>
                <a:endParaRPr lang="ru-RU" b="1" dirty="0" smtClean="0"/>
              </a:p>
              <a:p>
                <a:pPr marL="342900" indent="-342900">
                  <a:lnSpc>
                    <a:spcPts val="3000"/>
                  </a:lnSpc>
                  <a:buFont typeface="+mj-lt"/>
                  <a:buAutoNum type="arabicPeriod" startAt="5"/>
                </a:pPr>
                <a:r>
                  <a:rPr lang="ru-RU" b="1" dirty="0" smtClean="0"/>
                  <a:t>В какой многочлен можно преобразовать выражение</a:t>
                </a:r>
              </a:p>
              <a:p>
                <a:pPr lvl="2">
                  <a:lnSpc>
                    <a:spcPts val="3000"/>
                  </a:lnSpc>
                </a:pPr>
                <a:r>
                  <a:rPr lang="ru-RU" dirty="0" smtClean="0"/>
                  <a:t>-2(</a:t>
                </a:r>
                <a:r>
                  <a:rPr lang="en-US" dirty="0" smtClean="0"/>
                  <a:t>b+4)+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−2)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marL="800100" lvl="1" indent="-342900">
                  <a:lnSpc>
                    <a:spcPts val="3000"/>
                  </a:lnSpc>
                  <a:buAutoNum type="arabicParenR"/>
                </a:pPr>
                <a:r>
                  <a:rPr lang="en-US" dirty="0" smtClean="0"/>
                  <a:t>-4+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                         3) 12-6b+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marL="800100" lvl="1" indent="-342900">
                  <a:lnSpc>
                    <a:spcPts val="3000"/>
                  </a:lnSpc>
                  <a:buAutoNum type="arabicParenR"/>
                </a:pPr>
                <a:r>
                  <a:rPr lang="en-US" dirty="0" smtClean="0"/>
                  <a:t>-4-8b+6b                  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4) -4-</a:t>
                </a:r>
                <a:r>
                  <a:rPr lang="ru-RU" dirty="0" smtClean="0">
                    <a:solidFill>
                      <a:schemeClr val="tx1"/>
                    </a:solidFill>
                  </a:rPr>
                  <a:t>6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b+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ru-RU" dirty="0" smtClean="0"/>
              </a:p>
              <a:p>
                <a:pPr marL="342900" indent="-342900">
                  <a:lnSpc>
                    <a:spcPts val="3000"/>
                  </a:lnSpc>
                  <a:buFont typeface="+mj-lt"/>
                  <a:buAutoNum type="arabicPeriod" startAt="5"/>
                </a:pPr>
                <a:r>
                  <a:rPr lang="ru-RU" b="1" dirty="0" smtClean="0"/>
                  <a:t>Какое из данных выражений не равно выражению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b="1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b="1" i="1" smtClean="0">
                                <a:latin typeface="Cambria Math" panose="02040503050406030204" pitchFamily="18" charset="0"/>
                              </a:rPr>
                              <m:t>𝟗𝟖</m:t>
                            </m:r>
                          </m:e>
                        </m:rad>
                      </m:num>
                      <m:den>
                        <m:r>
                          <a:rPr lang="ru-RU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ru-RU" b="1" dirty="0" smtClean="0"/>
                  <a:t>?</a:t>
                </a:r>
                <a:endParaRPr lang="ru-RU" b="1" dirty="0"/>
              </a:p>
              <a:p>
                <a:pPr lvl="1">
                  <a:lnSpc>
                    <a:spcPts val="3000"/>
                  </a:lnSpc>
                </a:pPr>
                <a:r>
                  <a:rPr lang="ru-RU" dirty="0" smtClean="0"/>
                  <a:t>1)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ru-RU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e>
                        </m:rad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dirty="0" smtClean="0"/>
                  <a:t>            2)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ad>
                          <m:radPr>
                            <m:degHide m:val="on"/>
                            <m:ctrlPr>
                              <a:rPr lang="ru-RU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r>
                  <a:rPr lang="ru-RU" dirty="0"/>
                  <a:t> </a:t>
                </a:r>
                <a:r>
                  <a:rPr lang="ru-RU" dirty="0">
                    <a:solidFill>
                      <a:prstClr val="black"/>
                    </a:solidFill>
                  </a:rPr>
                  <a:t> </a:t>
                </a:r>
                <a:r>
                  <a:rPr lang="ru-RU" dirty="0" smtClean="0">
                    <a:solidFill>
                      <a:prstClr val="black"/>
                    </a:solidFill>
                  </a:rPr>
                  <a:t>         3)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  <m:rad>
                          <m:radPr>
                            <m:degHide m:val="on"/>
                            <m:ctrlPr>
                              <a:rPr lang="ru-RU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ru-RU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dirty="0" smtClean="0"/>
                  <a:t>           4)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98</m:t>
                        </m:r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ad>
                          <m:radPr>
                            <m:degHide m:val="on"/>
                            <m:ctrlPr>
                              <a:rPr lang="ru-RU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b="0" i="1" smtClean="0">
                                <a:latin typeface="Cambria Math" panose="02040503050406030204" pitchFamily="18" charset="0"/>
                              </a:rPr>
                              <m:t>98</m:t>
                            </m:r>
                          </m:e>
                        </m:rad>
                      </m:den>
                    </m:f>
                  </m:oMath>
                </a14:m>
                <a:endParaRPr lang="ru-RU" dirty="0"/>
              </a:p>
              <a:p>
                <a:pPr marL="342900" indent="-342900">
                  <a:lnSpc>
                    <a:spcPts val="3000"/>
                  </a:lnSpc>
                  <a:buFont typeface="+mj-lt"/>
                  <a:buAutoNum type="arabicPeriod" startAt="5"/>
                </a:pPr>
                <a:r>
                  <a:rPr lang="ru-RU" b="1" dirty="0" smtClean="0"/>
                  <a:t>Население Австрии составляет 8,26</a:t>
                </a:r>
                <a14:m>
                  <m:oMath xmlns:m="http://schemas.openxmlformats.org/officeDocument/2006/math">
                    <m:r>
                      <a:rPr lang="ru-RU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ru-RU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ru-RU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𝟔</m:t>
                        </m:r>
                      </m:sup>
                    </m:sSup>
                  </m:oMath>
                </a14:m>
                <a:r>
                  <a:rPr lang="ru-RU" b="1" dirty="0" smtClean="0"/>
                  <a:t> человек. Чему равно население Австрии в тысячах человек?</a:t>
                </a:r>
                <a:endParaRPr lang="en-US" b="1" dirty="0"/>
              </a:p>
              <a:p>
                <a:pPr lvl="1">
                  <a:lnSpc>
                    <a:spcPts val="3000"/>
                  </a:lnSpc>
                </a:pPr>
                <a:r>
                  <a:rPr lang="ru-RU" dirty="0" smtClean="0"/>
                  <a:t>Ответ:</a:t>
                </a:r>
              </a:p>
              <a:p>
                <a:pPr marL="342900" indent="-342900">
                  <a:lnSpc>
                    <a:spcPts val="3000"/>
                  </a:lnSpc>
                  <a:buFont typeface="+mj-lt"/>
                  <a:buAutoNum type="arabicPeriod" startAt="5"/>
                </a:pPr>
                <a:r>
                  <a:rPr lang="ru-RU" b="1" dirty="0" smtClean="0"/>
                  <a:t>Какое число получится если 170 увеличить на 30%?</a:t>
                </a:r>
                <a:endParaRPr lang="en-US" b="1" dirty="0" smtClean="0"/>
              </a:p>
              <a:p>
                <a:pPr lvl="1">
                  <a:lnSpc>
                    <a:spcPts val="3000"/>
                  </a:lnSpc>
                </a:pPr>
                <a:r>
                  <a:rPr lang="ru-RU" dirty="0" smtClean="0"/>
                  <a:t>Ответ:</a:t>
                </a:r>
              </a:p>
              <a:p>
                <a:pPr marL="342900" indent="-342900">
                  <a:lnSpc>
                    <a:spcPts val="3000"/>
                  </a:lnSpc>
                  <a:buFont typeface="+mj-lt"/>
                  <a:buAutoNum type="arabicPeriod" startAt="5"/>
                </a:pPr>
                <a:r>
                  <a:rPr lang="ru-RU" b="1" dirty="0" smtClean="0"/>
                  <a:t>Найдите значение выражения</a:t>
                </a:r>
              </a:p>
              <a:p>
                <a:pPr lvl="2">
                  <a:lnSpc>
                    <a:spcPts val="3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/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 smtClean="0"/>
                  <a:t> + 3               </a:t>
                </a:r>
                <a:r>
                  <a:rPr lang="ru-RU" dirty="0" smtClean="0"/>
                  <a:t>при </a:t>
                </a:r>
                <a:r>
                  <a:rPr lang="en-US" dirty="0" smtClean="0"/>
                  <a:t>x=-1</a:t>
                </a:r>
              </a:p>
              <a:p>
                <a:pPr lvl="1">
                  <a:lnSpc>
                    <a:spcPts val="3000"/>
                  </a:lnSpc>
                </a:pPr>
                <a:r>
                  <a:rPr lang="ru-RU" dirty="0" smtClean="0"/>
                  <a:t>Ответ:</a:t>
                </a:r>
                <a:endParaRPr lang="ru-RU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349624"/>
                <a:ext cx="12192000" cy="6247864"/>
              </a:xfrm>
              <a:prstGeom prst="rect">
                <a:avLst/>
              </a:prstGeom>
              <a:blipFill rotWithShape="0">
                <a:blip r:embed="rId2"/>
                <a:stretch>
                  <a:fillRect l="-3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8615363" y="6092158"/>
            <a:ext cx="3314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sldjump"/>
              </a:rPr>
              <a:t>Выбор теста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6871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" y="349624"/>
                <a:ext cx="12192000" cy="62478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ts val="3000"/>
                  </a:lnSpc>
                  <a:buFont typeface="+mj-lt"/>
                  <a:buAutoNum type="arabicPeriod" startAt="5"/>
                </a:pPr>
                <a:r>
                  <a:rPr lang="ru-RU" b="1" dirty="0" smtClean="0"/>
                  <a:t>Представьте в виде дроби</a:t>
                </a:r>
              </a:p>
              <a:p>
                <a:pPr lvl="2">
                  <a:lnSpc>
                    <a:spcPts val="3000"/>
                  </a:lnSpc>
                </a:pPr>
                <a:r>
                  <a:rPr lang="ru-RU" dirty="0" smtClean="0"/>
                  <a:t>9</a:t>
                </a:r>
                <a:r>
                  <a:rPr lang="en-US" dirty="0" smtClean="0"/>
                  <a:t>m+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1−8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lvl="1">
                  <a:lnSpc>
                    <a:spcPts val="3000"/>
                  </a:lnSpc>
                </a:pPr>
                <a:r>
                  <a:rPr lang="ru-RU" dirty="0" smtClean="0"/>
                  <a:t>Ответ</a:t>
                </a:r>
                <a:r>
                  <a:rPr lang="ru-RU" dirty="0" smtClean="0"/>
                  <a:t>: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p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den>
                    </m:f>
                  </m:oMath>
                </a14:m>
                <a:endParaRPr lang="ru-RU" b="1" dirty="0" smtClean="0"/>
              </a:p>
              <a:p>
                <a:pPr marL="342900" indent="-342900">
                  <a:lnSpc>
                    <a:spcPts val="3000"/>
                  </a:lnSpc>
                  <a:buFont typeface="+mj-lt"/>
                  <a:buAutoNum type="arabicPeriod" startAt="5"/>
                </a:pPr>
                <a:r>
                  <a:rPr lang="ru-RU" b="1" dirty="0" smtClean="0"/>
                  <a:t>В какой многочлен можно преобразовать выражение</a:t>
                </a:r>
              </a:p>
              <a:p>
                <a:pPr lvl="2">
                  <a:lnSpc>
                    <a:spcPts val="3000"/>
                  </a:lnSpc>
                </a:pPr>
                <a:r>
                  <a:rPr lang="ru-RU" dirty="0" smtClean="0"/>
                  <a:t>-2(</a:t>
                </a:r>
                <a:r>
                  <a:rPr lang="en-US" dirty="0" smtClean="0"/>
                  <a:t>b+4)+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−2)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marL="800100" lvl="1" indent="-342900">
                  <a:lnSpc>
                    <a:spcPts val="3000"/>
                  </a:lnSpc>
                  <a:buAutoNum type="arabicParenR"/>
                </a:pPr>
                <a:r>
                  <a:rPr lang="en-US" dirty="0" smtClean="0"/>
                  <a:t>-4+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                         3) 12-6b+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marL="800100" lvl="1" indent="-342900">
                  <a:lnSpc>
                    <a:spcPts val="3000"/>
                  </a:lnSpc>
                  <a:buAutoNum type="arabicParenR"/>
                </a:pPr>
                <a:r>
                  <a:rPr lang="en-US" dirty="0" smtClean="0"/>
                  <a:t>-4-8b+6b                  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4) -4-</a:t>
                </a:r>
                <a:r>
                  <a:rPr lang="ru-RU" b="1" dirty="0" smtClean="0">
                    <a:solidFill>
                      <a:srgbClr val="FF0000"/>
                    </a:solidFill>
                  </a:rPr>
                  <a:t>6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b+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ru-RU" b="1" dirty="0" smtClean="0"/>
              </a:p>
              <a:p>
                <a:pPr marL="342900" indent="-342900">
                  <a:lnSpc>
                    <a:spcPts val="3000"/>
                  </a:lnSpc>
                  <a:buFont typeface="+mj-lt"/>
                  <a:buAutoNum type="arabicPeriod" startAt="5"/>
                </a:pPr>
                <a:r>
                  <a:rPr lang="ru-RU" b="1" dirty="0" smtClean="0"/>
                  <a:t>Какое из данных выражений не равно выражению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b="1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b="1" i="1" smtClean="0">
                                <a:latin typeface="Cambria Math" panose="02040503050406030204" pitchFamily="18" charset="0"/>
                              </a:rPr>
                              <m:t>𝟗𝟖</m:t>
                            </m:r>
                          </m:e>
                        </m:rad>
                      </m:num>
                      <m:den>
                        <m:r>
                          <a:rPr lang="ru-RU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ru-RU" b="1" dirty="0" smtClean="0"/>
                  <a:t>?</a:t>
                </a:r>
                <a:endParaRPr lang="ru-RU" b="1" dirty="0"/>
              </a:p>
              <a:p>
                <a:pPr lvl="1">
                  <a:lnSpc>
                    <a:spcPts val="3000"/>
                  </a:lnSpc>
                </a:pPr>
                <a:r>
                  <a:rPr lang="ru-RU" dirty="0" smtClean="0"/>
                  <a:t>1)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ru-RU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e>
                        </m:rad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dirty="0" smtClean="0"/>
                  <a:t>            2)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ad>
                          <m:radPr>
                            <m:degHide m:val="on"/>
                            <m:ctrlPr>
                              <a:rPr lang="ru-RU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r>
                  <a:rPr lang="ru-RU" dirty="0"/>
                  <a:t> </a:t>
                </a:r>
                <a:r>
                  <a:rPr lang="ru-RU" dirty="0">
                    <a:solidFill>
                      <a:prstClr val="black"/>
                    </a:solidFill>
                  </a:rPr>
                  <a:t> </a:t>
                </a:r>
                <a:r>
                  <a:rPr lang="ru-RU" dirty="0" smtClean="0">
                    <a:solidFill>
                      <a:prstClr val="black"/>
                    </a:solidFill>
                  </a:rPr>
                  <a:t>         3)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  <m:rad>
                          <m:radPr>
                            <m:degHide m:val="on"/>
                            <m:ctrlPr>
                              <a:rPr lang="ru-RU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ru-RU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dirty="0" smtClean="0"/>
                  <a:t>           4)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98</m:t>
                        </m:r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ad>
                          <m:radPr>
                            <m:degHide m:val="on"/>
                            <m:ctrlPr>
                              <a:rPr lang="ru-RU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b="0" i="1" smtClean="0">
                                <a:latin typeface="Cambria Math" panose="02040503050406030204" pitchFamily="18" charset="0"/>
                              </a:rPr>
                              <m:t>98</m:t>
                            </m:r>
                          </m:e>
                        </m:rad>
                      </m:den>
                    </m:f>
                  </m:oMath>
                </a14:m>
                <a:endParaRPr lang="ru-RU" dirty="0"/>
              </a:p>
              <a:p>
                <a:pPr marL="342900" indent="-342900">
                  <a:lnSpc>
                    <a:spcPts val="3000"/>
                  </a:lnSpc>
                  <a:buFont typeface="+mj-lt"/>
                  <a:buAutoNum type="arabicPeriod" startAt="5"/>
                </a:pPr>
                <a:r>
                  <a:rPr lang="ru-RU" b="1" dirty="0" smtClean="0"/>
                  <a:t>Население Австрии составляет 8,26</a:t>
                </a:r>
                <a14:m>
                  <m:oMath xmlns:m="http://schemas.openxmlformats.org/officeDocument/2006/math">
                    <m:r>
                      <a:rPr lang="ru-RU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ru-RU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ru-RU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𝟔</m:t>
                        </m:r>
                      </m:sup>
                    </m:sSup>
                  </m:oMath>
                </a14:m>
                <a:r>
                  <a:rPr lang="ru-RU" b="1" dirty="0" smtClean="0"/>
                  <a:t> человек. Чему равно население Австрии в тысячах человек?</a:t>
                </a:r>
                <a:endParaRPr lang="en-US" b="1" dirty="0"/>
              </a:p>
              <a:p>
                <a:pPr lvl="1">
                  <a:lnSpc>
                    <a:spcPts val="3000"/>
                  </a:lnSpc>
                </a:pPr>
                <a:r>
                  <a:rPr lang="ru-RU" dirty="0" smtClean="0"/>
                  <a:t>Ответ:</a:t>
                </a:r>
              </a:p>
              <a:p>
                <a:pPr marL="342900" indent="-342900">
                  <a:lnSpc>
                    <a:spcPts val="3000"/>
                  </a:lnSpc>
                  <a:buFont typeface="+mj-lt"/>
                  <a:buAutoNum type="arabicPeriod" startAt="5"/>
                </a:pPr>
                <a:r>
                  <a:rPr lang="ru-RU" b="1" dirty="0" smtClean="0"/>
                  <a:t>Какое число получится если 170 увеличить на 30%?</a:t>
                </a:r>
                <a:endParaRPr lang="en-US" b="1" dirty="0" smtClean="0"/>
              </a:p>
              <a:p>
                <a:pPr lvl="1">
                  <a:lnSpc>
                    <a:spcPts val="3000"/>
                  </a:lnSpc>
                </a:pPr>
                <a:r>
                  <a:rPr lang="ru-RU" dirty="0" smtClean="0"/>
                  <a:t>Ответ:</a:t>
                </a:r>
              </a:p>
              <a:p>
                <a:pPr marL="342900" indent="-342900">
                  <a:lnSpc>
                    <a:spcPts val="3000"/>
                  </a:lnSpc>
                  <a:buFont typeface="+mj-lt"/>
                  <a:buAutoNum type="arabicPeriod" startAt="5"/>
                </a:pPr>
                <a:r>
                  <a:rPr lang="ru-RU" b="1" dirty="0" smtClean="0"/>
                  <a:t>Найдите значение выражения</a:t>
                </a:r>
              </a:p>
              <a:p>
                <a:pPr lvl="2">
                  <a:lnSpc>
                    <a:spcPts val="3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/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 smtClean="0"/>
                  <a:t> + 3               </a:t>
                </a:r>
                <a:r>
                  <a:rPr lang="ru-RU" dirty="0" smtClean="0"/>
                  <a:t>при </a:t>
                </a:r>
                <a:r>
                  <a:rPr lang="en-US" dirty="0" smtClean="0"/>
                  <a:t>x=-1</a:t>
                </a:r>
              </a:p>
              <a:p>
                <a:pPr lvl="1">
                  <a:lnSpc>
                    <a:spcPts val="3000"/>
                  </a:lnSpc>
                </a:pPr>
                <a:r>
                  <a:rPr lang="ru-RU" dirty="0" smtClean="0"/>
                  <a:t>Ответ:</a:t>
                </a:r>
                <a:endParaRPr lang="ru-RU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349624"/>
                <a:ext cx="12192000" cy="6247864"/>
              </a:xfrm>
              <a:prstGeom prst="rect">
                <a:avLst/>
              </a:prstGeom>
              <a:blipFill rotWithShape="0">
                <a:blip r:embed="rId2"/>
                <a:stretch>
                  <a:fillRect l="-3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8615363" y="6092158"/>
            <a:ext cx="3314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sldjump"/>
              </a:rPr>
              <a:t>Выбор теста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4282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" y="349624"/>
                <a:ext cx="12192000" cy="62478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ts val="3000"/>
                  </a:lnSpc>
                  <a:buFont typeface="+mj-lt"/>
                  <a:buAutoNum type="arabicPeriod" startAt="5"/>
                </a:pPr>
                <a:r>
                  <a:rPr lang="ru-RU" b="1" dirty="0" smtClean="0"/>
                  <a:t>Представьте в виде дроби</a:t>
                </a:r>
              </a:p>
              <a:p>
                <a:pPr lvl="2">
                  <a:lnSpc>
                    <a:spcPts val="3000"/>
                  </a:lnSpc>
                </a:pPr>
                <a:r>
                  <a:rPr lang="ru-RU" dirty="0" smtClean="0"/>
                  <a:t>9</a:t>
                </a:r>
                <a:r>
                  <a:rPr lang="en-US" dirty="0" smtClean="0"/>
                  <a:t>m+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1−8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lvl="1">
                  <a:lnSpc>
                    <a:spcPts val="3000"/>
                  </a:lnSpc>
                </a:pPr>
                <a:r>
                  <a:rPr lang="ru-RU" dirty="0" smtClean="0"/>
                  <a:t>Ответ</a:t>
                </a:r>
                <a:r>
                  <a:rPr lang="ru-RU" dirty="0" smtClean="0"/>
                  <a:t>: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p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den>
                    </m:f>
                  </m:oMath>
                </a14:m>
                <a:endParaRPr lang="ru-RU" b="1" dirty="0" smtClean="0"/>
              </a:p>
              <a:p>
                <a:pPr marL="342900" indent="-342900">
                  <a:lnSpc>
                    <a:spcPts val="3000"/>
                  </a:lnSpc>
                  <a:buFont typeface="+mj-lt"/>
                  <a:buAutoNum type="arabicPeriod" startAt="5"/>
                </a:pPr>
                <a:r>
                  <a:rPr lang="ru-RU" b="1" dirty="0" smtClean="0"/>
                  <a:t>В какой многочлен можно преобразовать выражение</a:t>
                </a:r>
              </a:p>
              <a:p>
                <a:pPr lvl="2">
                  <a:lnSpc>
                    <a:spcPts val="3000"/>
                  </a:lnSpc>
                </a:pPr>
                <a:r>
                  <a:rPr lang="ru-RU" dirty="0" smtClean="0"/>
                  <a:t>-2(</a:t>
                </a:r>
                <a:r>
                  <a:rPr lang="en-US" dirty="0" smtClean="0"/>
                  <a:t>b+4)+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−2)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marL="800100" lvl="1" indent="-342900">
                  <a:lnSpc>
                    <a:spcPts val="3000"/>
                  </a:lnSpc>
                  <a:buAutoNum type="arabicParenR"/>
                </a:pPr>
                <a:r>
                  <a:rPr lang="en-US" dirty="0" smtClean="0"/>
                  <a:t>-4+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                         3) 12-6b+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marL="800100" lvl="1" indent="-342900">
                  <a:lnSpc>
                    <a:spcPts val="3000"/>
                  </a:lnSpc>
                  <a:buAutoNum type="arabicParenR"/>
                </a:pPr>
                <a:r>
                  <a:rPr lang="en-US" dirty="0" smtClean="0"/>
                  <a:t>-4-8b+6b                  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4) -4-</a:t>
                </a:r>
                <a:r>
                  <a:rPr lang="ru-RU" b="1" dirty="0" smtClean="0">
                    <a:solidFill>
                      <a:srgbClr val="FF0000"/>
                    </a:solidFill>
                  </a:rPr>
                  <a:t>6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b+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ru-RU" b="1" dirty="0" smtClean="0"/>
              </a:p>
              <a:p>
                <a:pPr marL="342900" indent="-342900">
                  <a:lnSpc>
                    <a:spcPts val="3000"/>
                  </a:lnSpc>
                  <a:buFont typeface="+mj-lt"/>
                  <a:buAutoNum type="arabicPeriod" startAt="5"/>
                </a:pPr>
                <a:r>
                  <a:rPr lang="ru-RU" b="1" dirty="0" smtClean="0"/>
                  <a:t>Какое из данных выражений не равно выражению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b="1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b="1" i="1" smtClean="0">
                                <a:latin typeface="Cambria Math" panose="02040503050406030204" pitchFamily="18" charset="0"/>
                              </a:rPr>
                              <m:t>𝟗𝟖</m:t>
                            </m:r>
                          </m:e>
                        </m:rad>
                      </m:num>
                      <m:den>
                        <m:r>
                          <a:rPr lang="ru-RU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ru-RU" b="1" dirty="0" smtClean="0"/>
                  <a:t>?</a:t>
                </a:r>
                <a:endParaRPr lang="ru-RU" b="1" dirty="0"/>
              </a:p>
              <a:p>
                <a:pPr lvl="1">
                  <a:lnSpc>
                    <a:spcPts val="3000"/>
                  </a:lnSpc>
                </a:pPr>
                <a:r>
                  <a:rPr lang="ru-RU" b="1" dirty="0" smtClean="0">
                    <a:solidFill>
                      <a:srgbClr val="FF0000"/>
                    </a:solidFill>
                  </a:rPr>
                  <a:t>1)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ru-RU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𝟕</m:t>
                            </m:r>
                          </m:e>
                        </m:rad>
                      </m:num>
                      <m:den>
                        <m:r>
                          <a:rPr lang="ru-RU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ru-RU" dirty="0" smtClean="0"/>
                  <a:t>            2)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ad>
                          <m:radPr>
                            <m:degHide m:val="on"/>
                            <m:ctrlPr>
                              <a:rPr lang="ru-RU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r>
                  <a:rPr lang="ru-RU" dirty="0"/>
                  <a:t> </a:t>
                </a:r>
                <a:r>
                  <a:rPr lang="ru-RU" dirty="0">
                    <a:solidFill>
                      <a:prstClr val="black"/>
                    </a:solidFill>
                  </a:rPr>
                  <a:t> </a:t>
                </a:r>
                <a:r>
                  <a:rPr lang="ru-RU" dirty="0" smtClean="0">
                    <a:solidFill>
                      <a:prstClr val="black"/>
                    </a:solidFill>
                  </a:rPr>
                  <a:t>         3)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  <m:rad>
                          <m:radPr>
                            <m:degHide m:val="on"/>
                            <m:ctrlPr>
                              <a:rPr lang="ru-RU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ru-RU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dirty="0" smtClean="0"/>
                  <a:t>           4)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98</m:t>
                        </m:r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ad>
                          <m:radPr>
                            <m:degHide m:val="on"/>
                            <m:ctrlPr>
                              <a:rPr lang="ru-RU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b="0" i="1" smtClean="0">
                                <a:latin typeface="Cambria Math" panose="02040503050406030204" pitchFamily="18" charset="0"/>
                              </a:rPr>
                              <m:t>98</m:t>
                            </m:r>
                          </m:e>
                        </m:rad>
                      </m:den>
                    </m:f>
                  </m:oMath>
                </a14:m>
                <a:endParaRPr lang="ru-RU" dirty="0"/>
              </a:p>
              <a:p>
                <a:pPr marL="342900" indent="-342900">
                  <a:lnSpc>
                    <a:spcPts val="3000"/>
                  </a:lnSpc>
                  <a:buFont typeface="+mj-lt"/>
                  <a:buAutoNum type="arabicPeriod" startAt="5"/>
                </a:pPr>
                <a:r>
                  <a:rPr lang="ru-RU" b="1" dirty="0" smtClean="0"/>
                  <a:t>Население Австрии составляет 8,26</a:t>
                </a:r>
                <a14:m>
                  <m:oMath xmlns:m="http://schemas.openxmlformats.org/officeDocument/2006/math">
                    <m:r>
                      <a:rPr lang="ru-RU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ru-RU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ru-RU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𝟔</m:t>
                        </m:r>
                      </m:sup>
                    </m:sSup>
                  </m:oMath>
                </a14:m>
                <a:r>
                  <a:rPr lang="ru-RU" b="1" dirty="0" smtClean="0"/>
                  <a:t> человек. Чему равно население Австрии в тысячах человек?</a:t>
                </a:r>
                <a:endParaRPr lang="en-US" b="1" dirty="0"/>
              </a:p>
              <a:p>
                <a:pPr lvl="1">
                  <a:lnSpc>
                    <a:spcPts val="3000"/>
                  </a:lnSpc>
                </a:pPr>
                <a:r>
                  <a:rPr lang="ru-RU" dirty="0" smtClean="0"/>
                  <a:t>Ответ:</a:t>
                </a:r>
              </a:p>
              <a:p>
                <a:pPr marL="342900" indent="-342900">
                  <a:lnSpc>
                    <a:spcPts val="3000"/>
                  </a:lnSpc>
                  <a:buFont typeface="+mj-lt"/>
                  <a:buAutoNum type="arabicPeriod" startAt="5"/>
                </a:pPr>
                <a:r>
                  <a:rPr lang="ru-RU" b="1" dirty="0" smtClean="0"/>
                  <a:t>Какое число получится если 170 увеличить на 30%?</a:t>
                </a:r>
                <a:endParaRPr lang="en-US" b="1" dirty="0" smtClean="0"/>
              </a:p>
              <a:p>
                <a:pPr lvl="1">
                  <a:lnSpc>
                    <a:spcPts val="3000"/>
                  </a:lnSpc>
                </a:pPr>
                <a:r>
                  <a:rPr lang="ru-RU" dirty="0" smtClean="0"/>
                  <a:t>Ответ:</a:t>
                </a:r>
              </a:p>
              <a:p>
                <a:pPr marL="342900" indent="-342900">
                  <a:lnSpc>
                    <a:spcPts val="3000"/>
                  </a:lnSpc>
                  <a:buFont typeface="+mj-lt"/>
                  <a:buAutoNum type="arabicPeriod" startAt="5"/>
                </a:pPr>
                <a:r>
                  <a:rPr lang="ru-RU" b="1" dirty="0" smtClean="0"/>
                  <a:t>Найдите значение выражения</a:t>
                </a:r>
              </a:p>
              <a:p>
                <a:pPr lvl="2">
                  <a:lnSpc>
                    <a:spcPts val="3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/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 smtClean="0"/>
                  <a:t> + 3               </a:t>
                </a:r>
                <a:r>
                  <a:rPr lang="ru-RU" dirty="0" smtClean="0"/>
                  <a:t>при </a:t>
                </a:r>
                <a:r>
                  <a:rPr lang="en-US" dirty="0" smtClean="0"/>
                  <a:t>x=-1</a:t>
                </a:r>
              </a:p>
              <a:p>
                <a:pPr lvl="1">
                  <a:lnSpc>
                    <a:spcPts val="3000"/>
                  </a:lnSpc>
                </a:pPr>
                <a:r>
                  <a:rPr lang="ru-RU" dirty="0" smtClean="0"/>
                  <a:t>Ответ:</a:t>
                </a:r>
                <a:endParaRPr lang="ru-RU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349624"/>
                <a:ext cx="12192000" cy="6247864"/>
              </a:xfrm>
              <a:prstGeom prst="rect">
                <a:avLst/>
              </a:prstGeom>
              <a:blipFill rotWithShape="0">
                <a:blip r:embed="rId2"/>
                <a:stretch>
                  <a:fillRect l="-3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8615363" y="6092158"/>
            <a:ext cx="3314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sldjump"/>
              </a:rPr>
              <a:t>Выбор теста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5408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" y="349624"/>
                <a:ext cx="12192000" cy="62478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ts val="3000"/>
                  </a:lnSpc>
                  <a:buFont typeface="+mj-lt"/>
                  <a:buAutoNum type="arabicPeriod" startAt="5"/>
                </a:pPr>
                <a:r>
                  <a:rPr lang="ru-RU" b="1" dirty="0" smtClean="0"/>
                  <a:t>Представьте в виде дроби</a:t>
                </a:r>
              </a:p>
              <a:p>
                <a:pPr lvl="2">
                  <a:lnSpc>
                    <a:spcPts val="3000"/>
                  </a:lnSpc>
                </a:pPr>
                <a:r>
                  <a:rPr lang="ru-RU" dirty="0" smtClean="0"/>
                  <a:t>9</a:t>
                </a:r>
                <a:r>
                  <a:rPr lang="en-US" dirty="0" smtClean="0"/>
                  <a:t>m+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1−8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lvl="1">
                  <a:lnSpc>
                    <a:spcPts val="3000"/>
                  </a:lnSpc>
                </a:pPr>
                <a:r>
                  <a:rPr lang="ru-RU" dirty="0" smtClean="0"/>
                  <a:t>Ответ</a:t>
                </a:r>
                <a:r>
                  <a:rPr lang="ru-RU" dirty="0" smtClean="0"/>
                  <a:t>: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p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den>
                    </m:f>
                  </m:oMath>
                </a14:m>
                <a:endParaRPr lang="ru-RU" b="1" dirty="0" smtClean="0"/>
              </a:p>
              <a:p>
                <a:pPr marL="342900" indent="-342900">
                  <a:lnSpc>
                    <a:spcPts val="3000"/>
                  </a:lnSpc>
                  <a:buFont typeface="+mj-lt"/>
                  <a:buAutoNum type="arabicPeriod" startAt="5"/>
                </a:pPr>
                <a:r>
                  <a:rPr lang="ru-RU" b="1" dirty="0" smtClean="0"/>
                  <a:t>В какой многочлен можно преобразовать выражение</a:t>
                </a:r>
              </a:p>
              <a:p>
                <a:pPr lvl="2">
                  <a:lnSpc>
                    <a:spcPts val="3000"/>
                  </a:lnSpc>
                </a:pPr>
                <a:r>
                  <a:rPr lang="ru-RU" dirty="0" smtClean="0"/>
                  <a:t>-2(</a:t>
                </a:r>
                <a:r>
                  <a:rPr lang="en-US" dirty="0" smtClean="0"/>
                  <a:t>b+4)+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−2)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marL="800100" lvl="1" indent="-342900">
                  <a:lnSpc>
                    <a:spcPts val="3000"/>
                  </a:lnSpc>
                  <a:buAutoNum type="arabicParenR"/>
                </a:pPr>
                <a:r>
                  <a:rPr lang="en-US" dirty="0" smtClean="0"/>
                  <a:t>-4+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                         3) 12-6b+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marL="800100" lvl="1" indent="-342900">
                  <a:lnSpc>
                    <a:spcPts val="3000"/>
                  </a:lnSpc>
                  <a:buAutoNum type="arabicParenR"/>
                </a:pPr>
                <a:r>
                  <a:rPr lang="en-US" dirty="0" smtClean="0"/>
                  <a:t>-4-8b+6b                  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4) -4-</a:t>
                </a:r>
                <a:r>
                  <a:rPr lang="ru-RU" b="1" dirty="0" smtClean="0">
                    <a:solidFill>
                      <a:srgbClr val="FF0000"/>
                    </a:solidFill>
                  </a:rPr>
                  <a:t>6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b+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ru-RU" b="1" dirty="0" smtClean="0"/>
              </a:p>
              <a:p>
                <a:pPr marL="342900" indent="-342900">
                  <a:lnSpc>
                    <a:spcPts val="3000"/>
                  </a:lnSpc>
                  <a:buFont typeface="+mj-lt"/>
                  <a:buAutoNum type="arabicPeriod" startAt="5"/>
                </a:pPr>
                <a:r>
                  <a:rPr lang="ru-RU" b="1" dirty="0" smtClean="0"/>
                  <a:t>Какое из данных выражений не равно выражению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b="1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b="1" i="1" smtClean="0">
                                <a:latin typeface="Cambria Math" panose="02040503050406030204" pitchFamily="18" charset="0"/>
                              </a:rPr>
                              <m:t>𝟗𝟖</m:t>
                            </m:r>
                          </m:e>
                        </m:rad>
                      </m:num>
                      <m:den>
                        <m:r>
                          <a:rPr lang="ru-RU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ru-RU" b="1" dirty="0" smtClean="0"/>
                  <a:t>?</a:t>
                </a:r>
                <a:endParaRPr lang="ru-RU" b="1" dirty="0"/>
              </a:p>
              <a:p>
                <a:pPr lvl="1">
                  <a:lnSpc>
                    <a:spcPts val="3000"/>
                  </a:lnSpc>
                </a:pPr>
                <a:r>
                  <a:rPr lang="ru-RU" b="1" dirty="0" smtClean="0">
                    <a:solidFill>
                      <a:srgbClr val="FF0000"/>
                    </a:solidFill>
                  </a:rPr>
                  <a:t>1)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ru-RU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𝟕</m:t>
                            </m:r>
                          </m:e>
                        </m:rad>
                      </m:num>
                      <m:den>
                        <m:r>
                          <a:rPr lang="ru-RU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ru-RU" dirty="0" smtClean="0"/>
                  <a:t>            2)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ad>
                          <m:radPr>
                            <m:degHide m:val="on"/>
                            <m:ctrlPr>
                              <a:rPr lang="ru-RU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r>
                  <a:rPr lang="ru-RU" dirty="0"/>
                  <a:t> </a:t>
                </a:r>
                <a:r>
                  <a:rPr lang="ru-RU" dirty="0">
                    <a:solidFill>
                      <a:prstClr val="black"/>
                    </a:solidFill>
                  </a:rPr>
                  <a:t> </a:t>
                </a:r>
                <a:r>
                  <a:rPr lang="ru-RU" dirty="0" smtClean="0">
                    <a:solidFill>
                      <a:prstClr val="black"/>
                    </a:solidFill>
                  </a:rPr>
                  <a:t>         3)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  <m:rad>
                          <m:radPr>
                            <m:degHide m:val="on"/>
                            <m:ctrlPr>
                              <a:rPr lang="ru-RU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ru-RU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dirty="0" smtClean="0"/>
                  <a:t>           4)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98</m:t>
                        </m:r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ad>
                          <m:radPr>
                            <m:degHide m:val="on"/>
                            <m:ctrlPr>
                              <a:rPr lang="ru-RU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b="0" i="1" smtClean="0">
                                <a:latin typeface="Cambria Math" panose="02040503050406030204" pitchFamily="18" charset="0"/>
                              </a:rPr>
                              <m:t>98</m:t>
                            </m:r>
                          </m:e>
                        </m:rad>
                      </m:den>
                    </m:f>
                  </m:oMath>
                </a14:m>
                <a:endParaRPr lang="ru-RU" dirty="0"/>
              </a:p>
              <a:p>
                <a:pPr marL="342900" indent="-342900">
                  <a:lnSpc>
                    <a:spcPts val="3000"/>
                  </a:lnSpc>
                  <a:buFont typeface="+mj-lt"/>
                  <a:buAutoNum type="arabicPeriod" startAt="5"/>
                </a:pPr>
                <a:r>
                  <a:rPr lang="ru-RU" b="1" dirty="0" smtClean="0"/>
                  <a:t>Население Австрии составляет 8,26</a:t>
                </a:r>
                <a14:m>
                  <m:oMath xmlns:m="http://schemas.openxmlformats.org/officeDocument/2006/math">
                    <m:r>
                      <a:rPr lang="ru-RU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ru-RU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ru-RU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𝟔</m:t>
                        </m:r>
                      </m:sup>
                    </m:sSup>
                  </m:oMath>
                </a14:m>
                <a:r>
                  <a:rPr lang="ru-RU" b="1" dirty="0" smtClean="0"/>
                  <a:t> человек. Чему равно население Австрии в тысячах человек?</a:t>
                </a:r>
                <a:endParaRPr lang="en-US" b="1" dirty="0"/>
              </a:p>
              <a:p>
                <a:pPr lvl="1">
                  <a:lnSpc>
                    <a:spcPts val="3000"/>
                  </a:lnSpc>
                </a:pPr>
                <a:r>
                  <a:rPr lang="ru-RU" dirty="0" smtClean="0"/>
                  <a:t>Ответ</a:t>
                </a:r>
                <a:r>
                  <a:rPr lang="ru-RU" dirty="0" smtClean="0"/>
                  <a:t>:</a:t>
                </a:r>
                <a:r>
                  <a:rPr lang="en-US" dirty="0" smtClean="0"/>
                  <a:t>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8260</a:t>
                </a:r>
                <a:endParaRPr lang="ru-RU" b="1" dirty="0" smtClean="0">
                  <a:solidFill>
                    <a:srgbClr val="FF0000"/>
                  </a:solidFill>
                </a:endParaRPr>
              </a:p>
              <a:p>
                <a:pPr marL="342900" indent="-342900">
                  <a:lnSpc>
                    <a:spcPts val="3000"/>
                  </a:lnSpc>
                  <a:buFont typeface="+mj-lt"/>
                  <a:buAutoNum type="arabicPeriod" startAt="5"/>
                </a:pPr>
                <a:r>
                  <a:rPr lang="ru-RU" b="1" dirty="0" smtClean="0"/>
                  <a:t>Какое число получится если 170 увеличить на 30%?</a:t>
                </a:r>
                <a:endParaRPr lang="en-US" b="1" dirty="0" smtClean="0"/>
              </a:p>
              <a:p>
                <a:pPr lvl="1">
                  <a:lnSpc>
                    <a:spcPts val="3000"/>
                  </a:lnSpc>
                </a:pPr>
                <a:r>
                  <a:rPr lang="ru-RU" dirty="0" smtClean="0"/>
                  <a:t>Ответ:</a:t>
                </a:r>
              </a:p>
              <a:p>
                <a:pPr marL="342900" indent="-342900">
                  <a:lnSpc>
                    <a:spcPts val="3000"/>
                  </a:lnSpc>
                  <a:buFont typeface="+mj-lt"/>
                  <a:buAutoNum type="arabicPeriod" startAt="5"/>
                </a:pPr>
                <a:r>
                  <a:rPr lang="ru-RU" b="1" dirty="0" smtClean="0"/>
                  <a:t>Найдите значение выражения</a:t>
                </a:r>
              </a:p>
              <a:p>
                <a:pPr lvl="2">
                  <a:lnSpc>
                    <a:spcPts val="3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/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 smtClean="0"/>
                  <a:t> + 3               </a:t>
                </a:r>
                <a:r>
                  <a:rPr lang="ru-RU" dirty="0" smtClean="0"/>
                  <a:t>при </a:t>
                </a:r>
                <a:r>
                  <a:rPr lang="en-US" dirty="0" smtClean="0"/>
                  <a:t>x=-1</a:t>
                </a:r>
              </a:p>
              <a:p>
                <a:pPr lvl="1">
                  <a:lnSpc>
                    <a:spcPts val="3000"/>
                  </a:lnSpc>
                </a:pPr>
                <a:r>
                  <a:rPr lang="ru-RU" dirty="0" smtClean="0"/>
                  <a:t>Ответ:</a:t>
                </a:r>
                <a:endParaRPr lang="ru-RU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349624"/>
                <a:ext cx="12192000" cy="6247864"/>
              </a:xfrm>
              <a:prstGeom prst="rect">
                <a:avLst/>
              </a:prstGeom>
              <a:blipFill rotWithShape="0">
                <a:blip r:embed="rId2"/>
                <a:stretch>
                  <a:fillRect l="-3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8615363" y="6092158"/>
            <a:ext cx="3314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sldjump"/>
              </a:rPr>
              <a:t>Выбор теста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3335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" y="349624"/>
                <a:ext cx="12192000" cy="62478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ts val="3000"/>
                  </a:lnSpc>
                  <a:buFont typeface="+mj-lt"/>
                  <a:buAutoNum type="arabicPeriod" startAt="5"/>
                </a:pPr>
                <a:r>
                  <a:rPr lang="ru-RU" b="1" dirty="0" smtClean="0"/>
                  <a:t>Представьте в виде дроби</a:t>
                </a:r>
              </a:p>
              <a:p>
                <a:pPr lvl="2">
                  <a:lnSpc>
                    <a:spcPts val="3000"/>
                  </a:lnSpc>
                </a:pPr>
                <a:r>
                  <a:rPr lang="ru-RU" dirty="0" smtClean="0"/>
                  <a:t>9</a:t>
                </a:r>
                <a:r>
                  <a:rPr lang="en-US" dirty="0" smtClean="0"/>
                  <a:t>m+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1−8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lvl="1">
                  <a:lnSpc>
                    <a:spcPts val="3000"/>
                  </a:lnSpc>
                </a:pPr>
                <a:r>
                  <a:rPr lang="ru-RU" dirty="0" smtClean="0"/>
                  <a:t>Ответ</a:t>
                </a:r>
                <a:r>
                  <a:rPr lang="ru-RU" dirty="0" smtClean="0"/>
                  <a:t>: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p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den>
                    </m:f>
                  </m:oMath>
                </a14:m>
                <a:endParaRPr lang="ru-RU" b="1" dirty="0" smtClean="0"/>
              </a:p>
              <a:p>
                <a:pPr marL="342900" indent="-342900">
                  <a:lnSpc>
                    <a:spcPts val="3000"/>
                  </a:lnSpc>
                  <a:buFont typeface="+mj-lt"/>
                  <a:buAutoNum type="arabicPeriod" startAt="5"/>
                </a:pPr>
                <a:r>
                  <a:rPr lang="ru-RU" b="1" dirty="0" smtClean="0"/>
                  <a:t>В какой многочлен можно преобразовать выражение</a:t>
                </a:r>
              </a:p>
              <a:p>
                <a:pPr lvl="2">
                  <a:lnSpc>
                    <a:spcPts val="3000"/>
                  </a:lnSpc>
                </a:pPr>
                <a:r>
                  <a:rPr lang="ru-RU" dirty="0" smtClean="0"/>
                  <a:t>-2(</a:t>
                </a:r>
                <a:r>
                  <a:rPr lang="en-US" dirty="0" smtClean="0"/>
                  <a:t>b+4)+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−2)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marL="800100" lvl="1" indent="-342900">
                  <a:lnSpc>
                    <a:spcPts val="3000"/>
                  </a:lnSpc>
                  <a:buAutoNum type="arabicParenR"/>
                </a:pPr>
                <a:r>
                  <a:rPr lang="en-US" dirty="0" smtClean="0"/>
                  <a:t>-4+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                         3) 12-6b+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marL="800100" lvl="1" indent="-342900">
                  <a:lnSpc>
                    <a:spcPts val="3000"/>
                  </a:lnSpc>
                  <a:buAutoNum type="arabicParenR"/>
                </a:pPr>
                <a:r>
                  <a:rPr lang="en-US" dirty="0" smtClean="0"/>
                  <a:t>-4-8b+6b                  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4) -4-</a:t>
                </a:r>
                <a:r>
                  <a:rPr lang="ru-RU" b="1" dirty="0" smtClean="0">
                    <a:solidFill>
                      <a:srgbClr val="FF0000"/>
                    </a:solidFill>
                  </a:rPr>
                  <a:t>6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b+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ru-RU" b="1" dirty="0" smtClean="0"/>
              </a:p>
              <a:p>
                <a:pPr marL="342900" indent="-342900">
                  <a:lnSpc>
                    <a:spcPts val="3000"/>
                  </a:lnSpc>
                  <a:buFont typeface="+mj-lt"/>
                  <a:buAutoNum type="arabicPeriod" startAt="5"/>
                </a:pPr>
                <a:r>
                  <a:rPr lang="ru-RU" b="1" dirty="0" smtClean="0"/>
                  <a:t>Какое из данных выражений не равно выражению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b="1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b="1" i="1" smtClean="0">
                                <a:latin typeface="Cambria Math" panose="02040503050406030204" pitchFamily="18" charset="0"/>
                              </a:rPr>
                              <m:t>𝟗𝟖</m:t>
                            </m:r>
                          </m:e>
                        </m:rad>
                      </m:num>
                      <m:den>
                        <m:r>
                          <a:rPr lang="ru-RU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ru-RU" b="1" dirty="0" smtClean="0"/>
                  <a:t>?</a:t>
                </a:r>
                <a:endParaRPr lang="ru-RU" b="1" dirty="0"/>
              </a:p>
              <a:p>
                <a:pPr lvl="1">
                  <a:lnSpc>
                    <a:spcPts val="3000"/>
                  </a:lnSpc>
                </a:pPr>
                <a:r>
                  <a:rPr lang="ru-RU" b="1" dirty="0" smtClean="0">
                    <a:solidFill>
                      <a:srgbClr val="FF0000"/>
                    </a:solidFill>
                  </a:rPr>
                  <a:t>1)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ru-RU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𝟕</m:t>
                            </m:r>
                          </m:e>
                        </m:rad>
                      </m:num>
                      <m:den>
                        <m:r>
                          <a:rPr lang="ru-RU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ru-RU" dirty="0" smtClean="0"/>
                  <a:t>            2)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ad>
                          <m:radPr>
                            <m:degHide m:val="on"/>
                            <m:ctrlPr>
                              <a:rPr lang="ru-RU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r>
                  <a:rPr lang="ru-RU" dirty="0"/>
                  <a:t> </a:t>
                </a:r>
                <a:r>
                  <a:rPr lang="ru-RU" dirty="0">
                    <a:solidFill>
                      <a:prstClr val="black"/>
                    </a:solidFill>
                  </a:rPr>
                  <a:t> </a:t>
                </a:r>
                <a:r>
                  <a:rPr lang="ru-RU" dirty="0" smtClean="0">
                    <a:solidFill>
                      <a:prstClr val="black"/>
                    </a:solidFill>
                  </a:rPr>
                  <a:t>         3)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  <m:rad>
                          <m:radPr>
                            <m:degHide m:val="on"/>
                            <m:ctrlPr>
                              <a:rPr lang="ru-RU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ru-RU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dirty="0" smtClean="0"/>
                  <a:t>           4)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98</m:t>
                        </m:r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ad>
                          <m:radPr>
                            <m:degHide m:val="on"/>
                            <m:ctrlPr>
                              <a:rPr lang="ru-RU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b="0" i="1" smtClean="0">
                                <a:latin typeface="Cambria Math" panose="02040503050406030204" pitchFamily="18" charset="0"/>
                              </a:rPr>
                              <m:t>98</m:t>
                            </m:r>
                          </m:e>
                        </m:rad>
                      </m:den>
                    </m:f>
                  </m:oMath>
                </a14:m>
                <a:endParaRPr lang="ru-RU" dirty="0"/>
              </a:p>
              <a:p>
                <a:pPr marL="342900" indent="-342900">
                  <a:lnSpc>
                    <a:spcPts val="3000"/>
                  </a:lnSpc>
                  <a:buFont typeface="+mj-lt"/>
                  <a:buAutoNum type="arabicPeriod" startAt="5"/>
                </a:pPr>
                <a:r>
                  <a:rPr lang="ru-RU" b="1" dirty="0" smtClean="0"/>
                  <a:t>Население Австрии составляет 8,26</a:t>
                </a:r>
                <a14:m>
                  <m:oMath xmlns:m="http://schemas.openxmlformats.org/officeDocument/2006/math">
                    <m:r>
                      <a:rPr lang="ru-RU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ru-RU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ru-RU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𝟔</m:t>
                        </m:r>
                      </m:sup>
                    </m:sSup>
                  </m:oMath>
                </a14:m>
                <a:r>
                  <a:rPr lang="ru-RU" b="1" dirty="0" smtClean="0"/>
                  <a:t> человек. Чему равно население Австрии в тысячах человек?</a:t>
                </a:r>
                <a:endParaRPr lang="en-US" b="1" dirty="0"/>
              </a:p>
              <a:p>
                <a:pPr lvl="1">
                  <a:lnSpc>
                    <a:spcPts val="3000"/>
                  </a:lnSpc>
                </a:pPr>
                <a:r>
                  <a:rPr lang="ru-RU" dirty="0" smtClean="0"/>
                  <a:t>Ответ</a:t>
                </a:r>
                <a:r>
                  <a:rPr lang="ru-RU" dirty="0" smtClean="0"/>
                  <a:t>:</a:t>
                </a:r>
                <a:r>
                  <a:rPr lang="en-US" dirty="0" smtClean="0"/>
                  <a:t>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8260</a:t>
                </a:r>
                <a:endParaRPr lang="ru-RU" b="1" dirty="0" smtClean="0">
                  <a:solidFill>
                    <a:srgbClr val="FF0000"/>
                  </a:solidFill>
                </a:endParaRPr>
              </a:p>
              <a:p>
                <a:pPr marL="342900" indent="-342900">
                  <a:lnSpc>
                    <a:spcPts val="3000"/>
                  </a:lnSpc>
                  <a:buFont typeface="+mj-lt"/>
                  <a:buAutoNum type="arabicPeriod" startAt="5"/>
                </a:pPr>
                <a:r>
                  <a:rPr lang="ru-RU" b="1" dirty="0" smtClean="0"/>
                  <a:t>Какое число получится если 170 увеличить на 30%?</a:t>
                </a:r>
                <a:endParaRPr lang="en-US" b="1" dirty="0" smtClean="0"/>
              </a:p>
              <a:p>
                <a:pPr lvl="1">
                  <a:lnSpc>
                    <a:spcPts val="3000"/>
                  </a:lnSpc>
                </a:pPr>
                <a:r>
                  <a:rPr lang="ru-RU" dirty="0" smtClean="0"/>
                  <a:t>Ответ</a:t>
                </a:r>
                <a:r>
                  <a:rPr lang="ru-RU" dirty="0" smtClean="0"/>
                  <a:t>:</a:t>
                </a:r>
                <a:r>
                  <a:rPr lang="en-US" dirty="0" smtClean="0"/>
                  <a:t>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221</a:t>
                </a:r>
                <a:endParaRPr lang="ru-RU" b="1" dirty="0" smtClean="0">
                  <a:solidFill>
                    <a:srgbClr val="FF0000"/>
                  </a:solidFill>
                </a:endParaRPr>
              </a:p>
              <a:p>
                <a:pPr marL="342900" indent="-342900">
                  <a:lnSpc>
                    <a:spcPts val="3000"/>
                  </a:lnSpc>
                  <a:buFont typeface="+mj-lt"/>
                  <a:buAutoNum type="arabicPeriod" startAt="5"/>
                </a:pPr>
                <a:r>
                  <a:rPr lang="ru-RU" b="1" dirty="0" smtClean="0"/>
                  <a:t>Найдите значение выражения</a:t>
                </a:r>
              </a:p>
              <a:p>
                <a:pPr lvl="2">
                  <a:lnSpc>
                    <a:spcPts val="3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/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 smtClean="0"/>
                  <a:t> + 3               </a:t>
                </a:r>
                <a:r>
                  <a:rPr lang="ru-RU" dirty="0" smtClean="0"/>
                  <a:t>при </a:t>
                </a:r>
                <a:r>
                  <a:rPr lang="en-US" dirty="0" smtClean="0"/>
                  <a:t>x=-1</a:t>
                </a:r>
              </a:p>
              <a:p>
                <a:pPr lvl="1">
                  <a:lnSpc>
                    <a:spcPts val="3000"/>
                  </a:lnSpc>
                </a:pPr>
                <a:r>
                  <a:rPr lang="ru-RU" dirty="0" smtClean="0"/>
                  <a:t>Ответ:</a:t>
                </a:r>
                <a:endParaRPr lang="ru-RU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349624"/>
                <a:ext cx="12192000" cy="6247864"/>
              </a:xfrm>
              <a:prstGeom prst="rect">
                <a:avLst/>
              </a:prstGeom>
              <a:blipFill rotWithShape="0">
                <a:blip r:embed="rId2"/>
                <a:stretch>
                  <a:fillRect l="-3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8615363" y="6092158"/>
            <a:ext cx="3314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sldjump"/>
              </a:rPr>
              <a:t>Выбор теста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6452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" y="349624"/>
                <a:ext cx="12192000" cy="62478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ts val="3000"/>
                  </a:lnSpc>
                  <a:buFont typeface="+mj-lt"/>
                  <a:buAutoNum type="arabicPeriod" startAt="5"/>
                </a:pPr>
                <a:r>
                  <a:rPr lang="ru-RU" b="1" dirty="0" smtClean="0"/>
                  <a:t>Представьте в виде дроби</a:t>
                </a:r>
              </a:p>
              <a:p>
                <a:pPr lvl="2">
                  <a:lnSpc>
                    <a:spcPts val="3000"/>
                  </a:lnSpc>
                </a:pPr>
                <a:r>
                  <a:rPr lang="ru-RU" dirty="0" smtClean="0"/>
                  <a:t>9</a:t>
                </a:r>
                <a:r>
                  <a:rPr lang="en-US" dirty="0" smtClean="0"/>
                  <a:t>m+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1−8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lvl="1">
                  <a:lnSpc>
                    <a:spcPts val="3000"/>
                  </a:lnSpc>
                </a:pPr>
                <a:r>
                  <a:rPr lang="ru-RU" dirty="0" smtClean="0"/>
                  <a:t>Ответ</a:t>
                </a:r>
                <a:r>
                  <a:rPr lang="ru-RU" dirty="0" smtClean="0"/>
                  <a:t>: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p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den>
                    </m:f>
                  </m:oMath>
                </a14:m>
                <a:endParaRPr lang="ru-RU" b="1" dirty="0" smtClean="0"/>
              </a:p>
              <a:p>
                <a:pPr marL="342900" indent="-342900">
                  <a:lnSpc>
                    <a:spcPts val="3000"/>
                  </a:lnSpc>
                  <a:buFont typeface="+mj-lt"/>
                  <a:buAutoNum type="arabicPeriod" startAt="5"/>
                </a:pPr>
                <a:r>
                  <a:rPr lang="ru-RU" b="1" dirty="0" smtClean="0"/>
                  <a:t>В какой многочлен можно преобразовать выражение</a:t>
                </a:r>
              </a:p>
              <a:p>
                <a:pPr lvl="2">
                  <a:lnSpc>
                    <a:spcPts val="3000"/>
                  </a:lnSpc>
                </a:pPr>
                <a:r>
                  <a:rPr lang="ru-RU" dirty="0" smtClean="0"/>
                  <a:t>-2(</a:t>
                </a:r>
                <a:r>
                  <a:rPr lang="en-US" dirty="0" smtClean="0"/>
                  <a:t>b+4)+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−2)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marL="800100" lvl="1" indent="-342900">
                  <a:lnSpc>
                    <a:spcPts val="3000"/>
                  </a:lnSpc>
                  <a:buAutoNum type="arabicParenR"/>
                </a:pPr>
                <a:r>
                  <a:rPr lang="en-US" dirty="0" smtClean="0"/>
                  <a:t>-4+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                         3) 12-6b+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marL="800100" lvl="1" indent="-342900">
                  <a:lnSpc>
                    <a:spcPts val="3000"/>
                  </a:lnSpc>
                  <a:buAutoNum type="arabicParenR"/>
                </a:pPr>
                <a:r>
                  <a:rPr lang="en-US" dirty="0" smtClean="0"/>
                  <a:t>-4-8b+6b                  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4) -4-</a:t>
                </a:r>
                <a:r>
                  <a:rPr lang="ru-RU" b="1" dirty="0" smtClean="0">
                    <a:solidFill>
                      <a:srgbClr val="FF0000"/>
                    </a:solidFill>
                  </a:rPr>
                  <a:t>6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b+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ru-RU" b="1" dirty="0" smtClean="0"/>
              </a:p>
              <a:p>
                <a:pPr marL="342900" indent="-342900">
                  <a:lnSpc>
                    <a:spcPts val="3000"/>
                  </a:lnSpc>
                  <a:buFont typeface="+mj-lt"/>
                  <a:buAutoNum type="arabicPeriod" startAt="5"/>
                </a:pPr>
                <a:r>
                  <a:rPr lang="ru-RU" b="1" dirty="0" smtClean="0"/>
                  <a:t>Какое из данных выражений не равно выражению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b="1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b="1" i="1" smtClean="0">
                                <a:latin typeface="Cambria Math" panose="02040503050406030204" pitchFamily="18" charset="0"/>
                              </a:rPr>
                              <m:t>𝟗𝟖</m:t>
                            </m:r>
                          </m:e>
                        </m:rad>
                      </m:num>
                      <m:den>
                        <m:r>
                          <a:rPr lang="ru-RU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ru-RU" b="1" dirty="0" smtClean="0"/>
                  <a:t>?</a:t>
                </a:r>
                <a:endParaRPr lang="ru-RU" b="1" dirty="0"/>
              </a:p>
              <a:p>
                <a:pPr lvl="1">
                  <a:lnSpc>
                    <a:spcPts val="3000"/>
                  </a:lnSpc>
                </a:pPr>
                <a:r>
                  <a:rPr lang="ru-RU" b="1" dirty="0" smtClean="0">
                    <a:solidFill>
                      <a:srgbClr val="FF0000"/>
                    </a:solidFill>
                  </a:rPr>
                  <a:t>1)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ru-RU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𝟕</m:t>
                            </m:r>
                          </m:e>
                        </m:rad>
                      </m:num>
                      <m:den>
                        <m:r>
                          <a:rPr lang="ru-RU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ru-RU" dirty="0" smtClean="0"/>
                  <a:t>            2)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ad>
                          <m:radPr>
                            <m:degHide m:val="on"/>
                            <m:ctrlPr>
                              <a:rPr lang="ru-RU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r>
                  <a:rPr lang="ru-RU" dirty="0"/>
                  <a:t> </a:t>
                </a:r>
                <a:r>
                  <a:rPr lang="ru-RU" dirty="0">
                    <a:solidFill>
                      <a:prstClr val="black"/>
                    </a:solidFill>
                  </a:rPr>
                  <a:t> </a:t>
                </a:r>
                <a:r>
                  <a:rPr lang="ru-RU" dirty="0" smtClean="0">
                    <a:solidFill>
                      <a:prstClr val="black"/>
                    </a:solidFill>
                  </a:rPr>
                  <a:t>         3)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  <m:rad>
                          <m:radPr>
                            <m:degHide m:val="on"/>
                            <m:ctrlPr>
                              <a:rPr lang="ru-RU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ru-RU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dirty="0" smtClean="0"/>
                  <a:t>           4)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98</m:t>
                        </m:r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ad>
                          <m:radPr>
                            <m:degHide m:val="on"/>
                            <m:ctrlPr>
                              <a:rPr lang="ru-RU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b="0" i="1" smtClean="0">
                                <a:latin typeface="Cambria Math" panose="02040503050406030204" pitchFamily="18" charset="0"/>
                              </a:rPr>
                              <m:t>98</m:t>
                            </m:r>
                          </m:e>
                        </m:rad>
                      </m:den>
                    </m:f>
                  </m:oMath>
                </a14:m>
                <a:endParaRPr lang="ru-RU" dirty="0"/>
              </a:p>
              <a:p>
                <a:pPr marL="342900" indent="-342900">
                  <a:lnSpc>
                    <a:spcPts val="3000"/>
                  </a:lnSpc>
                  <a:buFont typeface="+mj-lt"/>
                  <a:buAutoNum type="arabicPeriod" startAt="5"/>
                </a:pPr>
                <a:r>
                  <a:rPr lang="ru-RU" b="1" dirty="0" smtClean="0"/>
                  <a:t>Население Австрии составляет 8,26</a:t>
                </a:r>
                <a14:m>
                  <m:oMath xmlns:m="http://schemas.openxmlformats.org/officeDocument/2006/math">
                    <m:r>
                      <a:rPr lang="ru-RU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ru-RU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ru-RU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𝟔</m:t>
                        </m:r>
                      </m:sup>
                    </m:sSup>
                  </m:oMath>
                </a14:m>
                <a:r>
                  <a:rPr lang="ru-RU" b="1" dirty="0" smtClean="0"/>
                  <a:t> человек. Чему равно население Австрии в тысячах человек?</a:t>
                </a:r>
                <a:endParaRPr lang="en-US" b="1" dirty="0"/>
              </a:p>
              <a:p>
                <a:pPr lvl="1">
                  <a:lnSpc>
                    <a:spcPts val="3000"/>
                  </a:lnSpc>
                </a:pPr>
                <a:r>
                  <a:rPr lang="ru-RU" dirty="0" smtClean="0"/>
                  <a:t>Ответ</a:t>
                </a:r>
                <a:r>
                  <a:rPr lang="ru-RU" dirty="0" smtClean="0"/>
                  <a:t>:</a:t>
                </a:r>
                <a:r>
                  <a:rPr lang="en-US" dirty="0" smtClean="0"/>
                  <a:t>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8260</a:t>
                </a:r>
                <a:endParaRPr lang="ru-RU" b="1" dirty="0" smtClean="0">
                  <a:solidFill>
                    <a:srgbClr val="FF0000"/>
                  </a:solidFill>
                </a:endParaRPr>
              </a:p>
              <a:p>
                <a:pPr marL="342900" indent="-342900">
                  <a:lnSpc>
                    <a:spcPts val="3000"/>
                  </a:lnSpc>
                  <a:buFont typeface="+mj-lt"/>
                  <a:buAutoNum type="arabicPeriod" startAt="5"/>
                </a:pPr>
                <a:r>
                  <a:rPr lang="ru-RU" b="1" dirty="0" smtClean="0"/>
                  <a:t>Какое число получится если 170 увеличить на 30%?</a:t>
                </a:r>
                <a:endParaRPr lang="en-US" b="1" dirty="0" smtClean="0"/>
              </a:p>
              <a:p>
                <a:pPr lvl="1">
                  <a:lnSpc>
                    <a:spcPts val="3000"/>
                  </a:lnSpc>
                </a:pPr>
                <a:r>
                  <a:rPr lang="ru-RU" dirty="0" smtClean="0"/>
                  <a:t>Ответ</a:t>
                </a:r>
                <a:r>
                  <a:rPr lang="ru-RU" dirty="0" smtClean="0"/>
                  <a:t>:</a:t>
                </a:r>
                <a:r>
                  <a:rPr lang="en-US" dirty="0" smtClean="0"/>
                  <a:t>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221</a:t>
                </a:r>
                <a:endParaRPr lang="ru-RU" b="1" dirty="0" smtClean="0">
                  <a:solidFill>
                    <a:srgbClr val="FF0000"/>
                  </a:solidFill>
                </a:endParaRPr>
              </a:p>
              <a:p>
                <a:pPr marL="342900" indent="-342900">
                  <a:lnSpc>
                    <a:spcPts val="3000"/>
                  </a:lnSpc>
                  <a:buFont typeface="+mj-lt"/>
                  <a:buAutoNum type="arabicPeriod" startAt="5"/>
                </a:pPr>
                <a:r>
                  <a:rPr lang="ru-RU" b="1" dirty="0" smtClean="0"/>
                  <a:t>Найдите значение выражения</a:t>
                </a:r>
              </a:p>
              <a:p>
                <a:pPr lvl="2">
                  <a:lnSpc>
                    <a:spcPts val="3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/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 smtClean="0"/>
                  <a:t> + 3               </a:t>
                </a:r>
                <a:r>
                  <a:rPr lang="ru-RU" dirty="0" smtClean="0"/>
                  <a:t>при </a:t>
                </a:r>
                <a:r>
                  <a:rPr lang="en-US" dirty="0" smtClean="0"/>
                  <a:t>x=-1</a:t>
                </a:r>
              </a:p>
              <a:p>
                <a:pPr lvl="1">
                  <a:lnSpc>
                    <a:spcPts val="3000"/>
                  </a:lnSpc>
                </a:pPr>
                <a:r>
                  <a:rPr lang="ru-RU" dirty="0" smtClean="0"/>
                  <a:t>Ответ</a:t>
                </a:r>
                <a:r>
                  <a:rPr lang="ru-RU" dirty="0" smtClean="0"/>
                  <a:t>:</a:t>
                </a:r>
                <a:r>
                  <a:rPr lang="en-US" dirty="0" smtClean="0"/>
                  <a:t>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3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ru-RU" b="1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349624"/>
                <a:ext cx="12192000" cy="6247864"/>
              </a:xfrm>
              <a:prstGeom prst="rect">
                <a:avLst/>
              </a:prstGeom>
              <a:blipFill rotWithShape="0">
                <a:blip r:embed="rId2"/>
                <a:stretch>
                  <a:fillRect l="-3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8615363" y="6092158"/>
            <a:ext cx="3314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sldjump"/>
              </a:rPr>
              <a:t>Выбор теста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5824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6784" y="2130552"/>
            <a:ext cx="10464655" cy="160934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Тест №1 по теме «Числа и вычисления. Алгебраические выражения»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Вариант 2.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477" y="257176"/>
            <a:ext cx="10921771" cy="926166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Тест №1 </a:t>
            </a:r>
            <a:r>
              <a:rPr lang="ru-RU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</a:t>
            </a:r>
            <a: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теме «</a:t>
            </a:r>
            <a:r>
              <a:rPr lang="ru-RU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Числа и вычисления. Алгебраические выражения</a:t>
            </a:r>
            <a: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r>
              <a:rPr 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Вариант 2.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1" y="1289237"/>
                <a:ext cx="11128248" cy="4837093"/>
              </a:xfrm>
              <a:prstGeom prst="rect">
                <a:avLst/>
              </a:prstGeom>
              <a:noFill/>
            </p:spPr>
            <p:txBody>
              <a:bodyPr wrap="square" numCol="1" rtlCol="0">
                <a:spAutoFit/>
              </a:bodyPr>
              <a:lstStyle/>
              <a:p>
                <a:pPr marL="342900" lvl="0" indent="-342900">
                  <a:lnSpc>
                    <a:spcPct val="107000"/>
                  </a:lnSpc>
                  <a:spcAft>
                    <a:spcPts val="800"/>
                  </a:spcAft>
                  <a:buFont typeface="+mj-lt"/>
                  <a:buAutoNum type="arabicPeriod"/>
                  <a:tabLst>
                    <a:tab pos="228600" algn="l"/>
                  </a:tabLst>
                </a:pPr>
                <a:r>
                  <a:rPr lang="ru-RU" b="1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Население Бельгии составляет 10 миллионов 550 тысяч человек. Как это число записать в стандартном виде?</a:t>
                </a:r>
                <a:endParaRPr lang="ru-RU" sz="105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ru-RU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:r>
                  <a:rPr lang="ru-RU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1,05</a:t>
                </a:r>
                <a14:m>
                  <m:oMath xmlns:m="http://schemas.openxmlformats.org/officeDocument/2006/math">
                    <m:r>
                      <a:rPr lang="ru-RU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sSup>
                      <m:sSupPr>
                        <m:ctrlPr>
                          <a:rPr lang="ru-RU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ru-RU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2)1,05</a:t>
                </a:r>
                <a14:m>
                  <m:oMath xmlns:m="http://schemas.openxmlformats.org/officeDocument/2006/math">
                    <m:r>
                      <a:rPr lang="ru-RU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sSup>
                      <m:sSupPr>
                        <m:ctrlPr>
                          <a:rPr lang="ru-RU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ru-RU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3)1,05</a:t>
                </a:r>
                <a14:m>
                  <m:oMath xmlns:m="http://schemas.openxmlformats.org/officeDocument/2006/math">
                    <m:r>
                      <a:rPr lang="ru-RU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sSup>
                      <m:sSupPr>
                        <m:ctrlPr>
                          <a:rPr lang="ru-RU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sup>
                    </m:sSup>
                  </m:oMath>
                </a14:m>
                <a:r>
                  <a:rPr lang="ru-RU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4)1,05</a:t>
                </a:r>
                <a14:m>
                  <m:oMath xmlns:m="http://schemas.openxmlformats.org/officeDocument/2006/math">
                    <m:r>
                      <a:rPr lang="ru-RU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sSup>
                      <m:sSupPr>
                        <m:ctrlPr>
                          <a:rPr lang="ru-RU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sup>
                    </m:sSup>
                  </m:oMath>
                </a14:m>
                <a:endParaRPr lang="ru-RU" sz="105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07000"/>
                  </a:lnSpc>
                  <a:spcAft>
                    <a:spcPts val="800"/>
                  </a:spcAft>
                  <a:buFont typeface="+mj-lt"/>
                  <a:buAutoNum type="arabicPeriod" startAt="2"/>
                  <a:tabLst>
                    <a:tab pos="228600" algn="l"/>
                  </a:tabLst>
                </a:pPr>
                <a:r>
                  <a:rPr lang="ru-RU" b="1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Выберите наименьшее из чисел</a:t>
                </a:r>
              </a:p>
              <a:p>
                <a:pPr lvl="2">
                  <a:lnSpc>
                    <a:spcPct val="107000"/>
                  </a:lnSpc>
                  <a:spcAft>
                    <a:spcPts val="800"/>
                  </a:spcAft>
                  <a:tabLst>
                    <a:tab pos="228600" algn="l"/>
                  </a:tabLst>
                </a:pPr>
                <a:r>
                  <a:rPr lang="ru-RU" dirty="0" smtClean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7,11 ; 7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ru-RU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ru-RU" dirty="0" smtClean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; 7,01 ; 7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ru-RU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ru-RU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07000"/>
                  </a:lnSpc>
                  <a:spcAft>
                    <a:spcPts val="800"/>
                  </a:spcAft>
                  <a:tabLst>
                    <a:tab pos="228600" algn="l"/>
                  </a:tabLst>
                </a:pPr>
                <a:r>
                  <a:rPr lang="ru-RU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1) </a:t>
                </a:r>
                <a:r>
                  <a:rPr lang="ru-RU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7,11              2)7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ru-RU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3)7,01             4)7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ru-RU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07000"/>
                  </a:lnSpc>
                  <a:spcAft>
                    <a:spcPts val="800"/>
                  </a:spcAft>
                  <a:buFont typeface="+mj-lt"/>
                  <a:buAutoNum type="arabicPeriod" startAt="3"/>
                  <a:tabLst>
                    <a:tab pos="228600" algn="l"/>
                  </a:tabLst>
                </a:pPr>
                <a:r>
                  <a:rPr lang="ru-RU" b="1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Одна из точек отмеченных на координатной прямой, соответствует числу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ru-RU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𝟑𝟒</m:t>
                        </m:r>
                        <m:r>
                          <a:rPr lang="ru-RU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</m:e>
                    </m:rad>
                  </m:oMath>
                </a14:m>
                <a:r>
                  <a:rPr lang="ru-RU" sz="1050" b="1" dirty="0" smtClean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b="1" dirty="0" smtClean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Какая это точка?</a:t>
                </a:r>
                <a:endParaRPr lang="ru-RU" sz="105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85800" lvl="1">
                  <a:lnSpc>
                    <a:spcPct val="107000"/>
                  </a:lnSpc>
                  <a:spcAft>
                    <a:spcPts val="800"/>
                  </a:spcAft>
                </a:pPr>
                <a:endParaRPr lang="ru-RU" sz="105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07000"/>
                  </a:lnSpc>
                  <a:spcAft>
                    <a:spcPts val="800"/>
                  </a:spcAft>
                </a:pPr>
                <a:endParaRPr lang="ru-RU" dirty="0" smtClean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ru-RU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:r>
                  <a:rPr lang="ru-RU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А</a:t>
                </a:r>
                <a:r>
                  <a:rPr lang="en-US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</a:t>
                </a:r>
                <a:r>
                  <a:rPr lang="ru-RU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ru-RU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:r>
                  <a:rPr lang="en-US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B</a:t>
                </a:r>
                <a:r>
                  <a:rPr lang="ru-RU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</a:t>
                </a:r>
                <a:r>
                  <a:rPr lang="ru-RU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3) </a:t>
                </a:r>
                <a:r>
                  <a:rPr lang="en-US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ru-RU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</a:t>
                </a:r>
                <a:r>
                  <a:rPr lang="en-US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  4) D</a:t>
                </a:r>
              </a:p>
              <a:p>
                <a:pPr marL="342900" indent="-342900">
                  <a:lnSpc>
                    <a:spcPct val="107000"/>
                  </a:lnSpc>
                  <a:spcAft>
                    <a:spcPts val="800"/>
                  </a:spcAft>
                  <a:buFont typeface="+mj-lt"/>
                  <a:buAutoNum type="arabicPeriod" startAt="4"/>
                </a:pPr>
                <a:r>
                  <a:rPr lang="ru-RU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b="1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Из формулы площади круга </a:t>
                </a:r>
                <a:r>
                  <a:rPr lang="en-US" b="1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S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l-GR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𝝅</m:t>
                    </m:r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𝒓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1050" b="1" dirty="0" smtClean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b="1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выразите радиус </a:t>
                </a:r>
                <a:r>
                  <a:rPr lang="en-US" b="1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r</a:t>
                </a:r>
                <a:endParaRPr lang="ru-RU" sz="105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dirty="0" smtClean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Ответ</a:t>
                </a:r>
                <a:r>
                  <a:rPr lang="ru-RU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ru-RU" sz="105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1289237"/>
                <a:ext cx="11128248" cy="4837093"/>
              </a:xfrm>
              <a:prstGeom prst="rect">
                <a:avLst/>
              </a:prstGeom>
              <a:blipFill rotWithShape="0">
                <a:blip r:embed="rId2"/>
                <a:stretch>
                  <a:fillRect l="-383" t="-756" b="-5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Прямая со стрелкой 13"/>
          <p:cNvCxnSpPr/>
          <p:nvPr/>
        </p:nvCxnSpPr>
        <p:spPr>
          <a:xfrm>
            <a:off x="700088" y="4443413"/>
            <a:ext cx="3800475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1200150" y="4311885"/>
            <a:ext cx="0" cy="1315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2252662" y="4312796"/>
            <a:ext cx="0" cy="1315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3295650" y="4298509"/>
            <a:ext cx="0" cy="1315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021556" y="4401462"/>
            <a:ext cx="188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3155155" y="4377649"/>
            <a:ext cx="188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7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2110978" y="4400254"/>
            <a:ext cx="188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1829991" y="4018469"/>
            <a:ext cx="328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.</a:t>
            </a:r>
            <a:endParaRPr lang="ru-RU" sz="36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2338387" y="4018468"/>
            <a:ext cx="341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.</a:t>
            </a:r>
            <a:endParaRPr lang="ru-RU" sz="36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2778917" y="4018468"/>
            <a:ext cx="341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.</a:t>
            </a:r>
            <a:endParaRPr lang="ru-RU" sz="36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3470675" y="4018467"/>
            <a:ext cx="341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.</a:t>
            </a:r>
            <a:endParaRPr lang="ru-RU" sz="36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1829991" y="4060705"/>
            <a:ext cx="458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2309812" y="4071758"/>
            <a:ext cx="458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ru-RU" dirty="0"/>
          </a:p>
        </p:txBody>
      </p:sp>
      <p:sp>
        <p:nvSpPr>
          <p:cNvPr id="32" name="TextBox 31"/>
          <p:cNvSpPr txBox="1"/>
          <p:nvPr/>
        </p:nvSpPr>
        <p:spPr>
          <a:xfrm>
            <a:off x="2767013" y="4069435"/>
            <a:ext cx="458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endParaRPr lang="ru-RU" dirty="0"/>
          </a:p>
        </p:txBody>
      </p:sp>
      <p:sp>
        <p:nvSpPr>
          <p:cNvPr id="33" name="TextBox 32"/>
          <p:cNvSpPr txBox="1"/>
          <p:nvPr/>
        </p:nvSpPr>
        <p:spPr>
          <a:xfrm>
            <a:off x="3470675" y="4069435"/>
            <a:ext cx="458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7819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5773" y="136085"/>
            <a:ext cx="10026227" cy="1786844"/>
          </a:xfrm>
        </p:spPr>
        <p:txBody>
          <a:bodyPr>
            <a:normAutofit/>
          </a:bodyPr>
          <a:lstStyle/>
          <a:p>
            <a:r>
              <a:rPr lang="ru-RU" sz="4400" dirty="0"/>
              <a:t>Тематическое планирование итогового повторения (18 часов)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65774" y="1734671"/>
            <a:ext cx="10026226" cy="4352185"/>
          </a:xfrm>
        </p:spPr>
        <p:txBody>
          <a:bodyPr/>
          <a:lstStyle/>
          <a:p>
            <a:pPr marL="342900" indent="-342900">
              <a:buClr>
                <a:schemeClr val="accent2"/>
              </a:buClr>
              <a:buSzPct val="160000"/>
              <a:buFont typeface="+mj-lt"/>
              <a:buAutoNum type="arabicPeriod"/>
            </a:pPr>
            <a:r>
              <a:rPr lang="ru-RU" dirty="0" smtClean="0"/>
              <a:t> Числа </a:t>
            </a:r>
            <a:r>
              <a:rPr lang="ru-RU" dirty="0"/>
              <a:t>и вычисления</a:t>
            </a:r>
          </a:p>
          <a:p>
            <a:pPr marL="342900" indent="-342900">
              <a:buClr>
                <a:schemeClr val="accent2"/>
              </a:buClr>
              <a:buSzPct val="160000"/>
              <a:buFont typeface="+mj-lt"/>
              <a:buAutoNum type="arabicPeriod"/>
            </a:pPr>
            <a:r>
              <a:rPr lang="ru-RU" dirty="0" smtClean="0"/>
              <a:t> Арифметические </a:t>
            </a:r>
            <a:r>
              <a:rPr lang="ru-RU" dirty="0"/>
              <a:t>действия с действительными числами</a:t>
            </a:r>
          </a:p>
          <a:p>
            <a:pPr marL="342900" indent="-342900">
              <a:buClr>
                <a:schemeClr val="accent2"/>
              </a:buClr>
              <a:buSzPct val="160000"/>
              <a:buFont typeface="+mj-lt"/>
              <a:buAutoNum type="arabicPeriod"/>
            </a:pPr>
            <a:r>
              <a:rPr lang="ru-RU" dirty="0" smtClean="0"/>
              <a:t> Алгебраические </a:t>
            </a:r>
            <a:r>
              <a:rPr lang="ru-RU" dirty="0"/>
              <a:t>выражения</a:t>
            </a:r>
          </a:p>
          <a:p>
            <a:pPr marL="342900" indent="-342900">
              <a:buClr>
                <a:schemeClr val="accent2"/>
              </a:buClr>
              <a:buSzPct val="160000"/>
              <a:buFont typeface="+mj-lt"/>
              <a:buAutoNum type="arabicPeriod"/>
            </a:pPr>
            <a:r>
              <a:rPr lang="ru-RU" dirty="0" smtClean="0"/>
              <a:t> Преобразования </a:t>
            </a:r>
            <a:r>
              <a:rPr lang="ru-RU" dirty="0"/>
              <a:t>целых выражений</a:t>
            </a:r>
          </a:p>
          <a:p>
            <a:pPr marL="342900" indent="-342900">
              <a:buClr>
                <a:schemeClr val="accent2"/>
              </a:buClr>
              <a:buSzPct val="160000"/>
              <a:buFont typeface="+mj-lt"/>
              <a:buAutoNum type="arabicPeriod"/>
            </a:pPr>
            <a:r>
              <a:rPr lang="ru-RU" dirty="0" smtClean="0"/>
              <a:t>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Тестирование по теме «Числа и вычисления. Алгебраические выражения»</a:t>
            </a:r>
          </a:p>
          <a:p>
            <a:pPr marL="342900" indent="-342900">
              <a:buClr>
                <a:schemeClr val="accent2"/>
              </a:buClr>
              <a:buSzPct val="160000"/>
              <a:buFont typeface="+mj-lt"/>
              <a:buAutoNum type="arabicPeriod"/>
            </a:pPr>
            <a:r>
              <a:rPr lang="ru-RU" dirty="0" smtClean="0"/>
              <a:t> Линейные и квадратные уравнения, уравнения сводящиеся к ним.</a:t>
            </a:r>
          </a:p>
          <a:p>
            <a:pPr marL="342900" indent="-342900">
              <a:buClr>
                <a:schemeClr val="accent2"/>
              </a:buClr>
              <a:buSzPct val="160000"/>
              <a:buFont typeface="+mj-lt"/>
              <a:buAutoNum type="arabicPeriod"/>
            </a:pPr>
            <a:r>
              <a:rPr lang="ru-RU" dirty="0" smtClean="0"/>
              <a:t> Дробно-рациональные </a:t>
            </a:r>
            <a:r>
              <a:rPr lang="ru-RU" dirty="0"/>
              <a:t>уравнения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502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477" y="257176"/>
            <a:ext cx="10921771" cy="926166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Тест №1 </a:t>
            </a:r>
            <a:r>
              <a:rPr lang="ru-RU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</a:t>
            </a:r>
            <a: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теме «</a:t>
            </a:r>
            <a:r>
              <a:rPr lang="ru-RU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Числа и вычисления. Алгебраические выражения</a:t>
            </a:r>
            <a: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r>
              <a:rPr 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Вариант 2.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1" y="1289237"/>
                <a:ext cx="11128248" cy="4837093"/>
              </a:xfrm>
              <a:prstGeom prst="rect">
                <a:avLst/>
              </a:prstGeom>
              <a:noFill/>
            </p:spPr>
            <p:txBody>
              <a:bodyPr wrap="square" numCol="1" rtlCol="0">
                <a:spAutoFit/>
              </a:bodyPr>
              <a:lstStyle/>
              <a:p>
                <a:pPr marL="342900" lvl="0" indent="-342900">
                  <a:lnSpc>
                    <a:spcPct val="107000"/>
                  </a:lnSpc>
                  <a:spcAft>
                    <a:spcPts val="800"/>
                  </a:spcAft>
                  <a:buFont typeface="+mj-lt"/>
                  <a:buAutoNum type="arabicPeriod"/>
                  <a:tabLst>
                    <a:tab pos="228600" algn="l"/>
                  </a:tabLst>
                </a:pPr>
                <a:r>
                  <a:rPr lang="ru-RU" b="1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Население Бельгии составляет 10 миллионов 550 тысяч человек. Как это число записать в стандартном виде?</a:t>
                </a:r>
                <a:endParaRPr lang="ru-RU" sz="105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b="1" dirty="0" smtClean="0">
                    <a:solidFill>
                      <a:srgbClr val="FF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ru-RU" b="1" dirty="0">
                    <a:solidFill>
                      <a:srgbClr val="FF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:r>
                  <a:rPr lang="ru-RU" b="1" dirty="0" smtClean="0">
                    <a:solidFill>
                      <a:srgbClr val="FF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1,05</a:t>
                </a:r>
                <a14:m>
                  <m:oMath xmlns:m="http://schemas.openxmlformats.org/officeDocument/2006/math">
                    <m:r>
                      <a:rPr lang="ru-RU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sSup>
                      <m:sSupPr>
                        <m:ctrlPr>
                          <a:rPr lang="ru-RU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e>
                      <m:sup>
                        <m:r>
                          <a:rPr lang="ru-RU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sup>
                    </m:sSup>
                  </m:oMath>
                </a14:m>
                <a:r>
                  <a:rPr lang="ru-RU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2)1,05</a:t>
                </a:r>
                <a14:m>
                  <m:oMath xmlns:m="http://schemas.openxmlformats.org/officeDocument/2006/math">
                    <m:r>
                      <a:rPr lang="ru-RU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sSup>
                      <m:sSupPr>
                        <m:ctrlPr>
                          <a:rPr lang="ru-RU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ru-RU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3)1,05</a:t>
                </a:r>
                <a14:m>
                  <m:oMath xmlns:m="http://schemas.openxmlformats.org/officeDocument/2006/math">
                    <m:r>
                      <a:rPr lang="ru-RU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sSup>
                      <m:sSupPr>
                        <m:ctrlPr>
                          <a:rPr lang="ru-RU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sup>
                    </m:sSup>
                  </m:oMath>
                </a14:m>
                <a:r>
                  <a:rPr lang="ru-RU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4)1,05</a:t>
                </a:r>
                <a14:m>
                  <m:oMath xmlns:m="http://schemas.openxmlformats.org/officeDocument/2006/math">
                    <m:r>
                      <a:rPr lang="ru-RU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sSup>
                      <m:sSupPr>
                        <m:ctrlPr>
                          <a:rPr lang="ru-RU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sup>
                    </m:sSup>
                  </m:oMath>
                </a14:m>
                <a:endParaRPr lang="ru-RU" sz="105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07000"/>
                  </a:lnSpc>
                  <a:spcAft>
                    <a:spcPts val="800"/>
                  </a:spcAft>
                  <a:buFont typeface="+mj-lt"/>
                  <a:buAutoNum type="arabicPeriod" startAt="2"/>
                  <a:tabLst>
                    <a:tab pos="228600" algn="l"/>
                  </a:tabLst>
                </a:pPr>
                <a:r>
                  <a:rPr lang="ru-RU" b="1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Выберите наименьшее из чисел</a:t>
                </a:r>
              </a:p>
              <a:p>
                <a:pPr lvl="2">
                  <a:lnSpc>
                    <a:spcPct val="107000"/>
                  </a:lnSpc>
                  <a:spcAft>
                    <a:spcPts val="800"/>
                  </a:spcAft>
                  <a:tabLst>
                    <a:tab pos="228600" algn="l"/>
                  </a:tabLst>
                </a:pPr>
                <a:r>
                  <a:rPr lang="ru-RU" dirty="0" smtClean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7,11 ; 7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ru-RU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ru-RU" dirty="0" smtClean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; 7,01 ; 7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ru-RU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ru-RU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07000"/>
                  </a:lnSpc>
                  <a:spcAft>
                    <a:spcPts val="800"/>
                  </a:spcAft>
                  <a:tabLst>
                    <a:tab pos="228600" algn="l"/>
                  </a:tabLst>
                </a:pPr>
                <a:r>
                  <a:rPr lang="ru-RU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1) </a:t>
                </a:r>
                <a:r>
                  <a:rPr lang="ru-RU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7,11              2)7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ru-RU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3)7,01             4)7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ru-RU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07000"/>
                  </a:lnSpc>
                  <a:spcAft>
                    <a:spcPts val="800"/>
                  </a:spcAft>
                  <a:buFont typeface="+mj-lt"/>
                  <a:buAutoNum type="arabicPeriod" startAt="3"/>
                  <a:tabLst>
                    <a:tab pos="228600" algn="l"/>
                  </a:tabLst>
                </a:pPr>
                <a:r>
                  <a:rPr lang="ru-RU" b="1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Одна из точек отмеченных на координатной прямой, соответствует числу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ru-RU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𝟑𝟒</m:t>
                        </m:r>
                        <m:r>
                          <a:rPr lang="ru-RU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</m:e>
                    </m:rad>
                  </m:oMath>
                </a14:m>
                <a:r>
                  <a:rPr lang="ru-RU" sz="1050" b="1" dirty="0" smtClean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b="1" dirty="0" smtClean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Какая это точка?</a:t>
                </a:r>
                <a:endParaRPr lang="ru-RU" sz="105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85800" lvl="1">
                  <a:lnSpc>
                    <a:spcPct val="107000"/>
                  </a:lnSpc>
                  <a:spcAft>
                    <a:spcPts val="800"/>
                  </a:spcAft>
                </a:pPr>
                <a:endParaRPr lang="ru-RU" sz="105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07000"/>
                  </a:lnSpc>
                  <a:spcAft>
                    <a:spcPts val="800"/>
                  </a:spcAft>
                </a:pPr>
                <a:endParaRPr lang="ru-RU" dirty="0" smtClean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ru-RU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:r>
                  <a:rPr lang="ru-RU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А</a:t>
                </a:r>
                <a:r>
                  <a:rPr lang="en-US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</a:t>
                </a:r>
                <a:r>
                  <a:rPr lang="ru-RU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ru-RU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:r>
                  <a:rPr lang="en-US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B</a:t>
                </a:r>
                <a:r>
                  <a:rPr lang="ru-RU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</a:t>
                </a:r>
                <a:r>
                  <a:rPr lang="ru-RU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3) </a:t>
                </a:r>
                <a:r>
                  <a:rPr lang="en-US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ru-RU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</a:t>
                </a:r>
                <a:r>
                  <a:rPr lang="en-US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  4) D</a:t>
                </a:r>
              </a:p>
              <a:p>
                <a:pPr marL="342900" indent="-342900">
                  <a:lnSpc>
                    <a:spcPct val="107000"/>
                  </a:lnSpc>
                  <a:spcAft>
                    <a:spcPts val="800"/>
                  </a:spcAft>
                  <a:buFont typeface="+mj-lt"/>
                  <a:buAutoNum type="arabicPeriod" startAt="4"/>
                </a:pPr>
                <a:r>
                  <a:rPr lang="ru-RU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b="1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Из формулы площади круга </a:t>
                </a:r>
                <a:r>
                  <a:rPr lang="en-US" b="1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S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l-GR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𝝅</m:t>
                    </m:r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𝒓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1050" b="1" dirty="0" smtClean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b="1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выразите радиус </a:t>
                </a:r>
                <a:r>
                  <a:rPr lang="en-US" b="1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r</a:t>
                </a:r>
                <a:endParaRPr lang="ru-RU" sz="105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dirty="0" smtClean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Ответ</a:t>
                </a:r>
                <a:r>
                  <a:rPr lang="ru-RU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ru-RU" sz="105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1289237"/>
                <a:ext cx="11128248" cy="4837093"/>
              </a:xfrm>
              <a:prstGeom prst="rect">
                <a:avLst/>
              </a:prstGeom>
              <a:blipFill rotWithShape="0">
                <a:blip r:embed="rId2"/>
                <a:stretch>
                  <a:fillRect l="-383" t="-756" b="-6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Прямая со стрелкой 13"/>
          <p:cNvCxnSpPr/>
          <p:nvPr/>
        </p:nvCxnSpPr>
        <p:spPr>
          <a:xfrm>
            <a:off x="700088" y="4443413"/>
            <a:ext cx="3800475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1200150" y="4311885"/>
            <a:ext cx="0" cy="1315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2252662" y="4312796"/>
            <a:ext cx="0" cy="1315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3295650" y="4298509"/>
            <a:ext cx="0" cy="1315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021556" y="4401462"/>
            <a:ext cx="188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3155155" y="4377649"/>
            <a:ext cx="188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7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2110978" y="4400254"/>
            <a:ext cx="188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1829991" y="4018469"/>
            <a:ext cx="328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.</a:t>
            </a:r>
            <a:endParaRPr lang="ru-RU" sz="36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2338387" y="4018468"/>
            <a:ext cx="341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.</a:t>
            </a:r>
            <a:endParaRPr lang="ru-RU" sz="36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2778917" y="4018468"/>
            <a:ext cx="341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.</a:t>
            </a:r>
            <a:endParaRPr lang="ru-RU" sz="36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3470675" y="4018467"/>
            <a:ext cx="341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.</a:t>
            </a:r>
            <a:endParaRPr lang="ru-RU" sz="36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1829991" y="4060705"/>
            <a:ext cx="458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2309812" y="4071758"/>
            <a:ext cx="458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ru-RU" dirty="0"/>
          </a:p>
        </p:txBody>
      </p:sp>
      <p:sp>
        <p:nvSpPr>
          <p:cNvPr id="32" name="TextBox 31"/>
          <p:cNvSpPr txBox="1"/>
          <p:nvPr/>
        </p:nvSpPr>
        <p:spPr>
          <a:xfrm>
            <a:off x="2767013" y="4069435"/>
            <a:ext cx="458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endParaRPr lang="ru-RU" dirty="0"/>
          </a:p>
        </p:txBody>
      </p:sp>
      <p:sp>
        <p:nvSpPr>
          <p:cNvPr id="33" name="TextBox 32"/>
          <p:cNvSpPr txBox="1"/>
          <p:nvPr/>
        </p:nvSpPr>
        <p:spPr>
          <a:xfrm>
            <a:off x="3470675" y="4069435"/>
            <a:ext cx="458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2932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477" y="257176"/>
            <a:ext cx="10921771" cy="926166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Тест №1 </a:t>
            </a:r>
            <a:r>
              <a:rPr lang="ru-RU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</a:t>
            </a:r>
            <a: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теме «</a:t>
            </a:r>
            <a:r>
              <a:rPr lang="ru-RU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Числа и вычисления. Алгебраические выражения</a:t>
            </a:r>
            <a: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r>
              <a:rPr 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Вариант 2.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1" y="1289237"/>
                <a:ext cx="11128248" cy="4837093"/>
              </a:xfrm>
              <a:prstGeom prst="rect">
                <a:avLst/>
              </a:prstGeom>
              <a:noFill/>
            </p:spPr>
            <p:txBody>
              <a:bodyPr wrap="square" numCol="1" rtlCol="0">
                <a:spAutoFit/>
              </a:bodyPr>
              <a:lstStyle/>
              <a:p>
                <a:pPr marL="342900" lvl="0" indent="-342900">
                  <a:lnSpc>
                    <a:spcPct val="107000"/>
                  </a:lnSpc>
                  <a:spcAft>
                    <a:spcPts val="800"/>
                  </a:spcAft>
                  <a:buFont typeface="+mj-lt"/>
                  <a:buAutoNum type="arabicPeriod"/>
                  <a:tabLst>
                    <a:tab pos="228600" algn="l"/>
                  </a:tabLst>
                </a:pPr>
                <a:r>
                  <a:rPr lang="ru-RU" b="1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Население Бельгии составляет 10 миллионов 550 тысяч человек. Как это число записать в стандартном виде?</a:t>
                </a:r>
                <a:endParaRPr lang="ru-RU" sz="105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b="1" dirty="0" smtClean="0">
                    <a:solidFill>
                      <a:srgbClr val="FF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ru-RU" b="1" dirty="0">
                    <a:solidFill>
                      <a:srgbClr val="FF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:r>
                  <a:rPr lang="ru-RU" b="1" dirty="0" smtClean="0">
                    <a:solidFill>
                      <a:srgbClr val="FF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1,05</a:t>
                </a:r>
                <a14:m>
                  <m:oMath xmlns:m="http://schemas.openxmlformats.org/officeDocument/2006/math">
                    <m:r>
                      <a:rPr lang="ru-RU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sSup>
                      <m:sSupPr>
                        <m:ctrlPr>
                          <a:rPr lang="ru-RU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e>
                      <m:sup>
                        <m:r>
                          <a:rPr lang="ru-RU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sup>
                    </m:sSup>
                  </m:oMath>
                </a14:m>
                <a:r>
                  <a:rPr lang="ru-RU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2)1,05</a:t>
                </a:r>
                <a14:m>
                  <m:oMath xmlns:m="http://schemas.openxmlformats.org/officeDocument/2006/math">
                    <m:r>
                      <a:rPr lang="ru-RU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sSup>
                      <m:sSupPr>
                        <m:ctrlPr>
                          <a:rPr lang="ru-RU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ru-RU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3)1,05</a:t>
                </a:r>
                <a14:m>
                  <m:oMath xmlns:m="http://schemas.openxmlformats.org/officeDocument/2006/math">
                    <m:r>
                      <a:rPr lang="ru-RU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sSup>
                      <m:sSupPr>
                        <m:ctrlPr>
                          <a:rPr lang="ru-RU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sup>
                    </m:sSup>
                  </m:oMath>
                </a14:m>
                <a:r>
                  <a:rPr lang="ru-RU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4)1,05</a:t>
                </a:r>
                <a14:m>
                  <m:oMath xmlns:m="http://schemas.openxmlformats.org/officeDocument/2006/math">
                    <m:r>
                      <a:rPr lang="ru-RU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sSup>
                      <m:sSupPr>
                        <m:ctrlPr>
                          <a:rPr lang="ru-RU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sup>
                    </m:sSup>
                  </m:oMath>
                </a14:m>
                <a:endParaRPr lang="ru-RU" sz="105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07000"/>
                  </a:lnSpc>
                  <a:spcAft>
                    <a:spcPts val="800"/>
                  </a:spcAft>
                  <a:buFont typeface="+mj-lt"/>
                  <a:buAutoNum type="arabicPeriod" startAt="2"/>
                  <a:tabLst>
                    <a:tab pos="228600" algn="l"/>
                  </a:tabLst>
                </a:pPr>
                <a:r>
                  <a:rPr lang="ru-RU" b="1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Выберите наименьшее из чисел</a:t>
                </a:r>
              </a:p>
              <a:p>
                <a:pPr lvl="2">
                  <a:lnSpc>
                    <a:spcPct val="107000"/>
                  </a:lnSpc>
                  <a:spcAft>
                    <a:spcPts val="800"/>
                  </a:spcAft>
                  <a:tabLst>
                    <a:tab pos="228600" algn="l"/>
                  </a:tabLst>
                </a:pPr>
                <a:r>
                  <a:rPr lang="ru-RU" dirty="0" smtClean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7,11 ; 7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ru-RU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ru-RU" dirty="0" smtClean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; 7,01 ; 7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ru-RU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ru-RU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07000"/>
                  </a:lnSpc>
                  <a:spcAft>
                    <a:spcPts val="800"/>
                  </a:spcAft>
                  <a:tabLst>
                    <a:tab pos="228600" algn="l"/>
                  </a:tabLst>
                </a:pPr>
                <a:r>
                  <a:rPr lang="ru-RU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1) </a:t>
                </a:r>
                <a:r>
                  <a:rPr lang="ru-RU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7,11              2)7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ru-RU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</a:t>
                </a:r>
                <a:r>
                  <a:rPr lang="ru-RU" b="1" dirty="0" smtClean="0">
                    <a:solidFill>
                      <a:srgbClr val="FF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3)7,01</a:t>
                </a:r>
                <a:r>
                  <a:rPr lang="ru-RU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4)7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ru-RU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07000"/>
                  </a:lnSpc>
                  <a:spcAft>
                    <a:spcPts val="800"/>
                  </a:spcAft>
                  <a:buFont typeface="+mj-lt"/>
                  <a:buAutoNum type="arabicPeriod" startAt="3"/>
                  <a:tabLst>
                    <a:tab pos="228600" algn="l"/>
                  </a:tabLst>
                </a:pPr>
                <a:r>
                  <a:rPr lang="ru-RU" b="1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Одна из точек отмеченных на координатной прямой, соответствует числу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ru-RU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𝟑𝟒</m:t>
                        </m:r>
                        <m:r>
                          <a:rPr lang="ru-RU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</m:e>
                    </m:rad>
                  </m:oMath>
                </a14:m>
                <a:r>
                  <a:rPr lang="ru-RU" sz="1050" b="1" dirty="0" smtClean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b="1" dirty="0" smtClean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Какая это точка?</a:t>
                </a:r>
                <a:endParaRPr lang="ru-RU" sz="105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85800" lvl="1">
                  <a:lnSpc>
                    <a:spcPct val="107000"/>
                  </a:lnSpc>
                  <a:spcAft>
                    <a:spcPts val="800"/>
                  </a:spcAft>
                </a:pPr>
                <a:endParaRPr lang="ru-RU" sz="105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07000"/>
                  </a:lnSpc>
                  <a:spcAft>
                    <a:spcPts val="800"/>
                  </a:spcAft>
                </a:pPr>
                <a:endParaRPr lang="ru-RU" dirty="0" smtClean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ru-RU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:r>
                  <a:rPr lang="ru-RU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А</a:t>
                </a:r>
                <a:r>
                  <a:rPr lang="en-US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</a:t>
                </a:r>
                <a:r>
                  <a:rPr lang="ru-RU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ru-RU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:r>
                  <a:rPr lang="en-US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B</a:t>
                </a:r>
                <a:r>
                  <a:rPr lang="ru-RU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</a:t>
                </a:r>
                <a:r>
                  <a:rPr lang="ru-RU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3) </a:t>
                </a:r>
                <a:r>
                  <a:rPr lang="en-US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ru-RU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</a:t>
                </a:r>
                <a:r>
                  <a:rPr lang="en-US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  4) D</a:t>
                </a:r>
              </a:p>
              <a:p>
                <a:pPr marL="342900" indent="-342900">
                  <a:lnSpc>
                    <a:spcPct val="107000"/>
                  </a:lnSpc>
                  <a:spcAft>
                    <a:spcPts val="800"/>
                  </a:spcAft>
                  <a:buFont typeface="+mj-lt"/>
                  <a:buAutoNum type="arabicPeriod" startAt="4"/>
                </a:pPr>
                <a:r>
                  <a:rPr lang="ru-RU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b="1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Из формулы площади круга </a:t>
                </a:r>
                <a:r>
                  <a:rPr lang="en-US" b="1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S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l-GR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𝝅</m:t>
                    </m:r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𝒓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1050" b="1" dirty="0" smtClean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b="1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выразите радиус </a:t>
                </a:r>
                <a:r>
                  <a:rPr lang="en-US" b="1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r</a:t>
                </a:r>
                <a:endParaRPr lang="ru-RU" sz="105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dirty="0" smtClean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Ответ</a:t>
                </a:r>
                <a:r>
                  <a:rPr lang="ru-RU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ru-RU" sz="105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1289237"/>
                <a:ext cx="11128248" cy="4837093"/>
              </a:xfrm>
              <a:prstGeom prst="rect">
                <a:avLst/>
              </a:prstGeom>
              <a:blipFill rotWithShape="0">
                <a:blip r:embed="rId2"/>
                <a:stretch>
                  <a:fillRect l="-383" t="-756" b="-6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Прямая со стрелкой 13"/>
          <p:cNvCxnSpPr/>
          <p:nvPr/>
        </p:nvCxnSpPr>
        <p:spPr>
          <a:xfrm>
            <a:off x="700088" y="4443413"/>
            <a:ext cx="3800475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1200150" y="4311885"/>
            <a:ext cx="0" cy="1315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2252662" y="4312796"/>
            <a:ext cx="0" cy="1315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3295650" y="4298509"/>
            <a:ext cx="0" cy="1315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021556" y="4401462"/>
            <a:ext cx="188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3155155" y="4377649"/>
            <a:ext cx="188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7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2110978" y="4400254"/>
            <a:ext cx="188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1829991" y="4018469"/>
            <a:ext cx="328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.</a:t>
            </a:r>
            <a:endParaRPr lang="ru-RU" sz="36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2338387" y="4018468"/>
            <a:ext cx="341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.</a:t>
            </a:r>
            <a:endParaRPr lang="ru-RU" sz="36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2778917" y="4018468"/>
            <a:ext cx="341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.</a:t>
            </a:r>
            <a:endParaRPr lang="ru-RU" sz="36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3470675" y="4018467"/>
            <a:ext cx="341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.</a:t>
            </a:r>
            <a:endParaRPr lang="ru-RU" sz="36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1829991" y="4060705"/>
            <a:ext cx="458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2309812" y="4071758"/>
            <a:ext cx="458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ru-RU" dirty="0"/>
          </a:p>
        </p:txBody>
      </p:sp>
      <p:sp>
        <p:nvSpPr>
          <p:cNvPr id="32" name="TextBox 31"/>
          <p:cNvSpPr txBox="1"/>
          <p:nvPr/>
        </p:nvSpPr>
        <p:spPr>
          <a:xfrm>
            <a:off x="2767013" y="4069435"/>
            <a:ext cx="458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endParaRPr lang="ru-RU" dirty="0"/>
          </a:p>
        </p:txBody>
      </p:sp>
      <p:sp>
        <p:nvSpPr>
          <p:cNvPr id="33" name="TextBox 32"/>
          <p:cNvSpPr txBox="1"/>
          <p:nvPr/>
        </p:nvSpPr>
        <p:spPr>
          <a:xfrm>
            <a:off x="3470675" y="4069435"/>
            <a:ext cx="458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7172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477" y="257176"/>
            <a:ext cx="10921771" cy="926166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Тест №1 </a:t>
            </a:r>
            <a:r>
              <a:rPr lang="ru-RU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</a:t>
            </a:r>
            <a: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теме «</a:t>
            </a:r>
            <a:r>
              <a:rPr lang="ru-RU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Числа и вычисления. Алгебраические выражения</a:t>
            </a:r>
            <a: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r>
              <a:rPr 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Вариант 2.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1" y="1289237"/>
                <a:ext cx="11128248" cy="4837093"/>
              </a:xfrm>
              <a:prstGeom prst="rect">
                <a:avLst/>
              </a:prstGeom>
              <a:noFill/>
            </p:spPr>
            <p:txBody>
              <a:bodyPr wrap="square" numCol="1" rtlCol="0">
                <a:spAutoFit/>
              </a:bodyPr>
              <a:lstStyle/>
              <a:p>
                <a:pPr marL="342900" lvl="0" indent="-342900">
                  <a:lnSpc>
                    <a:spcPct val="107000"/>
                  </a:lnSpc>
                  <a:spcAft>
                    <a:spcPts val="800"/>
                  </a:spcAft>
                  <a:buFont typeface="+mj-lt"/>
                  <a:buAutoNum type="arabicPeriod"/>
                  <a:tabLst>
                    <a:tab pos="228600" algn="l"/>
                  </a:tabLst>
                </a:pPr>
                <a:r>
                  <a:rPr lang="ru-RU" b="1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Население Бельгии составляет 10 миллионов 550 тысяч человек. Как это число записать в стандартном виде?</a:t>
                </a:r>
                <a:endParaRPr lang="ru-RU" sz="105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b="1" dirty="0" smtClean="0">
                    <a:solidFill>
                      <a:srgbClr val="FF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ru-RU" b="1" dirty="0">
                    <a:solidFill>
                      <a:srgbClr val="FF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:r>
                  <a:rPr lang="ru-RU" b="1" dirty="0" smtClean="0">
                    <a:solidFill>
                      <a:srgbClr val="FF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1,05</a:t>
                </a:r>
                <a14:m>
                  <m:oMath xmlns:m="http://schemas.openxmlformats.org/officeDocument/2006/math">
                    <m:r>
                      <a:rPr lang="ru-RU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sSup>
                      <m:sSupPr>
                        <m:ctrlPr>
                          <a:rPr lang="ru-RU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e>
                      <m:sup>
                        <m:r>
                          <a:rPr lang="ru-RU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sup>
                    </m:sSup>
                  </m:oMath>
                </a14:m>
                <a:r>
                  <a:rPr lang="ru-RU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2)1,05</a:t>
                </a:r>
                <a14:m>
                  <m:oMath xmlns:m="http://schemas.openxmlformats.org/officeDocument/2006/math">
                    <m:r>
                      <a:rPr lang="ru-RU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sSup>
                      <m:sSupPr>
                        <m:ctrlPr>
                          <a:rPr lang="ru-RU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ru-RU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3)1,05</a:t>
                </a:r>
                <a14:m>
                  <m:oMath xmlns:m="http://schemas.openxmlformats.org/officeDocument/2006/math">
                    <m:r>
                      <a:rPr lang="ru-RU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sSup>
                      <m:sSupPr>
                        <m:ctrlPr>
                          <a:rPr lang="ru-RU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sup>
                    </m:sSup>
                  </m:oMath>
                </a14:m>
                <a:r>
                  <a:rPr lang="ru-RU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4)1,05</a:t>
                </a:r>
                <a14:m>
                  <m:oMath xmlns:m="http://schemas.openxmlformats.org/officeDocument/2006/math">
                    <m:r>
                      <a:rPr lang="ru-RU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sSup>
                      <m:sSupPr>
                        <m:ctrlPr>
                          <a:rPr lang="ru-RU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sup>
                    </m:sSup>
                  </m:oMath>
                </a14:m>
                <a:endParaRPr lang="ru-RU" sz="105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07000"/>
                  </a:lnSpc>
                  <a:spcAft>
                    <a:spcPts val="800"/>
                  </a:spcAft>
                  <a:buFont typeface="+mj-lt"/>
                  <a:buAutoNum type="arabicPeriod" startAt="2"/>
                  <a:tabLst>
                    <a:tab pos="228600" algn="l"/>
                  </a:tabLst>
                </a:pPr>
                <a:r>
                  <a:rPr lang="ru-RU" b="1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Выберите наименьшее из чисел</a:t>
                </a:r>
              </a:p>
              <a:p>
                <a:pPr lvl="2">
                  <a:lnSpc>
                    <a:spcPct val="107000"/>
                  </a:lnSpc>
                  <a:spcAft>
                    <a:spcPts val="800"/>
                  </a:spcAft>
                  <a:tabLst>
                    <a:tab pos="228600" algn="l"/>
                  </a:tabLst>
                </a:pPr>
                <a:r>
                  <a:rPr lang="ru-RU" dirty="0" smtClean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7,11 ; 7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ru-RU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ru-RU" dirty="0" smtClean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; 7,01 ; 7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ru-RU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ru-RU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07000"/>
                  </a:lnSpc>
                  <a:spcAft>
                    <a:spcPts val="800"/>
                  </a:spcAft>
                  <a:tabLst>
                    <a:tab pos="228600" algn="l"/>
                  </a:tabLst>
                </a:pPr>
                <a:r>
                  <a:rPr lang="ru-RU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1) </a:t>
                </a:r>
                <a:r>
                  <a:rPr lang="ru-RU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7,11              2)7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ru-RU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</a:t>
                </a:r>
                <a:r>
                  <a:rPr lang="ru-RU" b="1" dirty="0" smtClean="0">
                    <a:solidFill>
                      <a:srgbClr val="FF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3)7,01</a:t>
                </a:r>
                <a:r>
                  <a:rPr lang="ru-RU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4)7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ru-RU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07000"/>
                  </a:lnSpc>
                  <a:spcAft>
                    <a:spcPts val="800"/>
                  </a:spcAft>
                  <a:buFont typeface="+mj-lt"/>
                  <a:buAutoNum type="arabicPeriod" startAt="3"/>
                  <a:tabLst>
                    <a:tab pos="228600" algn="l"/>
                  </a:tabLst>
                </a:pPr>
                <a:r>
                  <a:rPr lang="ru-RU" b="1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Одна из точек отмеченных на координатной прямой, соответствует числу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ru-RU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𝟑𝟒</m:t>
                        </m:r>
                        <m:r>
                          <a:rPr lang="ru-RU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</m:e>
                    </m:rad>
                  </m:oMath>
                </a14:m>
                <a:r>
                  <a:rPr lang="ru-RU" sz="1050" b="1" dirty="0" smtClean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b="1" dirty="0" smtClean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Какая это точка?</a:t>
                </a:r>
                <a:endParaRPr lang="ru-RU" sz="105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85800" lvl="1">
                  <a:lnSpc>
                    <a:spcPct val="107000"/>
                  </a:lnSpc>
                  <a:spcAft>
                    <a:spcPts val="800"/>
                  </a:spcAft>
                </a:pPr>
                <a:endParaRPr lang="ru-RU" sz="105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07000"/>
                  </a:lnSpc>
                  <a:spcAft>
                    <a:spcPts val="800"/>
                  </a:spcAft>
                </a:pPr>
                <a:endParaRPr lang="ru-RU" dirty="0" smtClean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b="1" dirty="0" smtClean="0">
                    <a:solidFill>
                      <a:srgbClr val="FF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ru-RU" b="1" dirty="0">
                    <a:solidFill>
                      <a:srgbClr val="FF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:r>
                  <a:rPr lang="ru-RU" b="1" dirty="0" smtClean="0">
                    <a:solidFill>
                      <a:srgbClr val="FF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А</a:t>
                </a:r>
                <a:r>
                  <a:rPr lang="en-US" b="1" dirty="0" smtClean="0">
                    <a:solidFill>
                      <a:srgbClr val="FF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</a:t>
                </a:r>
                <a:r>
                  <a:rPr lang="ru-RU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ru-RU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:r>
                  <a:rPr lang="en-US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B</a:t>
                </a:r>
                <a:r>
                  <a:rPr lang="ru-RU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</a:t>
                </a:r>
                <a:r>
                  <a:rPr lang="ru-RU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3) </a:t>
                </a:r>
                <a:r>
                  <a:rPr lang="en-US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ru-RU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</a:t>
                </a:r>
                <a:r>
                  <a:rPr lang="en-US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  4) D</a:t>
                </a:r>
              </a:p>
              <a:p>
                <a:pPr marL="342900" indent="-342900">
                  <a:lnSpc>
                    <a:spcPct val="107000"/>
                  </a:lnSpc>
                  <a:spcAft>
                    <a:spcPts val="800"/>
                  </a:spcAft>
                  <a:buFont typeface="+mj-lt"/>
                  <a:buAutoNum type="arabicPeriod" startAt="4"/>
                </a:pPr>
                <a:r>
                  <a:rPr lang="ru-RU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b="1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Из формулы площади круга </a:t>
                </a:r>
                <a:r>
                  <a:rPr lang="en-US" b="1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S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l-GR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𝝅</m:t>
                    </m:r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𝒓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1050" b="1" dirty="0" smtClean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b="1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выразите радиус </a:t>
                </a:r>
                <a:r>
                  <a:rPr lang="en-US" b="1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r</a:t>
                </a:r>
                <a:endParaRPr lang="ru-RU" sz="105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dirty="0" smtClean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Ответ</a:t>
                </a:r>
                <a:r>
                  <a:rPr lang="ru-RU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ru-RU" sz="105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1289237"/>
                <a:ext cx="11128248" cy="4837093"/>
              </a:xfrm>
              <a:prstGeom prst="rect">
                <a:avLst/>
              </a:prstGeom>
              <a:blipFill rotWithShape="0">
                <a:blip r:embed="rId2"/>
                <a:stretch>
                  <a:fillRect l="-383" t="-756" b="-6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Прямая со стрелкой 13"/>
          <p:cNvCxnSpPr/>
          <p:nvPr/>
        </p:nvCxnSpPr>
        <p:spPr>
          <a:xfrm>
            <a:off x="700088" y="4443413"/>
            <a:ext cx="3800475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1200150" y="4311885"/>
            <a:ext cx="0" cy="1315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2252662" y="4312796"/>
            <a:ext cx="0" cy="1315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3295650" y="4298509"/>
            <a:ext cx="0" cy="1315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021556" y="4401462"/>
            <a:ext cx="188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3155155" y="4377649"/>
            <a:ext cx="188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7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2110978" y="4400254"/>
            <a:ext cx="188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1829991" y="4018469"/>
            <a:ext cx="328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.</a:t>
            </a:r>
            <a:endParaRPr lang="ru-RU" sz="36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2338387" y="4018468"/>
            <a:ext cx="341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.</a:t>
            </a:r>
            <a:endParaRPr lang="ru-RU" sz="36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2778917" y="4018468"/>
            <a:ext cx="341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.</a:t>
            </a:r>
            <a:endParaRPr lang="ru-RU" sz="36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3470675" y="4018467"/>
            <a:ext cx="341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.</a:t>
            </a:r>
            <a:endParaRPr lang="ru-RU" sz="36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1829991" y="4060705"/>
            <a:ext cx="458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2309812" y="4071758"/>
            <a:ext cx="458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ru-RU" dirty="0"/>
          </a:p>
        </p:txBody>
      </p:sp>
      <p:sp>
        <p:nvSpPr>
          <p:cNvPr id="32" name="TextBox 31"/>
          <p:cNvSpPr txBox="1"/>
          <p:nvPr/>
        </p:nvSpPr>
        <p:spPr>
          <a:xfrm>
            <a:off x="2767013" y="4069435"/>
            <a:ext cx="458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endParaRPr lang="ru-RU" dirty="0"/>
          </a:p>
        </p:txBody>
      </p:sp>
      <p:sp>
        <p:nvSpPr>
          <p:cNvPr id="33" name="TextBox 32"/>
          <p:cNvSpPr txBox="1"/>
          <p:nvPr/>
        </p:nvSpPr>
        <p:spPr>
          <a:xfrm>
            <a:off x="3470675" y="4069435"/>
            <a:ext cx="458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8384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477" y="257176"/>
            <a:ext cx="10921771" cy="926166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Тест №1 </a:t>
            </a:r>
            <a:r>
              <a:rPr lang="ru-RU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</a:t>
            </a:r>
            <a: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теме «</a:t>
            </a:r>
            <a:r>
              <a:rPr lang="ru-RU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Числа и вычисления. Алгебраические выражения</a:t>
            </a:r>
            <a: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r>
              <a:rPr 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Вариант 2.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1" y="1289237"/>
                <a:ext cx="11128248" cy="5151603"/>
              </a:xfrm>
              <a:prstGeom prst="rect">
                <a:avLst/>
              </a:prstGeom>
              <a:noFill/>
            </p:spPr>
            <p:txBody>
              <a:bodyPr wrap="square" numCol="1" rtlCol="0">
                <a:spAutoFit/>
              </a:bodyPr>
              <a:lstStyle/>
              <a:p>
                <a:pPr marL="342900" lvl="0" indent="-342900">
                  <a:lnSpc>
                    <a:spcPct val="107000"/>
                  </a:lnSpc>
                  <a:spcAft>
                    <a:spcPts val="800"/>
                  </a:spcAft>
                  <a:buFont typeface="+mj-lt"/>
                  <a:buAutoNum type="arabicPeriod"/>
                  <a:tabLst>
                    <a:tab pos="228600" algn="l"/>
                  </a:tabLst>
                </a:pPr>
                <a:r>
                  <a:rPr lang="ru-RU" b="1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Население Бельгии составляет 10 миллионов 550 тысяч человек. Как это число записать в стандартном виде?</a:t>
                </a:r>
                <a:endParaRPr lang="ru-RU" sz="105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b="1" dirty="0" smtClean="0">
                    <a:solidFill>
                      <a:srgbClr val="FF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ru-RU" b="1" dirty="0">
                    <a:solidFill>
                      <a:srgbClr val="FF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:r>
                  <a:rPr lang="ru-RU" b="1" dirty="0" smtClean="0">
                    <a:solidFill>
                      <a:srgbClr val="FF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1,05</a:t>
                </a:r>
                <a14:m>
                  <m:oMath xmlns:m="http://schemas.openxmlformats.org/officeDocument/2006/math">
                    <m:r>
                      <a:rPr lang="ru-RU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sSup>
                      <m:sSupPr>
                        <m:ctrlPr>
                          <a:rPr lang="ru-RU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e>
                      <m:sup>
                        <m:r>
                          <a:rPr lang="ru-RU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sup>
                    </m:sSup>
                  </m:oMath>
                </a14:m>
                <a:r>
                  <a:rPr lang="ru-RU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2)1,05</a:t>
                </a:r>
                <a14:m>
                  <m:oMath xmlns:m="http://schemas.openxmlformats.org/officeDocument/2006/math">
                    <m:r>
                      <a:rPr lang="ru-RU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sSup>
                      <m:sSupPr>
                        <m:ctrlPr>
                          <a:rPr lang="ru-RU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ru-RU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3)1,05</a:t>
                </a:r>
                <a14:m>
                  <m:oMath xmlns:m="http://schemas.openxmlformats.org/officeDocument/2006/math">
                    <m:r>
                      <a:rPr lang="ru-RU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sSup>
                      <m:sSupPr>
                        <m:ctrlPr>
                          <a:rPr lang="ru-RU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sup>
                    </m:sSup>
                  </m:oMath>
                </a14:m>
                <a:r>
                  <a:rPr lang="ru-RU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4)1,05</a:t>
                </a:r>
                <a14:m>
                  <m:oMath xmlns:m="http://schemas.openxmlformats.org/officeDocument/2006/math">
                    <m:r>
                      <a:rPr lang="ru-RU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sSup>
                      <m:sSupPr>
                        <m:ctrlPr>
                          <a:rPr lang="ru-RU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sup>
                    </m:sSup>
                  </m:oMath>
                </a14:m>
                <a:endParaRPr lang="ru-RU" sz="105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07000"/>
                  </a:lnSpc>
                  <a:spcAft>
                    <a:spcPts val="800"/>
                  </a:spcAft>
                  <a:buFont typeface="+mj-lt"/>
                  <a:buAutoNum type="arabicPeriod" startAt="2"/>
                  <a:tabLst>
                    <a:tab pos="228600" algn="l"/>
                  </a:tabLst>
                </a:pPr>
                <a:r>
                  <a:rPr lang="ru-RU" b="1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Выберите наименьшее из чисел</a:t>
                </a:r>
              </a:p>
              <a:p>
                <a:pPr lvl="2">
                  <a:lnSpc>
                    <a:spcPct val="107000"/>
                  </a:lnSpc>
                  <a:spcAft>
                    <a:spcPts val="800"/>
                  </a:spcAft>
                  <a:tabLst>
                    <a:tab pos="228600" algn="l"/>
                  </a:tabLst>
                </a:pPr>
                <a:r>
                  <a:rPr lang="ru-RU" dirty="0" smtClean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7,11 ; 7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ru-RU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ru-RU" dirty="0" smtClean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; 7,01 ; 7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ru-RU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ru-RU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07000"/>
                  </a:lnSpc>
                  <a:spcAft>
                    <a:spcPts val="800"/>
                  </a:spcAft>
                  <a:tabLst>
                    <a:tab pos="228600" algn="l"/>
                  </a:tabLst>
                </a:pPr>
                <a:r>
                  <a:rPr lang="ru-RU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1) </a:t>
                </a:r>
                <a:r>
                  <a:rPr lang="ru-RU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7,11              2)7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ru-RU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</a:t>
                </a:r>
                <a:r>
                  <a:rPr lang="ru-RU" b="1" dirty="0" smtClean="0">
                    <a:solidFill>
                      <a:srgbClr val="FF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3)7,01</a:t>
                </a:r>
                <a:r>
                  <a:rPr lang="ru-RU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4)7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ru-RU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07000"/>
                  </a:lnSpc>
                  <a:spcAft>
                    <a:spcPts val="800"/>
                  </a:spcAft>
                  <a:buFont typeface="+mj-lt"/>
                  <a:buAutoNum type="arabicPeriod" startAt="3"/>
                  <a:tabLst>
                    <a:tab pos="228600" algn="l"/>
                  </a:tabLst>
                </a:pPr>
                <a:r>
                  <a:rPr lang="ru-RU" b="1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Одна из точек отмеченных на координатной прямой, соответствует числу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ru-RU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𝟑𝟒</m:t>
                        </m:r>
                        <m:r>
                          <a:rPr lang="ru-RU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</m:e>
                    </m:rad>
                  </m:oMath>
                </a14:m>
                <a:r>
                  <a:rPr lang="ru-RU" sz="1050" b="1" dirty="0" smtClean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b="1" dirty="0" smtClean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Какая это точка?</a:t>
                </a:r>
                <a:endParaRPr lang="ru-RU" sz="105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85800" lvl="1">
                  <a:lnSpc>
                    <a:spcPct val="107000"/>
                  </a:lnSpc>
                  <a:spcAft>
                    <a:spcPts val="800"/>
                  </a:spcAft>
                </a:pPr>
                <a:endParaRPr lang="ru-RU" sz="105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07000"/>
                  </a:lnSpc>
                  <a:spcAft>
                    <a:spcPts val="800"/>
                  </a:spcAft>
                </a:pPr>
                <a:endParaRPr lang="ru-RU" dirty="0" smtClean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b="1" dirty="0" smtClean="0">
                    <a:solidFill>
                      <a:srgbClr val="FF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ru-RU" b="1" dirty="0">
                    <a:solidFill>
                      <a:srgbClr val="FF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:r>
                  <a:rPr lang="ru-RU" b="1" dirty="0" smtClean="0">
                    <a:solidFill>
                      <a:srgbClr val="FF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А</a:t>
                </a:r>
                <a:r>
                  <a:rPr lang="en-US" b="1" dirty="0" smtClean="0">
                    <a:solidFill>
                      <a:srgbClr val="FF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</a:t>
                </a:r>
                <a:r>
                  <a:rPr lang="ru-RU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ru-RU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:r>
                  <a:rPr lang="en-US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B</a:t>
                </a:r>
                <a:r>
                  <a:rPr lang="ru-RU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</a:t>
                </a:r>
                <a:r>
                  <a:rPr lang="ru-RU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3) </a:t>
                </a:r>
                <a:r>
                  <a:rPr lang="en-US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ru-RU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</a:t>
                </a:r>
                <a:r>
                  <a:rPr lang="en-US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  4) D</a:t>
                </a:r>
              </a:p>
              <a:p>
                <a:pPr marL="342900" indent="-342900">
                  <a:lnSpc>
                    <a:spcPct val="107000"/>
                  </a:lnSpc>
                  <a:spcAft>
                    <a:spcPts val="800"/>
                  </a:spcAft>
                  <a:buFont typeface="+mj-lt"/>
                  <a:buAutoNum type="arabicPeriod" startAt="4"/>
                </a:pPr>
                <a:r>
                  <a:rPr lang="ru-RU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b="1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Из формулы площади круга </a:t>
                </a:r>
                <a:r>
                  <a:rPr lang="en-US" b="1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S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l-GR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𝝅</m:t>
                    </m:r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𝒓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1050" b="1" dirty="0" smtClean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b="1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выразите радиус </a:t>
                </a:r>
                <a:r>
                  <a:rPr lang="en-US" b="1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r</a:t>
                </a:r>
                <a:endParaRPr lang="ru-RU" sz="105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dirty="0" smtClean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Ответ</a:t>
                </a:r>
                <a:r>
                  <a:rPr lang="ru-RU" dirty="0" smtClean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ru-RU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num>
                          <m:den>
                            <m:r>
                              <a:rPr lang="ru-RU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𝝅</m:t>
                            </m:r>
                          </m:den>
                        </m:f>
                      </m:e>
                    </m:rad>
                  </m:oMath>
                </a14:m>
                <a:endParaRPr lang="ru-RU" sz="105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1289237"/>
                <a:ext cx="11128248" cy="5151603"/>
              </a:xfrm>
              <a:prstGeom prst="rect">
                <a:avLst/>
              </a:prstGeom>
              <a:blipFill rotWithShape="0">
                <a:blip r:embed="rId2"/>
                <a:stretch>
                  <a:fillRect l="-383" t="-70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Прямая со стрелкой 13"/>
          <p:cNvCxnSpPr/>
          <p:nvPr/>
        </p:nvCxnSpPr>
        <p:spPr>
          <a:xfrm>
            <a:off x="700088" y="4443413"/>
            <a:ext cx="3800475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1200150" y="4311885"/>
            <a:ext cx="0" cy="1315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2252662" y="4312796"/>
            <a:ext cx="0" cy="1315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3295650" y="4298509"/>
            <a:ext cx="0" cy="1315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021556" y="4401462"/>
            <a:ext cx="188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3155155" y="4377649"/>
            <a:ext cx="188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7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2110978" y="4400254"/>
            <a:ext cx="188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1829991" y="4018469"/>
            <a:ext cx="328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.</a:t>
            </a:r>
            <a:endParaRPr lang="ru-RU" sz="36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2338387" y="4018468"/>
            <a:ext cx="341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.</a:t>
            </a:r>
            <a:endParaRPr lang="ru-RU" sz="36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2778917" y="4018468"/>
            <a:ext cx="341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.</a:t>
            </a:r>
            <a:endParaRPr lang="ru-RU" sz="36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3470675" y="4018467"/>
            <a:ext cx="341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.</a:t>
            </a:r>
            <a:endParaRPr lang="ru-RU" sz="36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1829991" y="4060705"/>
            <a:ext cx="458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2309812" y="4071758"/>
            <a:ext cx="458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ru-RU" dirty="0"/>
          </a:p>
        </p:txBody>
      </p:sp>
      <p:sp>
        <p:nvSpPr>
          <p:cNvPr id="32" name="TextBox 31"/>
          <p:cNvSpPr txBox="1"/>
          <p:nvPr/>
        </p:nvSpPr>
        <p:spPr>
          <a:xfrm>
            <a:off x="2767013" y="4069435"/>
            <a:ext cx="458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endParaRPr lang="ru-RU" dirty="0"/>
          </a:p>
        </p:txBody>
      </p:sp>
      <p:sp>
        <p:nvSpPr>
          <p:cNvPr id="33" name="TextBox 32"/>
          <p:cNvSpPr txBox="1"/>
          <p:nvPr/>
        </p:nvSpPr>
        <p:spPr>
          <a:xfrm>
            <a:off x="3470675" y="4069435"/>
            <a:ext cx="458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7376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0" y="67230"/>
                <a:ext cx="12192000" cy="71754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ts val="3000"/>
                  </a:lnSpc>
                  <a:buFont typeface="+mj-lt"/>
                  <a:buAutoNum type="arabicPeriod" startAt="5"/>
                </a:pPr>
                <a:r>
                  <a:rPr lang="ru-RU" b="1" dirty="0" smtClean="0"/>
                  <a:t>Стоимость покупки с учетом 3% скидки по дисконтной карте составила 1261 руб. Сколько бы пришлось заплатить за покупку при отсутствии дисконтной карты?</a:t>
                </a:r>
              </a:p>
              <a:p>
                <a:pPr lvl="2">
                  <a:lnSpc>
                    <a:spcPts val="3000"/>
                  </a:lnSpc>
                </a:pPr>
                <a:r>
                  <a:rPr lang="ru-RU" dirty="0" smtClean="0"/>
                  <a:t>1)1300руб           2)1264руб             3)2561руб               4)1339руб</a:t>
                </a:r>
                <a:endParaRPr lang="en-US" dirty="0" smtClean="0"/>
              </a:p>
              <a:p>
                <a:pPr marL="342900" indent="-342900">
                  <a:lnSpc>
                    <a:spcPts val="3000"/>
                  </a:lnSpc>
                  <a:buFont typeface="+mj-lt"/>
                  <a:buAutoNum type="arabicPeriod" startAt="5"/>
                </a:pPr>
                <a:r>
                  <a:rPr lang="ru-RU" b="1" dirty="0" smtClean="0"/>
                  <a:t>Чему равно значение выражения</a:t>
                </a:r>
              </a:p>
              <a:p>
                <a:pPr lvl="2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sup>
                          </m:sSup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−6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ru-RU" dirty="0" smtClean="0">
                    <a:latin typeface="Cambria Math" panose="02040503050406030204" pitchFamily="18" charset="0"/>
                  </a:rPr>
                  <a:t>Ответ:</a:t>
                </a:r>
                <a:endParaRPr lang="ru-RU" dirty="0" smtClean="0"/>
              </a:p>
              <a:p>
                <a:pPr marL="342900" indent="-342900">
                  <a:lnSpc>
                    <a:spcPts val="3000"/>
                  </a:lnSpc>
                  <a:buFont typeface="+mj-lt"/>
                  <a:buAutoNum type="arabicPeriod" startAt="5"/>
                </a:pPr>
                <a:r>
                  <a:rPr lang="ru-RU" b="1" dirty="0" smtClean="0"/>
                  <a:t>Упростите выражение:</a:t>
                </a:r>
                <a:endParaRPr lang="ru-RU" b="1" dirty="0"/>
              </a:p>
              <a:p>
                <a:pPr lvl="2">
                  <a:lnSpc>
                    <a:spcPts val="3000"/>
                  </a:lnSpc>
                </a:pPr>
                <a:r>
                  <a:rPr lang="ru-RU" dirty="0" smtClean="0"/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dirty="0" smtClean="0"/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∶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𝑎𝑏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lvl="1">
                  <a:lnSpc>
                    <a:spcPts val="3000"/>
                  </a:lnSpc>
                </a:pPr>
                <a:r>
                  <a:rPr lang="ru-RU" dirty="0" smtClean="0"/>
                  <a:t>Ответ:</a:t>
                </a:r>
                <a:endParaRPr lang="ru-RU" dirty="0"/>
              </a:p>
              <a:p>
                <a:pPr marL="342900" indent="-342900">
                  <a:lnSpc>
                    <a:spcPts val="3000"/>
                  </a:lnSpc>
                  <a:buFont typeface="+mj-lt"/>
                  <a:buAutoNum type="arabicPeriod" startAt="5"/>
                </a:pPr>
                <a:r>
                  <a:rPr lang="ru-RU" b="1" dirty="0" smtClean="0"/>
                  <a:t>Какое из приведенных ниже выражений тождественно равно произведению (</a:t>
                </a:r>
                <a:r>
                  <a:rPr lang="en-US" b="1" dirty="0" smtClean="0"/>
                  <a:t>x-3)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b="1" dirty="0" smtClean="0"/>
                  <a:t>(x+1)</a:t>
                </a:r>
                <a:r>
                  <a:rPr lang="ru-RU" b="1" dirty="0" smtClean="0"/>
                  <a:t>?</a:t>
                </a:r>
              </a:p>
              <a:p>
                <a:pPr marL="800100" lvl="1" indent="-342900">
                  <a:lnSpc>
                    <a:spcPts val="3000"/>
                  </a:lnSpc>
                  <a:buFont typeface="+mj-lt"/>
                  <a:buAutoNum type="arabicParenR"/>
                </a:pPr>
                <a:r>
                  <a:rPr lang="ru-RU" dirty="0" smtClean="0"/>
                  <a:t>(3-</a:t>
                </a:r>
                <a:r>
                  <a:rPr lang="en-US" dirty="0" smtClean="0"/>
                  <a:t>x)(x+1)              3) –(x-3)(-1-x)</a:t>
                </a:r>
              </a:p>
              <a:p>
                <a:pPr marL="800100" lvl="1" indent="-342900">
                  <a:lnSpc>
                    <a:spcPts val="3000"/>
                  </a:lnSpc>
                  <a:buFont typeface="+mj-lt"/>
                  <a:buAutoNum type="arabicParenR"/>
                </a:pPr>
                <a:r>
                  <a:rPr lang="en-US" dirty="0" smtClean="0"/>
                  <a:t>-(3-x)(-1-x)            4) (x-3)(-1-x)</a:t>
                </a:r>
                <a:endParaRPr lang="en-US" dirty="0"/>
              </a:p>
              <a:p>
                <a:pPr marL="342900" indent="-342900">
                  <a:lnSpc>
                    <a:spcPts val="3000"/>
                  </a:lnSpc>
                  <a:buFont typeface="+mj-lt"/>
                  <a:buAutoNum type="arabicPeriod" startAt="5"/>
                </a:pPr>
                <a:r>
                  <a:rPr lang="ru-RU" b="1" dirty="0" smtClean="0"/>
                  <a:t>Каждому выражению из верхней строки сопоставьте равное выражение из нижней строки:</a:t>
                </a:r>
              </a:p>
              <a:p>
                <a:pPr marL="1257300" lvl="2" indent="-342900">
                  <a:lnSpc>
                    <a:spcPts val="3000"/>
                  </a:lnSpc>
                  <a:buFont typeface="+mj-lt"/>
                  <a:buAutoNum type="alphaUcPeriod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ru-RU" dirty="0" smtClean="0"/>
                  <a:t>-0,8       Б.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ru-RU" dirty="0" smtClean="0"/>
                  <a:t>-0,3       В. 0,25+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ru-RU" dirty="0" smtClean="0"/>
              </a:p>
              <a:p>
                <a:pPr marL="1257300" lvl="2" indent="-342900">
                  <a:lnSpc>
                    <a:spcPts val="3000"/>
                  </a:lnSpc>
                  <a:buFont typeface="+mj-lt"/>
                  <a:buAutoNum type="alphaUcPeriod"/>
                </a:pPr>
                <a:r>
                  <a:rPr lang="ru-RU" dirty="0" smtClean="0"/>
                  <a:t>0,8+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ru-RU" dirty="0" smtClean="0"/>
                  <a:t>         2.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ru-RU" dirty="0" smtClean="0"/>
                  <a:t>+0,3       3. 0,75-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ru-RU" dirty="0" smtClean="0"/>
              </a:p>
              <a:p>
                <a:pPr lvl="1">
                  <a:lnSpc>
                    <a:spcPts val="3000"/>
                  </a:lnSpc>
                </a:pPr>
                <a:r>
                  <a:rPr lang="ru-RU" dirty="0" smtClean="0"/>
                  <a:t>Ответ:</a:t>
                </a:r>
              </a:p>
              <a:p>
                <a:pPr>
                  <a:lnSpc>
                    <a:spcPts val="3000"/>
                  </a:lnSpc>
                </a:pPr>
                <a:endParaRPr lang="en-US" b="1" dirty="0" smtClean="0"/>
              </a:p>
              <a:p>
                <a:pPr lvl="1">
                  <a:lnSpc>
                    <a:spcPts val="3000"/>
                  </a:lnSpc>
                </a:pPr>
                <a:endParaRPr lang="ru-RU" dirty="0" smtClean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7230"/>
                <a:ext cx="12192000" cy="7175490"/>
              </a:xfrm>
              <a:prstGeom prst="rect">
                <a:avLst/>
              </a:prstGeom>
              <a:blipFill rotWithShape="0">
                <a:blip r:embed="rId2"/>
                <a:stretch>
                  <a:fillRect l="-3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74091688"/>
              </p:ext>
            </p:extLst>
          </p:nvPr>
        </p:nvGraphicFramePr>
        <p:xfrm>
          <a:off x="1407885" y="6126480"/>
          <a:ext cx="2031998" cy="73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7268"/>
                <a:gridCol w="727397"/>
                <a:gridCol w="677333"/>
              </a:tblGrid>
              <a:tr h="29660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</a:t>
                      </a:r>
                      <a:endParaRPr lang="ru-RU" b="0" dirty="0"/>
                    </a:p>
                  </a:txBody>
                  <a:tcPr/>
                </a:tc>
              </a:tr>
              <a:tr h="29660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39493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0" y="67230"/>
                <a:ext cx="12192000" cy="71754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ts val="3000"/>
                  </a:lnSpc>
                  <a:buFont typeface="+mj-lt"/>
                  <a:buAutoNum type="arabicPeriod" startAt="5"/>
                </a:pPr>
                <a:r>
                  <a:rPr lang="ru-RU" b="1" dirty="0" smtClean="0"/>
                  <a:t>Стоимость покупки с учетом 3% скидки по дисконтной карте составила 1261 руб. Сколько бы пришлось заплатить за покупку при отсутствии дисконтной карты?</a:t>
                </a:r>
              </a:p>
              <a:p>
                <a:pPr lvl="2">
                  <a:lnSpc>
                    <a:spcPts val="3000"/>
                  </a:lnSpc>
                </a:pPr>
                <a:r>
                  <a:rPr lang="ru-RU" b="1" dirty="0" smtClean="0">
                    <a:solidFill>
                      <a:srgbClr val="FF0000"/>
                    </a:solidFill>
                  </a:rPr>
                  <a:t>1)1300руб</a:t>
                </a:r>
                <a:r>
                  <a:rPr lang="ru-RU" dirty="0" smtClean="0"/>
                  <a:t>           2)1264руб             3)2561руб               4)1339руб</a:t>
                </a:r>
                <a:endParaRPr lang="en-US" dirty="0" smtClean="0"/>
              </a:p>
              <a:p>
                <a:pPr marL="342900" indent="-342900">
                  <a:lnSpc>
                    <a:spcPts val="3000"/>
                  </a:lnSpc>
                  <a:buFont typeface="+mj-lt"/>
                  <a:buAutoNum type="arabicPeriod" startAt="5"/>
                </a:pPr>
                <a:r>
                  <a:rPr lang="ru-RU" b="1" dirty="0" smtClean="0"/>
                  <a:t>Чему равно значение выражения</a:t>
                </a:r>
              </a:p>
              <a:p>
                <a:pPr lvl="2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sup>
                          </m:sSup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−6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ru-RU" dirty="0" smtClean="0">
                    <a:latin typeface="Cambria Math" panose="02040503050406030204" pitchFamily="18" charset="0"/>
                  </a:rPr>
                  <a:t>Ответ:</a:t>
                </a:r>
                <a:endParaRPr lang="ru-RU" dirty="0" smtClean="0"/>
              </a:p>
              <a:p>
                <a:pPr marL="342900" indent="-342900">
                  <a:lnSpc>
                    <a:spcPts val="3000"/>
                  </a:lnSpc>
                  <a:buFont typeface="+mj-lt"/>
                  <a:buAutoNum type="arabicPeriod" startAt="5"/>
                </a:pPr>
                <a:r>
                  <a:rPr lang="ru-RU" b="1" dirty="0" smtClean="0"/>
                  <a:t>Упростите выражение:</a:t>
                </a:r>
                <a:endParaRPr lang="ru-RU" b="1" dirty="0"/>
              </a:p>
              <a:p>
                <a:pPr lvl="2">
                  <a:lnSpc>
                    <a:spcPts val="3000"/>
                  </a:lnSpc>
                </a:pPr>
                <a:r>
                  <a:rPr lang="ru-RU" dirty="0" smtClean="0"/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dirty="0" smtClean="0"/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∶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𝑎𝑏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lvl="1">
                  <a:lnSpc>
                    <a:spcPts val="3000"/>
                  </a:lnSpc>
                </a:pPr>
                <a:r>
                  <a:rPr lang="ru-RU" dirty="0" smtClean="0"/>
                  <a:t>Ответ:</a:t>
                </a:r>
                <a:endParaRPr lang="ru-RU" dirty="0"/>
              </a:p>
              <a:p>
                <a:pPr marL="342900" indent="-342900">
                  <a:lnSpc>
                    <a:spcPts val="3000"/>
                  </a:lnSpc>
                  <a:buFont typeface="+mj-lt"/>
                  <a:buAutoNum type="arabicPeriod" startAt="5"/>
                </a:pPr>
                <a:r>
                  <a:rPr lang="ru-RU" b="1" dirty="0" smtClean="0"/>
                  <a:t>Какое из приведенных ниже выражений тождественно равно произведению (</a:t>
                </a:r>
                <a:r>
                  <a:rPr lang="en-US" b="1" dirty="0" smtClean="0"/>
                  <a:t>x-3)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b="1" dirty="0" smtClean="0"/>
                  <a:t>(x+1)</a:t>
                </a:r>
                <a:r>
                  <a:rPr lang="ru-RU" b="1" dirty="0" smtClean="0"/>
                  <a:t>?</a:t>
                </a:r>
              </a:p>
              <a:p>
                <a:pPr marL="800100" lvl="1" indent="-342900">
                  <a:lnSpc>
                    <a:spcPts val="3000"/>
                  </a:lnSpc>
                  <a:buFont typeface="+mj-lt"/>
                  <a:buAutoNum type="arabicParenR"/>
                </a:pPr>
                <a:r>
                  <a:rPr lang="ru-RU" dirty="0" smtClean="0"/>
                  <a:t>(3-</a:t>
                </a:r>
                <a:r>
                  <a:rPr lang="en-US" dirty="0" smtClean="0"/>
                  <a:t>x)(x+1)              3) –(x-3)(-1-x)</a:t>
                </a:r>
              </a:p>
              <a:p>
                <a:pPr marL="800100" lvl="1" indent="-342900">
                  <a:lnSpc>
                    <a:spcPts val="3000"/>
                  </a:lnSpc>
                  <a:buFont typeface="+mj-lt"/>
                  <a:buAutoNum type="arabicParenR"/>
                </a:pPr>
                <a:r>
                  <a:rPr lang="en-US" dirty="0" smtClean="0"/>
                  <a:t>-(3-x)(-1-x)            4) (x-3)(-1-x)</a:t>
                </a:r>
                <a:endParaRPr lang="en-US" dirty="0"/>
              </a:p>
              <a:p>
                <a:pPr marL="342900" indent="-342900">
                  <a:lnSpc>
                    <a:spcPts val="3000"/>
                  </a:lnSpc>
                  <a:buFont typeface="+mj-lt"/>
                  <a:buAutoNum type="arabicPeriod" startAt="5"/>
                </a:pPr>
                <a:r>
                  <a:rPr lang="ru-RU" b="1" dirty="0" smtClean="0"/>
                  <a:t>Каждому выражению из верхней строки сопоставьте равное выражение из нижней строки:</a:t>
                </a:r>
              </a:p>
              <a:p>
                <a:pPr marL="1257300" lvl="2" indent="-342900">
                  <a:lnSpc>
                    <a:spcPts val="3000"/>
                  </a:lnSpc>
                  <a:buFont typeface="+mj-lt"/>
                  <a:buAutoNum type="alphaUcPeriod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ru-RU" dirty="0" smtClean="0"/>
                  <a:t>-0,8       Б.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ru-RU" dirty="0" smtClean="0"/>
                  <a:t>-0,3       В. 0,25+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ru-RU" dirty="0" smtClean="0"/>
              </a:p>
              <a:p>
                <a:pPr marL="1257300" lvl="2" indent="-342900">
                  <a:lnSpc>
                    <a:spcPts val="3000"/>
                  </a:lnSpc>
                  <a:buFont typeface="+mj-lt"/>
                  <a:buAutoNum type="alphaUcPeriod"/>
                </a:pPr>
                <a:r>
                  <a:rPr lang="ru-RU" dirty="0" smtClean="0"/>
                  <a:t>0,8+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ru-RU" dirty="0" smtClean="0"/>
                  <a:t>         2.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ru-RU" dirty="0" smtClean="0"/>
                  <a:t>+0,3       3. 0,75-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ru-RU" dirty="0" smtClean="0"/>
              </a:p>
              <a:p>
                <a:pPr lvl="1">
                  <a:lnSpc>
                    <a:spcPts val="3000"/>
                  </a:lnSpc>
                </a:pPr>
                <a:r>
                  <a:rPr lang="ru-RU" dirty="0" smtClean="0"/>
                  <a:t>Ответ:</a:t>
                </a:r>
              </a:p>
              <a:p>
                <a:pPr>
                  <a:lnSpc>
                    <a:spcPts val="3000"/>
                  </a:lnSpc>
                </a:pPr>
                <a:endParaRPr lang="en-US" b="1" dirty="0" smtClean="0"/>
              </a:p>
              <a:p>
                <a:pPr lvl="1">
                  <a:lnSpc>
                    <a:spcPts val="3000"/>
                  </a:lnSpc>
                </a:pPr>
                <a:endParaRPr lang="ru-RU" dirty="0" smtClean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7230"/>
                <a:ext cx="12192000" cy="7175490"/>
              </a:xfrm>
              <a:prstGeom prst="rect">
                <a:avLst/>
              </a:prstGeom>
              <a:blipFill rotWithShape="0">
                <a:blip r:embed="rId2"/>
                <a:stretch>
                  <a:fillRect l="-3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74091688"/>
              </p:ext>
            </p:extLst>
          </p:nvPr>
        </p:nvGraphicFramePr>
        <p:xfrm>
          <a:off x="1407885" y="6126480"/>
          <a:ext cx="2031998" cy="73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7268"/>
                <a:gridCol w="727397"/>
                <a:gridCol w="677333"/>
              </a:tblGrid>
              <a:tr h="29660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</a:t>
                      </a:r>
                      <a:endParaRPr lang="ru-RU" b="0" dirty="0"/>
                    </a:p>
                  </a:txBody>
                  <a:tcPr/>
                </a:tc>
              </a:tr>
              <a:tr h="29660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73882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0" y="67230"/>
                <a:ext cx="12192000" cy="7427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ts val="3000"/>
                  </a:lnSpc>
                  <a:buFont typeface="+mj-lt"/>
                  <a:buAutoNum type="arabicPeriod" startAt="5"/>
                </a:pPr>
                <a:r>
                  <a:rPr lang="ru-RU" b="1" dirty="0" smtClean="0"/>
                  <a:t>Стоимость покупки с учетом 3% скидки по дисконтной карте составила 1261 руб. Сколько бы пришлось заплатить за покупку при отсутствии дисконтной карты?</a:t>
                </a:r>
              </a:p>
              <a:p>
                <a:pPr lvl="2">
                  <a:lnSpc>
                    <a:spcPts val="3000"/>
                  </a:lnSpc>
                </a:pPr>
                <a:r>
                  <a:rPr lang="ru-RU" b="1" dirty="0" smtClean="0">
                    <a:solidFill>
                      <a:srgbClr val="FF0000"/>
                    </a:solidFill>
                  </a:rPr>
                  <a:t>1)1300руб</a:t>
                </a:r>
                <a:r>
                  <a:rPr lang="ru-RU" dirty="0" smtClean="0"/>
                  <a:t>           2)1264руб             3)2561руб               4)1339руб</a:t>
                </a:r>
                <a:endParaRPr lang="en-US" dirty="0" smtClean="0"/>
              </a:p>
              <a:p>
                <a:pPr marL="342900" indent="-342900">
                  <a:lnSpc>
                    <a:spcPts val="3000"/>
                  </a:lnSpc>
                  <a:buFont typeface="+mj-lt"/>
                  <a:buAutoNum type="arabicPeriod" startAt="5"/>
                </a:pPr>
                <a:r>
                  <a:rPr lang="ru-RU" b="1" dirty="0" smtClean="0"/>
                  <a:t>Чему равно значение выражения</a:t>
                </a:r>
              </a:p>
              <a:p>
                <a:pPr lvl="2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sup>
                          </m:sSup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−6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ru-RU" dirty="0" smtClean="0">
                    <a:latin typeface="Cambria Math" panose="02040503050406030204" pitchFamily="18" charset="0"/>
                  </a:rPr>
                  <a:t>Ответ</a:t>
                </a:r>
                <a:r>
                  <a:rPr lang="ru-RU" dirty="0" smtClean="0">
                    <a:latin typeface="Cambria Math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den>
                    </m:f>
                  </m:oMath>
                </a14:m>
                <a:endParaRPr lang="ru-RU" b="1" dirty="0" smtClean="0"/>
              </a:p>
              <a:p>
                <a:pPr marL="342900" indent="-342900">
                  <a:lnSpc>
                    <a:spcPts val="3000"/>
                  </a:lnSpc>
                  <a:buFont typeface="+mj-lt"/>
                  <a:buAutoNum type="arabicPeriod" startAt="5"/>
                </a:pPr>
                <a:r>
                  <a:rPr lang="ru-RU" b="1" dirty="0" smtClean="0"/>
                  <a:t>Упростите выражение:</a:t>
                </a:r>
                <a:endParaRPr lang="ru-RU" b="1" dirty="0"/>
              </a:p>
              <a:p>
                <a:pPr lvl="2">
                  <a:lnSpc>
                    <a:spcPts val="3000"/>
                  </a:lnSpc>
                </a:pPr>
                <a:r>
                  <a:rPr lang="ru-RU" dirty="0" smtClean="0"/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dirty="0" smtClean="0"/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∶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𝑎𝑏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lvl="1">
                  <a:lnSpc>
                    <a:spcPts val="3000"/>
                  </a:lnSpc>
                </a:pPr>
                <a:r>
                  <a:rPr lang="ru-RU" dirty="0" smtClean="0"/>
                  <a:t>Ответ</a:t>
                </a:r>
                <a:r>
                  <a:rPr lang="ru-RU" dirty="0" smtClean="0"/>
                  <a:t>:</a:t>
                </a:r>
                <a:endParaRPr lang="ru-RU" dirty="0"/>
              </a:p>
              <a:p>
                <a:pPr marL="342900" indent="-342900">
                  <a:lnSpc>
                    <a:spcPts val="3000"/>
                  </a:lnSpc>
                  <a:buFont typeface="+mj-lt"/>
                  <a:buAutoNum type="arabicPeriod" startAt="5"/>
                </a:pPr>
                <a:r>
                  <a:rPr lang="ru-RU" b="1" dirty="0" smtClean="0"/>
                  <a:t>Какое из приведенных ниже выражений тождественно равно произведению (</a:t>
                </a:r>
                <a:r>
                  <a:rPr lang="en-US" b="1" dirty="0" smtClean="0"/>
                  <a:t>x-3)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b="1" dirty="0" smtClean="0"/>
                  <a:t>(x+1)</a:t>
                </a:r>
                <a:r>
                  <a:rPr lang="ru-RU" b="1" dirty="0" smtClean="0"/>
                  <a:t>?</a:t>
                </a:r>
              </a:p>
              <a:p>
                <a:pPr marL="800100" lvl="1" indent="-342900">
                  <a:lnSpc>
                    <a:spcPts val="3000"/>
                  </a:lnSpc>
                  <a:buFont typeface="+mj-lt"/>
                  <a:buAutoNum type="arabicParenR"/>
                </a:pPr>
                <a:r>
                  <a:rPr lang="ru-RU" dirty="0" smtClean="0"/>
                  <a:t>(3-</a:t>
                </a:r>
                <a:r>
                  <a:rPr lang="en-US" dirty="0" smtClean="0"/>
                  <a:t>x)(x+1)              3) –(x-3)(-1-x)</a:t>
                </a:r>
              </a:p>
              <a:p>
                <a:pPr marL="800100" lvl="1" indent="-342900">
                  <a:lnSpc>
                    <a:spcPts val="3000"/>
                  </a:lnSpc>
                  <a:buFont typeface="+mj-lt"/>
                  <a:buAutoNum type="arabicParenR"/>
                </a:pPr>
                <a:r>
                  <a:rPr lang="en-US" dirty="0" smtClean="0"/>
                  <a:t>-(3-x)(-1-x)            4) (x-3)(-1-x)</a:t>
                </a:r>
                <a:endParaRPr lang="en-US" dirty="0"/>
              </a:p>
              <a:p>
                <a:pPr marL="342900" indent="-342900">
                  <a:lnSpc>
                    <a:spcPts val="3000"/>
                  </a:lnSpc>
                  <a:buFont typeface="+mj-lt"/>
                  <a:buAutoNum type="arabicPeriod" startAt="5"/>
                </a:pPr>
                <a:r>
                  <a:rPr lang="ru-RU" b="1" dirty="0" smtClean="0"/>
                  <a:t>Каждому выражению из верхней строки сопоставьте равное выражение из нижней строки:</a:t>
                </a:r>
              </a:p>
              <a:p>
                <a:pPr marL="1257300" lvl="2" indent="-342900">
                  <a:lnSpc>
                    <a:spcPts val="3000"/>
                  </a:lnSpc>
                  <a:buFont typeface="+mj-lt"/>
                  <a:buAutoNum type="alphaUcPeriod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ru-RU" dirty="0" smtClean="0"/>
                  <a:t>-0,8       Б.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ru-RU" dirty="0" smtClean="0"/>
                  <a:t>-0,3       В. 0,25+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ru-RU" dirty="0" smtClean="0"/>
              </a:p>
              <a:p>
                <a:pPr lvl="2">
                  <a:lnSpc>
                    <a:spcPts val="3000"/>
                  </a:lnSpc>
                </a:pPr>
                <a:r>
                  <a:rPr lang="en-US" dirty="0" smtClean="0"/>
                  <a:t>1. </a:t>
                </a:r>
                <a:r>
                  <a:rPr lang="ru-RU" dirty="0" smtClean="0"/>
                  <a:t>0,8</a:t>
                </a:r>
                <a:r>
                  <a:rPr lang="ru-RU" dirty="0" smtClean="0"/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ru-RU" dirty="0" smtClean="0"/>
                  <a:t>         2.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ru-RU" dirty="0" smtClean="0"/>
                  <a:t>+0,3       3. 0,75-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ru-RU" dirty="0" smtClean="0"/>
              </a:p>
              <a:p>
                <a:pPr lvl="1">
                  <a:lnSpc>
                    <a:spcPts val="3000"/>
                  </a:lnSpc>
                </a:pPr>
                <a:r>
                  <a:rPr lang="ru-RU" dirty="0" smtClean="0"/>
                  <a:t>Ответ:</a:t>
                </a:r>
              </a:p>
              <a:p>
                <a:pPr>
                  <a:lnSpc>
                    <a:spcPts val="3000"/>
                  </a:lnSpc>
                </a:pPr>
                <a:endParaRPr lang="en-US" b="1" dirty="0" smtClean="0"/>
              </a:p>
              <a:p>
                <a:pPr lvl="1">
                  <a:lnSpc>
                    <a:spcPts val="3000"/>
                  </a:lnSpc>
                </a:pPr>
                <a:endParaRPr lang="ru-RU" dirty="0" smtClean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7230"/>
                <a:ext cx="12192000" cy="7427995"/>
              </a:xfrm>
              <a:prstGeom prst="rect">
                <a:avLst/>
              </a:prstGeom>
              <a:blipFill rotWithShape="0">
                <a:blip r:embed="rId2"/>
                <a:stretch>
                  <a:fillRect l="-3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92740648"/>
              </p:ext>
            </p:extLst>
          </p:nvPr>
        </p:nvGraphicFramePr>
        <p:xfrm>
          <a:off x="1407885" y="6126480"/>
          <a:ext cx="2031998" cy="73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7268"/>
                <a:gridCol w="727397"/>
                <a:gridCol w="677333"/>
              </a:tblGrid>
              <a:tr h="29660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</a:t>
                      </a:r>
                      <a:endParaRPr lang="ru-RU" b="0" dirty="0"/>
                    </a:p>
                  </a:txBody>
                  <a:tcPr/>
                </a:tc>
              </a:tr>
              <a:tr h="29660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71146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0" y="67230"/>
                <a:ext cx="12192000" cy="7427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ts val="3000"/>
                  </a:lnSpc>
                  <a:buFont typeface="+mj-lt"/>
                  <a:buAutoNum type="arabicPeriod" startAt="5"/>
                </a:pPr>
                <a:r>
                  <a:rPr lang="ru-RU" b="1" dirty="0" smtClean="0"/>
                  <a:t>Стоимость покупки с учетом 3% скидки по дисконтной карте составила 1261 руб. Сколько бы пришлось заплатить за покупку при отсутствии дисконтной карты?</a:t>
                </a:r>
              </a:p>
              <a:p>
                <a:pPr lvl="2">
                  <a:lnSpc>
                    <a:spcPts val="3000"/>
                  </a:lnSpc>
                </a:pPr>
                <a:r>
                  <a:rPr lang="ru-RU" b="1" dirty="0" smtClean="0">
                    <a:solidFill>
                      <a:srgbClr val="FF0000"/>
                    </a:solidFill>
                  </a:rPr>
                  <a:t>1)1300руб</a:t>
                </a:r>
                <a:r>
                  <a:rPr lang="ru-RU" dirty="0" smtClean="0"/>
                  <a:t>           2)1264руб             3)2561руб               4)1339руб</a:t>
                </a:r>
                <a:endParaRPr lang="en-US" dirty="0" smtClean="0"/>
              </a:p>
              <a:p>
                <a:pPr marL="342900" indent="-342900">
                  <a:lnSpc>
                    <a:spcPts val="3000"/>
                  </a:lnSpc>
                  <a:buFont typeface="+mj-lt"/>
                  <a:buAutoNum type="arabicPeriod" startAt="5"/>
                </a:pPr>
                <a:r>
                  <a:rPr lang="ru-RU" b="1" dirty="0" smtClean="0"/>
                  <a:t>Чему равно значение выражения</a:t>
                </a:r>
              </a:p>
              <a:p>
                <a:pPr lvl="2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sup>
                          </m:sSup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−6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ru-RU" dirty="0" smtClean="0">
                    <a:latin typeface="Cambria Math" panose="02040503050406030204" pitchFamily="18" charset="0"/>
                  </a:rPr>
                  <a:t>Ответ</a:t>
                </a:r>
                <a:r>
                  <a:rPr lang="ru-RU" dirty="0" smtClean="0">
                    <a:latin typeface="Cambria Math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den>
                    </m:f>
                  </m:oMath>
                </a14:m>
                <a:endParaRPr lang="ru-RU" b="1" dirty="0" smtClean="0"/>
              </a:p>
              <a:p>
                <a:pPr marL="342900" indent="-342900">
                  <a:lnSpc>
                    <a:spcPts val="3000"/>
                  </a:lnSpc>
                  <a:buFont typeface="+mj-lt"/>
                  <a:buAutoNum type="arabicPeriod" startAt="5"/>
                </a:pPr>
                <a:r>
                  <a:rPr lang="ru-RU" b="1" dirty="0" smtClean="0"/>
                  <a:t>Упростите выражение:</a:t>
                </a:r>
                <a:endParaRPr lang="ru-RU" b="1" dirty="0"/>
              </a:p>
              <a:p>
                <a:pPr lvl="2">
                  <a:lnSpc>
                    <a:spcPts val="3000"/>
                  </a:lnSpc>
                </a:pPr>
                <a:r>
                  <a:rPr lang="ru-RU" dirty="0" smtClean="0"/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dirty="0" smtClean="0"/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∶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𝑎𝑏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lvl="1">
                  <a:lnSpc>
                    <a:spcPts val="3000"/>
                  </a:lnSpc>
                </a:pPr>
                <a:r>
                  <a:rPr lang="ru-RU" dirty="0" smtClean="0"/>
                  <a:t>Ответ</a:t>
                </a:r>
                <a:r>
                  <a:rPr lang="ru-RU" dirty="0" smtClean="0"/>
                  <a:t>: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den>
                    </m:f>
                  </m:oMath>
                </a14:m>
                <a:endParaRPr lang="ru-RU" b="1" dirty="0"/>
              </a:p>
              <a:p>
                <a:pPr marL="342900" indent="-342900">
                  <a:lnSpc>
                    <a:spcPts val="3000"/>
                  </a:lnSpc>
                  <a:buFont typeface="+mj-lt"/>
                  <a:buAutoNum type="arabicPeriod" startAt="5"/>
                </a:pPr>
                <a:r>
                  <a:rPr lang="ru-RU" b="1" dirty="0" smtClean="0"/>
                  <a:t>Какое из приведенных ниже выражений тождественно равно произведению (</a:t>
                </a:r>
                <a:r>
                  <a:rPr lang="en-US" b="1" dirty="0" smtClean="0"/>
                  <a:t>x-3)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b="1" dirty="0" smtClean="0"/>
                  <a:t>(x+1)</a:t>
                </a:r>
                <a:r>
                  <a:rPr lang="ru-RU" b="1" dirty="0" smtClean="0"/>
                  <a:t>?</a:t>
                </a:r>
              </a:p>
              <a:p>
                <a:pPr marL="800100" lvl="1" indent="-342900">
                  <a:lnSpc>
                    <a:spcPts val="3000"/>
                  </a:lnSpc>
                  <a:buFont typeface="+mj-lt"/>
                  <a:buAutoNum type="arabicParenR"/>
                </a:pPr>
                <a:r>
                  <a:rPr lang="ru-RU" dirty="0" smtClean="0"/>
                  <a:t>(3-</a:t>
                </a:r>
                <a:r>
                  <a:rPr lang="en-US" dirty="0" smtClean="0"/>
                  <a:t>x)(x+1)              3) –(x-3)(-1-x)</a:t>
                </a:r>
              </a:p>
              <a:p>
                <a:pPr marL="800100" lvl="1" indent="-342900">
                  <a:lnSpc>
                    <a:spcPts val="3000"/>
                  </a:lnSpc>
                  <a:buFont typeface="+mj-lt"/>
                  <a:buAutoNum type="arabicParenR"/>
                </a:pPr>
                <a:r>
                  <a:rPr lang="en-US" dirty="0" smtClean="0"/>
                  <a:t>-(3-x)(-1-x)            4) (x-3)(-1-x)</a:t>
                </a:r>
                <a:endParaRPr lang="en-US" dirty="0"/>
              </a:p>
              <a:p>
                <a:pPr marL="342900" indent="-342900">
                  <a:lnSpc>
                    <a:spcPts val="3000"/>
                  </a:lnSpc>
                  <a:buFont typeface="+mj-lt"/>
                  <a:buAutoNum type="arabicPeriod" startAt="5"/>
                </a:pPr>
                <a:r>
                  <a:rPr lang="ru-RU" b="1" dirty="0" smtClean="0"/>
                  <a:t>Каждому выражению из верхней строки сопоставьте равное выражение из нижней строки:</a:t>
                </a:r>
              </a:p>
              <a:p>
                <a:pPr marL="1257300" lvl="2" indent="-342900">
                  <a:lnSpc>
                    <a:spcPts val="3000"/>
                  </a:lnSpc>
                  <a:buFont typeface="+mj-lt"/>
                  <a:buAutoNum type="alphaUcPeriod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ru-RU" dirty="0" smtClean="0"/>
                  <a:t>-0,8       Б.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ru-RU" dirty="0" smtClean="0"/>
                  <a:t>-0,3       В. 0,25+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ru-RU" dirty="0" smtClean="0"/>
              </a:p>
              <a:p>
                <a:pPr lvl="2">
                  <a:lnSpc>
                    <a:spcPts val="3000"/>
                  </a:lnSpc>
                </a:pPr>
                <a:r>
                  <a:rPr lang="en-US" dirty="0" smtClean="0"/>
                  <a:t>1. </a:t>
                </a:r>
                <a:r>
                  <a:rPr lang="ru-RU" dirty="0" smtClean="0"/>
                  <a:t>0,8</a:t>
                </a:r>
                <a:r>
                  <a:rPr lang="ru-RU" dirty="0" smtClean="0"/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ru-RU" dirty="0" smtClean="0"/>
                  <a:t>         2.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ru-RU" dirty="0" smtClean="0"/>
                  <a:t>+0,3       3. 0,75-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ru-RU" dirty="0" smtClean="0"/>
              </a:p>
              <a:p>
                <a:pPr lvl="1">
                  <a:lnSpc>
                    <a:spcPts val="3000"/>
                  </a:lnSpc>
                </a:pPr>
                <a:r>
                  <a:rPr lang="ru-RU" dirty="0" smtClean="0"/>
                  <a:t>Ответ:</a:t>
                </a:r>
              </a:p>
              <a:p>
                <a:pPr>
                  <a:lnSpc>
                    <a:spcPts val="3000"/>
                  </a:lnSpc>
                </a:pPr>
                <a:endParaRPr lang="en-US" b="1" dirty="0" smtClean="0"/>
              </a:p>
              <a:p>
                <a:pPr lvl="1">
                  <a:lnSpc>
                    <a:spcPts val="3000"/>
                  </a:lnSpc>
                </a:pPr>
                <a:endParaRPr lang="ru-RU" dirty="0" smtClean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7230"/>
                <a:ext cx="12192000" cy="7427995"/>
              </a:xfrm>
              <a:prstGeom prst="rect">
                <a:avLst/>
              </a:prstGeom>
              <a:blipFill rotWithShape="0">
                <a:blip r:embed="rId2"/>
                <a:stretch>
                  <a:fillRect l="-3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71139171"/>
              </p:ext>
            </p:extLst>
          </p:nvPr>
        </p:nvGraphicFramePr>
        <p:xfrm>
          <a:off x="1407885" y="6126480"/>
          <a:ext cx="2031998" cy="73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7268"/>
                <a:gridCol w="727397"/>
                <a:gridCol w="677333"/>
              </a:tblGrid>
              <a:tr h="29660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</a:t>
                      </a:r>
                      <a:endParaRPr lang="ru-RU" b="0" dirty="0"/>
                    </a:p>
                  </a:txBody>
                  <a:tcPr/>
                </a:tc>
              </a:tr>
              <a:tr h="29660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96472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0" y="67230"/>
                <a:ext cx="12192000" cy="7427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ts val="3000"/>
                  </a:lnSpc>
                  <a:buFont typeface="+mj-lt"/>
                  <a:buAutoNum type="arabicPeriod" startAt="5"/>
                </a:pPr>
                <a:r>
                  <a:rPr lang="ru-RU" b="1" dirty="0" smtClean="0"/>
                  <a:t>Стоимость покупки с учетом 3% скидки по дисконтной карте составила 1261 руб. Сколько бы пришлось заплатить за покупку при отсутствии дисконтной карты?</a:t>
                </a:r>
              </a:p>
              <a:p>
                <a:pPr lvl="2">
                  <a:lnSpc>
                    <a:spcPts val="3000"/>
                  </a:lnSpc>
                </a:pPr>
                <a:r>
                  <a:rPr lang="ru-RU" b="1" dirty="0" smtClean="0">
                    <a:solidFill>
                      <a:srgbClr val="FF0000"/>
                    </a:solidFill>
                  </a:rPr>
                  <a:t>1)1300руб</a:t>
                </a:r>
                <a:r>
                  <a:rPr lang="ru-RU" dirty="0" smtClean="0"/>
                  <a:t>           2)1264руб             3)2561руб               4)1339руб</a:t>
                </a:r>
                <a:endParaRPr lang="en-US" dirty="0" smtClean="0"/>
              </a:p>
              <a:p>
                <a:pPr marL="342900" indent="-342900">
                  <a:lnSpc>
                    <a:spcPts val="3000"/>
                  </a:lnSpc>
                  <a:buFont typeface="+mj-lt"/>
                  <a:buAutoNum type="arabicPeriod" startAt="5"/>
                </a:pPr>
                <a:r>
                  <a:rPr lang="ru-RU" b="1" dirty="0" smtClean="0"/>
                  <a:t>Чему равно значение выражения</a:t>
                </a:r>
              </a:p>
              <a:p>
                <a:pPr lvl="2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sup>
                          </m:sSup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−6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ru-RU" dirty="0" smtClean="0">
                    <a:latin typeface="Cambria Math" panose="02040503050406030204" pitchFamily="18" charset="0"/>
                  </a:rPr>
                  <a:t>Ответ</a:t>
                </a:r>
                <a:r>
                  <a:rPr lang="ru-RU" dirty="0" smtClean="0">
                    <a:latin typeface="Cambria Math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den>
                    </m:f>
                  </m:oMath>
                </a14:m>
                <a:endParaRPr lang="ru-RU" b="1" dirty="0" smtClean="0"/>
              </a:p>
              <a:p>
                <a:pPr marL="342900" indent="-342900">
                  <a:lnSpc>
                    <a:spcPts val="3000"/>
                  </a:lnSpc>
                  <a:buFont typeface="+mj-lt"/>
                  <a:buAutoNum type="arabicPeriod" startAt="5"/>
                </a:pPr>
                <a:r>
                  <a:rPr lang="ru-RU" b="1" dirty="0" smtClean="0"/>
                  <a:t>Упростите выражение:</a:t>
                </a:r>
                <a:endParaRPr lang="ru-RU" b="1" dirty="0"/>
              </a:p>
              <a:p>
                <a:pPr lvl="2">
                  <a:lnSpc>
                    <a:spcPts val="3000"/>
                  </a:lnSpc>
                </a:pPr>
                <a:r>
                  <a:rPr lang="ru-RU" dirty="0" smtClean="0"/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dirty="0" smtClean="0"/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∶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𝑎𝑏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lvl="1">
                  <a:lnSpc>
                    <a:spcPts val="3000"/>
                  </a:lnSpc>
                </a:pPr>
                <a:r>
                  <a:rPr lang="ru-RU" dirty="0" smtClean="0"/>
                  <a:t>Ответ</a:t>
                </a:r>
                <a:r>
                  <a:rPr lang="ru-RU" dirty="0" smtClean="0"/>
                  <a:t>: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den>
                    </m:f>
                  </m:oMath>
                </a14:m>
                <a:endParaRPr lang="ru-RU" b="1" dirty="0"/>
              </a:p>
              <a:p>
                <a:pPr marL="342900" indent="-342900">
                  <a:lnSpc>
                    <a:spcPts val="3000"/>
                  </a:lnSpc>
                  <a:buFont typeface="+mj-lt"/>
                  <a:buAutoNum type="arabicPeriod" startAt="5"/>
                </a:pPr>
                <a:r>
                  <a:rPr lang="ru-RU" b="1" dirty="0" smtClean="0"/>
                  <a:t>Какое из приведенных ниже выражений тождественно равно произведению (</a:t>
                </a:r>
                <a:r>
                  <a:rPr lang="en-US" b="1" dirty="0" smtClean="0"/>
                  <a:t>x-3)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b="1" dirty="0" smtClean="0"/>
                  <a:t>(x+1)</a:t>
                </a:r>
                <a:r>
                  <a:rPr lang="ru-RU" b="1" dirty="0" smtClean="0"/>
                  <a:t>?</a:t>
                </a:r>
              </a:p>
              <a:p>
                <a:pPr marL="800100" lvl="1" indent="-342900">
                  <a:lnSpc>
                    <a:spcPts val="3000"/>
                  </a:lnSpc>
                  <a:buFont typeface="+mj-lt"/>
                  <a:buAutoNum type="arabicParenR"/>
                </a:pPr>
                <a:r>
                  <a:rPr lang="ru-RU" dirty="0" smtClean="0"/>
                  <a:t>(3-</a:t>
                </a:r>
                <a:r>
                  <a:rPr lang="en-US" dirty="0" smtClean="0"/>
                  <a:t>x)(x+1)              3) –(x-3)(-1-x)</a:t>
                </a:r>
              </a:p>
              <a:p>
                <a:pPr marL="800100" lvl="1" indent="-342900">
                  <a:lnSpc>
                    <a:spcPts val="3000"/>
                  </a:lnSpc>
                  <a:buFont typeface="+mj-lt"/>
                  <a:buAutoNum type="arabicParenR"/>
                </a:pPr>
                <a:r>
                  <a:rPr lang="en-US" dirty="0" smtClean="0"/>
                  <a:t>-(3-x)(-1-x)           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4) (x-3)(-1-x)</a:t>
                </a:r>
                <a:endParaRPr lang="en-US" b="1" dirty="0">
                  <a:solidFill>
                    <a:srgbClr val="FF0000"/>
                  </a:solidFill>
                </a:endParaRPr>
              </a:p>
              <a:p>
                <a:pPr marL="342900" indent="-342900">
                  <a:lnSpc>
                    <a:spcPts val="3000"/>
                  </a:lnSpc>
                  <a:buFont typeface="+mj-lt"/>
                  <a:buAutoNum type="arabicPeriod" startAt="5"/>
                </a:pPr>
                <a:r>
                  <a:rPr lang="ru-RU" b="1" dirty="0" smtClean="0"/>
                  <a:t>Каждому выражению из верхней строки сопоставьте равное выражение из нижней строки:</a:t>
                </a:r>
              </a:p>
              <a:p>
                <a:pPr marL="1257300" lvl="2" indent="-342900">
                  <a:lnSpc>
                    <a:spcPts val="3000"/>
                  </a:lnSpc>
                  <a:buFont typeface="+mj-lt"/>
                  <a:buAutoNum type="alphaUcPeriod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ru-RU" dirty="0" smtClean="0"/>
                  <a:t>-0,8       Б.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ru-RU" dirty="0" smtClean="0"/>
                  <a:t>-0,3       В. 0,25+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ru-RU" dirty="0" smtClean="0"/>
              </a:p>
              <a:p>
                <a:pPr lvl="2">
                  <a:lnSpc>
                    <a:spcPts val="3000"/>
                  </a:lnSpc>
                </a:pPr>
                <a:r>
                  <a:rPr lang="en-US" dirty="0" smtClean="0"/>
                  <a:t>1. </a:t>
                </a:r>
                <a:r>
                  <a:rPr lang="ru-RU" dirty="0" smtClean="0"/>
                  <a:t>0,8</a:t>
                </a:r>
                <a:r>
                  <a:rPr lang="ru-RU" dirty="0" smtClean="0"/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ru-RU" dirty="0" smtClean="0"/>
                  <a:t>         2.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ru-RU" dirty="0" smtClean="0"/>
                  <a:t>+0,3       3. 0,75-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ru-RU" dirty="0" smtClean="0"/>
              </a:p>
              <a:p>
                <a:pPr lvl="1">
                  <a:lnSpc>
                    <a:spcPts val="3000"/>
                  </a:lnSpc>
                </a:pPr>
                <a:r>
                  <a:rPr lang="ru-RU" dirty="0" smtClean="0"/>
                  <a:t>Ответ:</a:t>
                </a:r>
              </a:p>
              <a:p>
                <a:pPr>
                  <a:lnSpc>
                    <a:spcPts val="3000"/>
                  </a:lnSpc>
                </a:pPr>
                <a:endParaRPr lang="en-US" b="1" dirty="0" smtClean="0"/>
              </a:p>
              <a:p>
                <a:pPr lvl="1">
                  <a:lnSpc>
                    <a:spcPts val="3000"/>
                  </a:lnSpc>
                </a:pPr>
                <a:endParaRPr lang="ru-RU" dirty="0" smtClean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7230"/>
                <a:ext cx="12192000" cy="7427995"/>
              </a:xfrm>
              <a:prstGeom prst="rect">
                <a:avLst/>
              </a:prstGeom>
              <a:blipFill rotWithShape="0">
                <a:blip r:embed="rId2"/>
                <a:stretch>
                  <a:fillRect l="-3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41153699"/>
              </p:ext>
            </p:extLst>
          </p:nvPr>
        </p:nvGraphicFramePr>
        <p:xfrm>
          <a:off x="1407885" y="6126480"/>
          <a:ext cx="2031998" cy="73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7268"/>
                <a:gridCol w="727397"/>
                <a:gridCol w="677333"/>
              </a:tblGrid>
              <a:tr h="29660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</a:t>
                      </a:r>
                      <a:endParaRPr lang="ru-RU" b="0" dirty="0"/>
                    </a:p>
                  </a:txBody>
                  <a:tcPr/>
                </a:tc>
              </a:tr>
              <a:tr h="29660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29054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0" y="67230"/>
                <a:ext cx="12192000" cy="7427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ts val="3000"/>
                  </a:lnSpc>
                  <a:buFont typeface="+mj-lt"/>
                  <a:buAutoNum type="arabicPeriod" startAt="5"/>
                </a:pPr>
                <a:r>
                  <a:rPr lang="ru-RU" b="1" dirty="0" smtClean="0"/>
                  <a:t>Стоимость покупки с учетом 3% скидки по дисконтной карте составила 1261 руб. Сколько бы пришлось заплатить за покупку при отсутствии дисконтной карты?</a:t>
                </a:r>
              </a:p>
              <a:p>
                <a:pPr lvl="2">
                  <a:lnSpc>
                    <a:spcPts val="3000"/>
                  </a:lnSpc>
                </a:pPr>
                <a:r>
                  <a:rPr lang="ru-RU" b="1" dirty="0" smtClean="0">
                    <a:solidFill>
                      <a:srgbClr val="FF0000"/>
                    </a:solidFill>
                  </a:rPr>
                  <a:t>1)1300руб</a:t>
                </a:r>
                <a:r>
                  <a:rPr lang="ru-RU" dirty="0" smtClean="0"/>
                  <a:t>           2)1264руб             3)2561руб               4)1339руб</a:t>
                </a:r>
                <a:endParaRPr lang="en-US" dirty="0" smtClean="0"/>
              </a:p>
              <a:p>
                <a:pPr marL="342900" indent="-342900">
                  <a:lnSpc>
                    <a:spcPts val="3000"/>
                  </a:lnSpc>
                  <a:buFont typeface="+mj-lt"/>
                  <a:buAutoNum type="arabicPeriod" startAt="5"/>
                </a:pPr>
                <a:r>
                  <a:rPr lang="ru-RU" b="1" dirty="0" smtClean="0"/>
                  <a:t>Чему равно значение выражения</a:t>
                </a:r>
              </a:p>
              <a:p>
                <a:pPr lvl="2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sup>
                          </m:sSup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−6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ru-RU" dirty="0" smtClean="0">
                    <a:latin typeface="Cambria Math" panose="02040503050406030204" pitchFamily="18" charset="0"/>
                  </a:rPr>
                  <a:t>Ответ</a:t>
                </a:r>
                <a:r>
                  <a:rPr lang="ru-RU" dirty="0" smtClean="0">
                    <a:latin typeface="Cambria Math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den>
                    </m:f>
                  </m:oMath>
                </a14:m>
                <a:endParaRPr lang="ru-RU" b="1" dirty="0" smtClean="0"/>
              </a:p>
              <a:p>
                <a:pPr marL="342900" indent="-342900">
                  <a:lnSpc>
                    <a:spcPts val="3000"/>
                  </a:lnSpc>
                  <a:buFont typeface="+mj-lt"/>
                  <a:buAutoNum type="arabicPeriod" startAt="5"/>
                </a:pPr>
                <a:r>
                  <a:rPr lang="ru-RU" b="1" dirty="0" smtClean="0"/>
                  <a:t>Упростите выражение:</a:t>
                </a:r>
                <a:endParaRPr lang="ru-RU" b="1" dirty="0"/>
              </a:p>
              <a:p>
                <a:pPr lvl="2">
                  <a:lnSpc>
                    <a:spcPts val="3000"/>
                  </a:lnSpc>
                </a:pPr>
                <a:r>
                  <a:rPr lang="ru-RU" dirty="0" smtClean="0"/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dirty="0" smtClean="0"/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∶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𝑎𝑏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lvl="1">
                  <a:lnSpc>
                    <a:spcPts val="3000"/>
                  </a:lnSpc>
                </a:pPr>
                <a:r>
                  <a:rPr lang="ru-RU" dirty="0" smtClean="0"/>
                  <a:t>Ответ</a:t>
                </a:r>
                <a:r>
                  <a:rPr lang="ru-RU" dirty="0" smtClean="0"/>
                  <a:t>: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den>
                    </m:f>
                  </m:oMath>
                </a14:m>
                <a:endParaRPr lang="ru-RU" b="1" dirty="0"/>
              </a:p>
              <a:p>
                <a:pPr marL="342900" indent="-342900">
                  <a:lnSpc>
                    <a:spcPts val="3000"/>
                  </a:lnSpc>
                  <a:buFont typeface="+mj-lt"/>
                  <a:buAutoNum type="arabicPeriod" startAt="5"/>
                </a:pPr>
                <a:r>
                  <a:rPr lang="ru-RU" b="1" dirty="0" smtClean="0"/>
                  <a:t>Какое из приведенных ниже выражений тождественно равно произведению (</a:t>
                </a:r>
                <a:r>
                  <a:rPr lang="en-US" b="1" dirty="0" smtClean="0"/>
                  <a:t>x-3)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b="1" dirty="0" smtClean="0"/>
                  <a:t>(x+1)</a:t>
                </a:r>
                <a:r>
                  <a:rPr lang="ru-RU" b="1" dirty="0" smtClean="0"/>
                  <a:t>?</a:t>
                </a:r>
              </a:p>
              <a:p>
                <a:pPr marL="800100" lvl="1" indent="-342900">
                  <a:lnSpc>
                    <a:spcPts val="3000"/>
                  </a:lnSpc>
                  <a:buFont typeface="+mj-lt"/>
                  <a:buAutoNum type="arabicParenR"/>
                </a:pPr>
                <a:r>
                  <a:rPr lang="ru-RU" dirty="0" smtClean="0"/>
                  <a:t>(3-</a:t>
                </a:r>
                <a:r>
                  <a:rPr lang="en-US" dirty="0" smtClean="0"/>
                  <a:t>x)(x+1)              3) –(x-3)(-1-x)</a:t>
                </a:r>
              </a:p>
              <a:p>
                <a:pPr marL="800100" lvl="1" indent="-342900">
                  <a:lnSpc>
                    <a:spcPts val="3000"/>
                  </a:lnSpc>
                  <a:buFont typeface="+mj-lt"/>
                  <a:buAutoNum type="arabicParenR"/>
                </a:pPr>
                <a:r>
                  <a:rPr lang="en-US" dirty="0" smtClean="0"/>
                  <a:t>-(3-x)(-1-x)           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4) (x-3)(-1-x)</a:t>
                </a:r>
                <a:endParaRPr lang="en-US" b="1" dirty="0">
                  <a:solidFill>
                    <a:srgbClr val="FF0000"/>
                  </a:solidFill>
                </a:endParaRPr>
              </a:p>
              <a:p>
                <a:pPr marL="342900" indent="-342900">
                  <a:lnSpc>
                    <a:spcPts val="3000"/>
                  </a:lnSpc>
                  <a:buFont typeface="+mj-lt"/>
                  <a:buAutoNum type="arabicPeriod" startAt="5"/>
                </a:pPr>
                <a:r>
                  <a:rPr lang="ru-RU" b="1" dirty="0" smtClean="0"/>
                  <a:t>Каждому выражению из верхней строки сопоставьте равное выражение из нижней строки:</a:t>
                </a:r>
              </a:p>
              <a:p>
                <a:pPr marL="1257300" lvl="2" indent="-342900">
                  <a:lnSpc>
                    <a:spcPts val="3000"/>
                  </a:lnSpc>
                  <a:buFont typeface="+mj-lt"/>
                  <a:buAutoNum type="alphaUcPeriod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ru-RU" dirty="0" smtClean="0"/>
                  <a:t>-0,8       Б.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ru-RU" dirty="0" smtClean="0"/>
                  <a:t>-0,3       В. 0,25+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ru-RU" dirty="0" smtClean="0"/>
              </a:p>
              <a:p>
                <a:pPr lvl="2">
                  <a:lnSpc>
                    <a:spcPts val="3000"/>
                  </a:lnSpc>
                </a:pPr>
                <a:r>
                  <a:rPr lang="en-US" dirty="0" smtClean="0"/>
                  <a:t>1. </a:t>
                </a:r>
                <a:r>
                  <a:rPr lang="ru-RU" dirty="0" smtClean="0"/>
                  <a:t>0,8</a:t>
                </a:r>
                <a:r>
                  <a:rPr lang="ru-RU" dirty="0" smtClean="0"/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ru-RU" dirty="0" smtClean="0"/>
                  <a:t>         2.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ru-RU" dirty="0" smtClean="0"/>
                  <a:t>+0,3       3. 0,75-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ru-RU" dirty="0" smtClean="0"/>
              </a:p>
              <a:p>
                <a:pPr lvl="1">
                  <a:lnSpc>
                    <a:spcPts val="3000"/>
                  </a:lnSpc>
                </a:pPr>
                <a:r>
                  <a:rPr lang="ru-RU" dirty="0" smtClean="0"/>
                  <a:t>Ответ:</a:t>
                </a:r>
              </a:p>
              <a:p>
                <a:pPr>
                  <a:lnSpc>
                    <a:spcPts val="3000"/>
                  </a:lnSpc>
                </a:pPr>
                <a:endParaRPr lang="en-US" b="1" dirty="0" smtClean="0"/>
              </a:p>
              <a:p>
                <a:pPr lvl="1">
                  <a:lnSpc>
                    <a:spcPts val="3000"/>
                  </a:lnSpc>
                </a:pPr>
                <a:endParaRPr lang="ru-RU" dirty="0" smtClean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7230"/>
                <a:ext cx="12192000" cy="7427995"/>
              </a:xfrm>
              <a:prstGeom prst="rect">
                <a:avLst/>
              </a:prstGeom>
              <a:blipFill rotWithShape="0">
                <a:blip r:embed="rId2"/>
                <a:stretch>
                  <a:fillRect l="-3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03668967"/>
              </p:ext>
            </p:extLst>
          </p:nvPr>
        </p:nvGraphicFramePr>
        <p:xfrm>
          <a:off x="1407885" y="6126480"/>
          <a:ext cx="2031998" cy="73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7268"/>
                <a:gridCol w="727397"/>
                <a:gridCol w="677333"/>
              </a:tblGrid>
              <a:tr h="29660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</a:t>
                      </a:r>
                      <a:endParaRPr lang="ru-RU" b="0" dirty="0"/>
                    </a:p>
                  </a:txBody>
                  <a:tcPr/>
                </a:tc>
              </a:tr>
              <a:tr h="296604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93163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65774" y="255495"/>
            <a:ext cx="10026226" cy="5831362"/>
          </a:xfrm>
        </p:spPr>
        <p:txBody>
          <a:bodyPr/>
          <a:lstStyle/>
          <a:p>
            <a:pPr marL="457200" indent="-457200">
              <a:buClr>
                <a:schemeClr val="accent2"/>
              </a:buClr>
              <a:buSzPct val="160000"/>
              <a:buFont typeface="+mj-lt"/>
              <a:buAutoNum type="arabicPeriod" startAt="8"/>
            </a:pPr>
            <a:r>
              <a:rPr lang="ru-RU" dirty="0" smtClean="0"/>
              <a:t> Системы </a:t>
            </a:r>
            <a:r>
              <a:rPr lang="ru-RU" dirty="0"/>
              <a:t>уравнений</a:t>
            </a:r>
          </a:p>
          <a:p>
            <a:pPr marL="457200" indent="-457200">
              <a:buClr>
                <a:schemeClr val="accent2"/>
              </a:buClr>
              <a:buSzPct val="160000"/>
              <a:buFont typeface="+mj-lt"/>
              <a:buAutoNum type="arabicPeriod" startAt="8"/>
            </a:pPr>
            <a:r>
              <a:rPr lang="ru-RU" dirty="0" smtClean="0"/>
              <a:t>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Тестирование</a:t>
            </a:r>
            <a:r>
              <a:rPr lang="ru-RU" dirty="0" smtClean="0"/>
              <a:t>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теме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«Уравнения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Системы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уравнений»</a:t>
            </a:r>
          </a:p>
          <a:p>
            <a:pPr marL="457200" indent="-457200">
              <a:buClr>
                <a:schemeClr val="accent2"/>
              </a:buClr>
              <a:buSzPct val="160000"/>
              <a:buFont typeface="+mj-lt"/>
              <a:buAutoNum type="arabicPeriod" startAt="8"/>
            </a:pPr>
            <a:r>
              <a:rPr lang="ru-RU" dirty="0" smtClean="0"/>
              <a:t> Линейные и квадратные неравенства</a:t>
            </a:r>
          </a:p>
          <a:p>
            <a:pPr marL="457200" indent="-457200">
              <a:buClr>
                <a:schemeClr val="accent2"/>
              </a:buClr>
              <a:buSzPct val="160000"/>
              <a:buFont typeface="+mj-lt"/>
              <a:buAutoNum type="arabicPeriod" startAt="8"/>
            </a:pPr>
            <a:r>
              <a:rPr lang="ru-RU" dirty="0" smtClean="0"/>
              <a:t> Системы </a:t>
            </a:r>
            <a:r>
              <a:rPr lang="ru-RU" dirty="0"/>
              <a:t>неравенств</a:t>
            </a:r>
          </a:p>
          <a:p>
            <a:pPr marL="457200" indent="-457200">
              <a:buClr>
                <a:schemeClr val="accent2"/>
              </a:buClr>
              <a:buSzPct val="160000"/>
              <a:buFont typeface="+mj-lt"/>
              <a:buAutoNum type="arabicPeriod" startAt="8"/>
            </a:pPr>
            <a:r>
              <a:rPr lang="ru-RU" dirty="0" smtClean="0"/>
              <a:t> Арифметическая </a:t>
            </a:r>
            <a:r>
              <a:rPr lang="ru-RU" dirty="0"/>
              <a:t>прогрессия</a:t>
            </a:r>
          </a:p>
          <a:p>
            <a:pPr marL="457200" indent="-457200">
              <a:buClr>
                <a:schemeClr val="accent2"/>
              </a:buClr>
              <a:buSzPct val="160000"/>
              <a:buFont typeface="+mj-lt"/>
              <a:buAutoNum type="arabicPeriod" startAt="8"/>
            </a:pPr>
            <a:r>
              <a:rPr lang="ru-RU" dirty="0" smtClean="0"/>
              <a:t> Геометрическая </a:t>
            </a:r>
            <a:r>
              <a:rPr lang="ru-RU" dirty="0"/>
              <a:t>прогрессия</a:t>
            </a:r>
          </a:p>
          <a:p>
            <a:pPr marL="457200" indent="-457200">
              <a:buClr>
                <a:schemeClr val="accent2"/>
              </a:buClr>
              <a:buSzPct val="160000"/>
              <a:buFont typeface="+mj-lt"/>
              <a:buAutoNum type="arabicPeriod" startAt="8"/>
            </a:pPr>
            <a:r>
              <a:rPr lang="ru-RU" dirty="0" smtClean="0"/>
              <a:t>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Тестирование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теме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«Неравенства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рогрессии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</a:p>
          <a:p>
            <a:pPr marL="457200" indent="-457200">
              <a:buClr>
                <a:schemeClr val="accent2"/>
              </a:buClr>
              <a:buSzPct val="160000"/>
              <a:buFont typeface="+mj-lt"/>
              <a:buAutoNum type="arabicPeriod" startAt="8"/>
            </a:pPr>
            <a:r>
              <a:rPr lang="ru-RU" dirty="0" smtClean="0"/>
              <a:t> Функции </a:t>
            </a:r>
            <a:r>
              <a:rPr lang="ru-RU" dirty="0"/>
              <a:t>и графики</a:t>
            </a:r>
          </a:p>
          <a:p>
            <a:pPr>
              <a:buClr>
                <a:schemeClr val="accent2"/>
              </a:buClr>
              <a:buSzPct val="160000"/>
            </a:pPr>
            <a:r>
              <a:rPr lang="ru-RU" sz="3200" dirty="0" smtClean="0">
                <a:solidFill>
                  <a:schemeClr val="accent2"/>
                </a:solidFill>
              </a:rPr>
              <a:t>16-17</a:t>
            </a:r>
            <a:r>
              <a:rPr lang="ru-RU" b="1" dirty="0" smtClean="0">
                <a:solidFill>
                  <a:schemeClr val="accent2"/>
                </a:solidFill>
              </a:rPr>
              <a:t>.</a:t>
            </a:r>
            <a:r>
              <a:rPr lang="ru-RU" dirty="0" smtClean="0">
                <a:solidFill>
                  <a:schemeClr val="accent2"/>
                </a:solidFill>
              </a:rPr>
              <a:t>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Итоговая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</a:t>
            </a:r>
          </a:p>
          <a:p>
            <a:pPr marL="457200" indent="-457200">
              <a:buClr>
                <a:schemeClr val="accent2"/>
              </a:buClr>
              <a:buSzPct val="160000"/>
              <a:buFont typeface="+mj-lt"/>
              <a:buAutoNum type="arabicPeriod" startAt="18"/>
            </a:pPr>
            <a:r>
              <a:rPr lang="ru-RU" dirty="0" smtClean="0"/>
              <a:t> Анализ </a:t>
            </a:r>
            <a:r>
              <a:rPr lang="ru-RU" dirty="0"/>
              <a:t>итоговой работы</a:t>
            </a:r>
          </a:p>
          <a:p>
            <a:pPr marL="457200" indent="-457200">
              <a:buClr>
                <a:schemeClr val="accent2"/>
              </a:buClr>
              <a:buSzPct val="160000"/>
              <a:buFont typeface="+mj-lt"/>
              <a:buAutoNum type="arabicPeriod" startAt="8"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5621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0" y="67230"/>
                <a:ext cx="12192000" cy="34073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ts val="3000"/>
                  </a:lnSpc>
                  <a:buFont typeface="+mj-lt"/>
                  <a:buAutoNum type="arabicPeriod" startAt="10"/>
                </a:pPr>
                <a:r>
                  <a:rPr lang="ru-RU" b="1" dirty="0" smtClean="0"/>
                  <a:t> Вычислите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b="1" i="1" smtClean="0">
                            <a:latin typeface="Cambria Math" panose="02040503050406030204" pitchFamily="18" charset="0"/>
                          </a:rPr>
                          <m:t>𝟓𝟒</m:t>
                        </m:r>
                      </m:e>
                    </m:rad>
                    <m:r>
                      <a:rPr lang="ru-RU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ad>
                      <m:radPr>
                        <m:degHide m:val="on"/>
                        <m:ctrlPr>
                          <a:rPr lang="ru-RU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𝟔</m:t>
                        </m:r>
                      </m:e>
                    </m:rad>
                  </m:oMath>
                </a14:m>
                <a:endParaRPr lang="ru-RU" b="1" dirty="0" smtClean="0"/>
              </a:p>
              <a:p>
                <a:pPr lvl="1">
                  <a:lnSpc>
                    <a:spcPts val="3000"/>
                  </a:lnSpc>
                </a:pPr>
                <a:r>
                  <a:rPr lang="ru-RU" dirty="0" smtClean="0"/>
                  <a:t>Ответ:</a:t>
                </a:r>
              </a:p>
              <a:p>
                <a:pPr marL="342900" indent="-342900">
                  <a:lnSpc>
                    <a:spcPts val="3000"/>
                  </a:lnSpc>
                  <a:buFont typeface="+mj-lt"/>
                  <a:buAutoNum type="arabicPeriod" startAt="10"/>
                </a:pPr>
                <a:r>
                  <a:rPr lang="ru-RU" b="1" dirty="0" smtClean="0"/>
                  <a:t>Сократите дробь</a:t>
                </a:r>
              </a:p>
              <a:p>
                <a:pPr lvl="2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ru-RU" dirty="0" smtClean="0">
                    <a:latin typeface="Cambria Math" panose="02040503050406030204" pitchFamily="18" charset="0"/>
                  </a:rPr>
                  <a:t>Ответ:</a:t>
                </a:r>
                <a:endParaRPr lang="en-US" dirty="0" smtClean="0">
                  <a:latin typeface="Cambria Math" panose="02040503050406030204" pitchFamily="18" charset="0"/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ru-RU" i="1" dirty="0" smtClean="0">
                    <a:latin typeface="Cambria Math" panose="02040503050406030204" pitchFamily="18" charset="0"/>
                  </a:rPr>
                  <a:t>В номере 11 запишите ответ и решение.</a:t>
                </a:r>
                <a:endParaRPr lang="ru-RU" i="1" dirty="0" smtClean="0"/>
              </a:p>
              <a:p>
                <a:pPr>
                  <a:lnSpc>
                    <a:spcPts val="3000"/>
                  </a:lnSpc>
                </a:pPr>
                <a:endParaRPr lang="en-US" b="1" dirty="0" smtClean="0"/>
              </a:p>
              <a:p>
                <a:pPr lvl="1">
                  <a:lnSpc>
                    <a:spcPts val="3000"/>
                  </a:lnSpc>
                </a:pPr>
                <a:endParaRPr lang="ru-RU" dirty="0" smtClean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7230"/>
                <a:ext cx="12192000" cy="3407343"/>
              </a:xfrm>
              <a:prstGeom prst="rect">
                <a:avLst/>
              </a:prstGeom>
              <a:blipFill rotWithShape="0">
                <a:blip r:embed="rId2"/>
                <a:stretch>
                  <a:fillRect l="-3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8615363" y="6092158"/>
            <a:ext cx="3314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sldjump"/>
              </a:rPr>
              <a:t>Выбор теста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91820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0" y="67230"/>
                <a:ext cx="12192000" cy="34073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ts val="3000"/>
                  </a:lnSpc>
                  <a:buFont typeface="+mj-lt"/>
                  <a:buAutoNum type="arabicPeriod" startAt="10"/>
                </a:pPr>
                <a:r>
                  <a:rPr lang="ru-RU" b="1" dirty="0" smtClean="0"/>
                  <a:t> Вычислите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b="1" i="1" smtClean="0">
                            <a:latin typeface="Cambria Math" panose="02040503050406030204" pitchFamily="18" charset="0"/>
                          </a:rPr>
                          <m:t>𝟓𝟒</m:t>
                        </m:r>
                      </m:e>
                    </m:rad>
                    <m:r>
                      <a:rPr lang="ru-RU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ad>
                      <m:radPr>
                        <m:degHide m:val="on"/>
                        <m:ctrlPr>
                          <a:rPr lang="ru-RU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𝟔</m:t>
                        </m:r>
                      </m:e>
                    </m:rad>
                  </m:oMath>
                </a14:m>
                <a:endParaRPr lang="ru-RU" b="1" dirty="0" smtClean="0"/>
              </a:p>
              <a:p>
                <a:pPr lvl="1">
                  <a:lnSpc>
                    <a:spcPts val="3000"/>
                  </a:lnSpc>
                </a:pPr>
                <a:r>
                  <a:rPr lang="ru-RU" dirty="0" smtClean="0"/>
                  <a:t>Ответ</a:t>
                </a:r>
                <a:r>
                  <a:rPr lang="ru-RU" dirty="0" smtClean="0"/>
                  <a:t>:</a:t>
                </a:r>
                <a:r>
                  <a:rPr lang="en-US" dirty="0" smtClean="0"/>
                  <a:t>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18</a:t>
                </a:r>
                <a:endParaRPr lang="ru-RU" b="1" dirty="0" smtClean="0">
                  <a:solidFill>
                    <a:srgbClr val="FF0000"/>
                  </a:solidFill>
                </a:endParaRPr>
              </a:p>
              <a:p>
                <a:pPr marL="342900" indent="-342900">
                  <a:lnSpc>
                    <a:spcPts val="3000"/>
                  </a:lnSpc>
                  <a:buFont typeface="+mj-lt"/>
                  <a:buAutoNum type="arabicPeriod" startAt="10"/>
                </a:pPr>
                <a:r>
                  <a:rPr lang="ru-RU" b="1" dirty="0" smtClean="0"/>
                  <a:t>Сократите дробь</a:t>
                </a:r>
              </a:p>
              <a:p>
                <a:pPr lvl="2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ru-RU" dirty="0" smtClean="0">
                    <a:latin typeface="Cambria Math" panose="02040503050406030204" pitchFamily="18" charset="0"/>
                  </a:rPr>
                  <a:t>Ответ:</a:t>
                </a:r>
                <a:endParaRPr lang="en-US" dirty="0" smtClean="0">
                  <a:latin typeface="Cambria Math" panose="02040503050406030204" pitchFamily="18" charset="0"/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ru-RU" i="1" dirty="0" smtClean="0">
                    <a:latin typeface="Cambria Math" panose="02040503050406030204" pitchFamily="18" charset="0"/>
                  </a:rPr>
                  <a:t>В номере 11 запишите ответ и решение.</a:t>
                </a:r>
                <a:endParaRPr lang="ru-RU" i="1" dirty="0" smtClean="0"/>
              </a:p>
              <a:p>
                <a:pPr>
                  <a:lnSpc>
                    <a:spcPts val="3000"/>
                  </a:lnSpc>
                </a:pPr>
                <a:endParaRPr lang="en-US" b="1" dirty="0" smtClean="0"/>
              </a:p>
              <a:p>
                <a:pPr lvl="1">
                  <a:lnSpc>
                    <a:spcPts val="3000"/>
                  </a:lnSpc>
                </a:pPr>
                <a:endParaRPr lang="ru-RU" dirty="0" smtClean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7230"/>
                <a:ext cx="12192000" cy="3407343"/>
              </a:xfrm>
              <a:prstGeom prst="rect">
                <a:avLst/>
              </a:prstGeom>
              <a:blipFill rotWithShape="0">
                <a:blip r:embed="rId2"/>
                <a:stretch>
                  <a:fillRect l="-3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8615363" y="6092158"/>
            <a:ext cx="3314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sldjump"/>
              </a:rPr>
              <a:t>Выбор теста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0197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615363" y="6092158"/>
            <a:ext cx="3314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sldjump"/>
              </a:rPr>
              <a:t>Выбор теста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207" y="249282"/>
            <a:ext cx="58293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80171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Решение задания № 11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9919" y="1799273"/>
            <a:ext cx="7945616" cy="1375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55383" y="3572284"/>
            <a:ext cx="3527549" cy="1391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6785" y="1973797"/>
            <a:ext cx="10058400" cy="178830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Тест №2 по теме «уравнения. Системы уравнений» 1 вариант.</a:t>
            </a:r>
            <a:endParaRPr lang="ru-RU" dirty="0">
              <a:solidFill>
                <a:schemeClr val="tx1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477" y="257176"/>
            <a:ext cx="10921771" cy="926166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Тест №2 </a:t>
            </a:r>
            <a:r>
              <a:rPr lang="ru-RU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</a:t>
            </a:r>
            <a: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теме «Уравнения. системы уравнений»</a:t>
            </a:r>
            <a:r>
              <a:rPr 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Вариант 1.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0" y="1289237"/>
                <a:ext cx="11128248" cy="5437835"/>
              </a:xfrm>
              <a:prstGeom prst="rect">
                <a:avLst/>
              </a:prstGeom>
              <a:noFill/>
            </p:spPr>
            <p:txBody>
              <a:bodyPr wrap="square" numCol="1" rtlCol="0">
                <a:spAutoFit/>
              </a:bodyPr>
              <a:lstStyle/>
              <a:p>
                <a:pPr marL="342900" lvl="0" indent="-342900">
                  <a:lnSpc>
                    <a:spcPct val="107000"/>
                  </a:lnSpc>
                  <a:spcAft>
                    <a:spcPts val="800"/>
                  </a:spcAft>
                  <a:buFont typeface="+mj-lt"/>
                  <a:buAutoNum type="arabicPeriod"/>
                  <a:tabLst>
                    <a:tab pos="228600" algn="l"/>
                  </a:tabLst>
                </a:pPr>
                <a:r>
                  <a:rPr lang="ru-RU" b="1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Решите уравнение</a:t>
                </a:r>
                <a:r>
                  <a:rPr lang="ru-RU" b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ru-RU" sz="105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2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5−</m:t>
                        </m:r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+1=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ru-RU" dirty="0" smtClean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Ответ</a:t>
                </a:r>
                <a:r>
                  <a:rPr lang="ru-RU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ru-RU" b="1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07000"/>
                  </a:lnSpc>
                  <a:spcAft>
                    <a:spcPts val="800"/>
                  </a:spcAft>
                  <a:buFont typeface="+mj-lt"/>
                  <a:buAutoNum type="arabicPeriod" startAt="2"/>
                  <a:tabLst>
                    <a:tab pos="228600" algn="l"/>
                  </a:tabLst>
                </a:pPr>
                <a:r>
                  <a:rPr lang="ru-RU" b="1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Соотнесите каждое квадратное уравнение</a:t>
                </a:r>
              </a:p>
              <a:p>
                <a:pPr lvl="2">
                  <a:lnSpc>
                    <a:spcPct val="107000"/>
                  </a:lnSpc>
                  <a:spcAft>
                    <a:spcPts val="800"/>
                  </a:spcAft>
                  <a:tabLst>
                    <a:tab pos="228600" algn="l"/>
                  </a:tabLst>
                </a:pPr>
                <a:r>
                  <a:rPr lang="ru-RU" dirty="0" smtClean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А)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-9=0        </a:t>
                </a:r>
                <a:r>
                  <a:rPr lang="ru-RU" dirty="0" smtClean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Б)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=0       </a:t>
                </a:r>
                <a:r>
                  <a:rPr lang="ru-RU" dirty="0" smtClean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В)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</a:t>
                </a:r>
                <a:r>
                  <a:rPr lang="en-US" dirty="0" smtClean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3x-4=0</a:t>
                </a:r>
              </a:p>
              <a:p>
                <a:pPr lvl="2">
                  <a:lnSpc>
                    <a:spcPct val="107000"/>
                  </a:lnSpc>
                  <a:spcAft>
                    <a:spcPts val="800"/>
                  </a:spcAft>
                  <a:tabLst>
                    <a:tab pos="228600" algn="l"/>
                  </a:tabLst>
                </a:pPr>
                <a:r>
                  <a:rPr lang="ru-RU" dirty="0" smtClean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И его корни:</a:t>
                </a:r>
              </a:p>
              <a:p>
                <a:pPr lvl="2">
                  <a:lnSpc>
                    <a:spcPct val="107000"/>
                  </a:lnSpc>
                  <a:spcAft>
                    <a:spcPts val="800"/>
                  </a:spcAft>
                  <a:tabLst>
                    <a:tab pos="228600" algn="l"/>
                  </a:tabLst>
                </a:pPr>
                <a:r>
                  <a:rPr lang="ru-RU" dirty="0" smtClean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1) 0; 2           2)-3; 3             3)4; -1          4) 4;1</a:t>
                </a:r>
                <a:endParaRPr lang="en-US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07000"/>
                  </a:lnSpc>
                  <a:spcAft>
                    <a:spcPts val="800"/>
                  </a:spcAft>
                  <a:tabLst>
                    <a:tab pos="228600" algn="l"/>
                  </a:tabLst>
                </a:pPr>
                <a:endParaRPr lang="ru-RU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07000"/>
                  </a:lnSpc>
                  <a:spcAft>
                    <a:spcPts val="800"/>
                  </a:spcAft>
                  <a:tabLst>
                    <a:tab pos="228600" algn="l"/>
                  </a:tabLst>
                </a:pPr>
                <a:r>
                  <a:rPr lang="ru-RU" dirty="0" smtClean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Ответ</a:t>
                </a:r>
                <a:r>
                  <a:rPr lang="ru-RU" dirty="0" smtClean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:endParaRPr lang="ru-RU" sz="105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07000"/>
                  </a:lnSpc>
                  <a:spcAft>
                    <a:spcPts val="800"/>
                  </a:spcAft>
                </a:pPr>
                <a:endParaRPr lang="ru-RU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07000"/>
                  </a:lnSpc>
                  <a:spcAft>
                    <a:spcPts val="800"/>
                  </a:spcAft>
                  <a:buFont typeface="+mj-lt"/>
                  <a:buAutoNum type="arabicPeriod" startAt="3"/>
                </a:pPr>
                <a:r>
                  <a:rPr lang="ru-RU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b="1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Найдите сумму корней уравнения</a:t>
                </a:r>
              </a:p>
              <a:p>
                <a:pPr lvl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dirty="0" smtClean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0,7</a:t>
                </a:r>
                <a:r>
                  <a:rPr lang="en-US" dirty="0" smtClean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x+14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=0</a:t>
                </a:r>
                <a:endParaRPr lang="ru-RU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dirty="0" smtClean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Ответ</a:t>
                </a:r>
                <a:r>
                  <a:rPr lang="ru-RU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ru-RU" sz="105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289237"/>
                <a:ext cx="11128248" cy="5437835"/>
              </a:xfrm>
              <a:prstGeom prst="rect">
                <a:avLst/>
              </a:prstGeom>
              <a:blipFill rotWithShape="0">
                <a:blip r:embed="rId2"/>
                <a:stretch>
                  <a:fillRect l="-383" t="-67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679612926"/>
              </p:ext>
            </p:extLst>
          </p:nvPr>
        </p:nvGraphicFramePr>
        <p:xfrm>
          <a:off x="1263649" y="4339998"/>
          <a:ext cx="1814286" cy="7692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4762"/>
                <a:gridCol w="604762"/>
                <a:gridCol w="604762"/>
              </a:tblGrid>
              <a:tr h="38462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</a:t>
                      </a:r>
                      <a:endParaRPr lang="ru-RU" b="0" dirty="0"/>
                    </a:p>
                  </a:txBody>
                  <a:tcPr/>
                </a:tc>
              </a:tr>
              <a:tr h="38462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65873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477" y="257176"/>
            <a:ext cx="10921771" cy="926166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Тест №2 </a:t>
            </a:r>
            <a:r>
              <a:rPr lang="ru-RU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</a:t>
            </a:r>
            <a: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теме «Уравнения. системы уравнений»</a:t>
            </a:r>
            <a:r>
              <a:rPr 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Вариант 1.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0" y="1289237"/>
                <a:ext cx="11128248" cy="5437835"/>
              </a:xfrm>
              <a:prstGeom prst="rect">
                <a:avLst/>
              </a:prstGeom>
              <a:noFill/>
            </p:spPr>
            <p:txBody>
              <a:bodyPr wrap="square" numCol="1" rtlCol="0">
                <a:spAutoFit/>
              </a:bodyPr>
              <a:lstStyle/>
              <a:p>
                <a:pPr marL="342900" lvl="0" indent="-342900">
                  <a:lnSpc>
                    <a:spcPct val="107000"/>
                  </a:lnSpc>
                  <a:spcAft>
                    <a:spcPts val="800"/>
                  </a:spcAft>
                  <a:buFont typeface="+mj-lt"/>
                  <a:buAutoNum type="arabicPeriod"/>
                  <a:tabLst>
                    <a:tab pos="228600" algn="l"/>
                  </a:tabLst>
                </a:pPr>
                <a:r>
                  <a:rPr lang="ru-RU" b="1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Решите уравнение</a:t>
                </a:r>
                <a:r>
                  <a:rPr lang="ru-RU" b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ru-RU" sz="105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2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5−</m:t>
                        </m:r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+1=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ru-RU" dirty="0" smtClean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Ответ</a:t>
                </a:r>
                <a:r>
                  <a:rPr lang="ru-RU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r>
                  <a:rPr lang="en-US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𝟏𝟓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num>
                      <m:den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ru-RU" b="1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07000"/>
                  </a:lnSpc>
                  <a:spcAft>
                    <a:spcPts val="800"/>
                  </a:spcAft>
                  <a:buFont typeface="+mj-lt"/>
                  <a:buAutoNum type="arabicPeriod" startAt="2"/>
                  <a:tabLst>
                    <a:tab pos="228600" algn="l"/>
                  </a:tabLst>
                </a:pPr>
                <a:r>
                  <a:rPr lang="ru-RU" b="1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Соотнесите каждое квадратное уравнение</a:t>
                </a:r>
              </a:p>
              <a:p>
                <a:pPr lvl="2">
                  <a:lnSpc>
                    <a:spcPct val="107000"/>
                  </a:lnSpc>
                  <a:spcAft>
                    <a:spcPts val="800"/>
                  </a:spcAft>
                  <a:tabLst>
                    <a:tab pos="228600" algn="l"/>
                  </a:tabLst>
                </a:pPr>
                <a:r>
                  <a:rPr lang="ru-RU" dirty="0" smtClean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А)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-9=0        </a:t>
                </a:r>
                <a:r>
                  <a:rPr lang="ru-RU" dirty="0" smtClean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Б)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=0       </a:t>
                </a:r>
                <a:r>
                  <a:rPr lang="ru-RU" dirty="0" smtClean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В)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</a:t>
                </a:r>
                <a:r>
                  <a:rPr lang="en-US" dirty="0" smtClean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3x-4=0</a:t>
                </a:r>
              </a:p>
              <a:p>
                <a:pPr lvl="2">
                  <a:lnSpc>
                    <a:spcPct val="107000"/>
                  </a:lnSpc>
                  <a:spcAft>
                    <a:spcPts val="800"/>
                  </a:spcAft>
                  <a:tabLst>
                    <a:tab pos="228600" algn="l"/>
                  </a:tabLst>
                </a:pPr>
                <a:r>
                  <a:rPr lang="ru-RU" dirty="0" smtClean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И его корни:</a:t>
                </a:r>
              </a:p>
              <a:p>
                <a:pPr lvl="2">
                  <a:lnSpc>
                    <a:spcPct val="107000"/>
                  </a:lnSpc>
                  <a:spcAft>
                    <a:spcPts val="800"/>
                  </a:spcAft>
                  <a:tabLst>
                    <a:tab pos="228600" algn="l"/>
                  </a:tabLst>
                </a:pPr>
                <a:r>
                  <a:rPr lang="ru-RU" dirty="0" smtClean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1) 0; 2           2)-3; 3             3)4; -1          4) 4;1</a:t>
                </a:r>
                <a:endParaRPr lang="en-US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07000"/>
                  </a:lnSpc>
                  <a:spcAft>
                    <a:spcPts val="800"/>
                  </a:spcAft>
                  <a:tabLst>
                    <a:tab pos="228600" algn="l"/>
                  </a:tabLst>
                </a:pPr>
                <a:endParaRPr lang="ru-RU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07000"/>
                  </a:lnSpc>
                  <a:spcAft>
                    <a:spcPts val="800"/>
                  </a:spcAft>
                  <a:tabLst>
                    <a:tab pos="228600" algn="l"/>
                  </a:tabLst>
                </a:pPr>
                <a:r>
                  <a:rPr lang="ru-RU" dirty="0" smtClean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Ответ</a:t>
                </a:r>
                <a:r>
                  <a:rPr lang="ru-RU" dirty="0" smtClean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:endParaRPr lang="ru-RU" sz="105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07000"/>
                  </a:lnSpc>
                  <a:spcAft>
                    <a:spcPts val="800"/>
                  </a:spcAft>
                </a:pPr>
                <a:endParaRPr lang="ru-RU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07000"/>
                  </a:lnSpc>
                  <a:spcAft>
                    <a:spcPts val="800"/>
                  </a:spcAft>
                  <a:buFont typeface="+mj-lt"/>
                  <a:buAutoNum type="arabicPeriod" startAt="3"/>
                </a:pPr>
                <a:r>
                  <a:rPr lang="ru-RU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b="1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Найдите сумму корней уравнения</a:t>
                </a:r>
              </a:p>
              <a:p>
                <a:pPr lvl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dirty="0" smtClean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0,7</a:t>
                </a:r>
                <a:r>
                  <a:rPr lang="en-US" dirty="0" smtClean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x+14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=0</a:t>
                </a:r>
                <a:endParaRPr lang="ru-RU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dirty="0" smtClean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Ответ</a:t>
                </a:r>
                <a:r>
                  <a:rPr lang="ru-RU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ru-RU" sz="105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289237"/>
                <a:ext cx="11128248" cy="5437835"/>
              </a:xfrm>
              <a:prstGeom prst="rect">
                <a:avLst/>
              </a:prstGeom>
              <a:blipFill rotWithShape="0">
                <a:blip r:embed="rId2"/>
                <a:stretch>
                  <a:fillRect l="-383" t="-672" b="-2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679612926"/>
              </p:ext>
            </p:extLst>
          </p:nvPr>
        </p:nvGraphicFramePr>
        <p:xfrm>
          <a:off x="1263649" y="4339998"/>
          <a:ext cx="1814286" cy="7692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4762"/>
                <a:gridCol w="604762"/>
                <a:gridCol w="604762"/>
              </a:tblGrid>
              <a:tr h="38462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</a:t>
                      </a:r>
                      <a:endParaRPr lang="ru-RU" b="0" dirty="0"/>
                    </a:p>
                  </a:txBody>
                  <a:tcPr/>
                </a:tc>
              </a:tr>
              <a:tr h="38462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54178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477" y="257176"/>
            <a:ext cx="10921771" cy="926166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Тест №2 </a:t>
            </a:r>
            <a:r>
              <a:rPr lang="ru-RU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</a:t>
            </a:r>
            <a: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теме «Уравнения. системы уравнений»</a:t>
            </a:r>
            <a:r>
              <a:rPr 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Вариант 1.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0" y="1289237"/>
                <a:ext cx="11128248" cy="5437835"/>
              </a:xfrm>
              <a:prstGeom prst="rect">
                <a:avLst/>
              </a:prstGeom>
              <a:noFill/>
            </p:spPr>
            <p:txBody>
              <a:bodyPr wrap="square" numCol="1" rtlCol="0">
                <a:spAutoFit/>
              </a:bodyPr>
              <a:lstStyle/>
              <a:p>
                <a:pPr marL="342900" lvl="0" indent="-342900">
                  <a:lnSpc>
                    <a:spcPct val="107000"/>
                  </a:lnSpc>
                  <a:spcAft>
                    <a:spcPts val="800"/>
                  </a:spcAft>
                  <a:buFont typeface="+mj-lt"/>
                  <a:buAutoNum type="arabicPeriod"/>
                  <a:tabLst>
                    <a:tab pos="228600" algn="l"/>
                  </a:tabLst>
                </a:pPr>
                <a:r>
                  <a:rPr lang="ru-RU" b="1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Решите уравнение</a:t>
                </a:r>
                <a:r>
                  <a:rPr lang="ru-RU" b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ru-RU" sz="105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2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5−</m:t>
                        </m:r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+1=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ru-RU" dirty="0" smtClean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Ответ</a:t>
                </a:r>
                <a:r>
                  <a:rPr lang="ru-RU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r>
                  <a:rPr lang="en-US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𝟏𝟓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num>
                      <m:den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ru-RU" b="1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07000"/>
                  </a:lnSpc>
                  <a:spcAft>
                    <a:spcPts val="800"/>
                  </a:spcAft>
                  <a:buFont typeface="+mj-lt"/>
                  <a:buAutoNum type="arabicPeriod" startAt="2"/>
                  <a:tabLst>
                    <a:tab pos="228600" algn="l"/>
                  </a:tabLst>
                </a:pPr>
                <a:r>
                  <a:rPr lang="ru-RU" b="1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Соотнесите каждое квадратное уравнение</a:t>
                </a:r>
              </a:p>
              <a:p>
                <a:pPr lvl="2">
                  <a:lnSpc>
                    <a:spcPct val="107000"/>
                  </a:lnSpc>
                  <a:spcAft>
                    <a:spcPts val="800"/>
                  </a:spcAft>
                  <a:tabLst>
                    <a:tab pos="228600" algn="l"/>
                  </a:tabLst>
                </a:pPr>
                <a:r>
                  <a:rPr lang="ru-RU" dirty="0" smtClean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А)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-9=0        </a:t>
                </a:r>
                <a:r>
                  <a:rPr lang="ru-RU" dirty="0" smtClean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Б)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=0       </a:t>
                </a:r>
                <a:r>
                  <a:rPr lang="ru-RU" dirty="0" smtClean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В)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</a:t>
                </a:r>
                <a:r>
                  <a:rPr lang="en-US" dirty="0" smtClean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3x-4=0</a:t>
                </a:r>
              </a:p>
              <a:p>
                <a:pPr lvl="2">
                  <a:lnSpc>
                    <a:spcPct val="107000"/>
                  </a:lnSpc>
                  <a:spcAft>
                    <a:spcPts val="800"/>
                  </a:spcAft>
                  <a:tabLst>
                    <a:tab pos="228600" algn="l"/>
                  </a:tabLst>
                </a:pPr>
                <a:r>
                  <a:rPr lang="ru-RU" dirty="0" smtClean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И его корни:</a:t>
                </a:r>
              </a:p>
              <a:p>
                <a:pPr lvl="2">
                  <a:lnSpc>
                    <a:spcPct val="107000"/>
                  </a:lnSpc>
                  <a:spcAft>
                    <a:spcPts val="800"/>
                  </a:spcAft>
                  <a:tabLst>
                    <a:tab pos="228600" algn="l"/>
                  </a:tabLst>
                </a:pPr>
                <a:r>
                  <a:rPr lang="ru-RU" dirty="0" smtClean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1) 0; 2           2)-3; 3             3)4; -1          4) 4;1</a:t>
                </a:r>
                <a:endParaRPr lang="en-US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07000"/>
                  </a:lnSpc>
                  <a:spcAft>
                    <a:spcPts val="800"/>
                  </a:spcAft>
                  <a:tabLst>
                    <a:tab pos="228600" algn="l"/>
                  </a:tabLst>
                </a:pPr>
                <a:endParaRPr lang="ru-RU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07000"/>
                  </a:lnSpc>
                  <a:spcAft>
                    <a:spcPts val="800"/>
                  </a:spcAft>
                  <a:tabLst>
                    <a:tab pos="228600" algn="l"/>
                  </a:tabLst>
                </a:pPr>
                <a:r>
                  <a:rPr lang="ru-RU" dirty="0" smtClean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Ответ</a:t>
                </a:r>
                <a:r>
                  <a:rPr lang="ru-RU" dirty="0" smtClean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:endParaRPr lang="ru-RU" sz="105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07000"/>
                  </a:lnSpc>
                  <a:spcAft>
                    <a:spcPts val="800"/>
                  </a:spcAft>
                </a:pPr>
                <a:endParaRPr lang="ru-RU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07000"/>
                  </a:lnSpc>
                  <a:spcAft>
                    <a:spcPts val="800"/>
                  </a:spcAft>
                  <a:buFont typeface="+mj-lt"/>
                  <a:buAutoNum type="arabicPeriod" startAt="3"/>
                </a:pPr>
                <a:r>
                  <a:rPr lang="ru-RU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b="1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Найдите сумму корней уравнения</a:t>
                </a:r>
              </a:p>
              <a:p>
                <a:pPr lvl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dirty="0" smtClean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0,7</a:t>
                </a:r>
                <a:r>
                  <a:rPr lang="en-US" dirty="0" smtClean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x+14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=0</a:t>
                </a:r>
                <a:endParaRPr lang="ru-RU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dirty="0" smtClean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Ответ</a:t>
                </a:r>
                <a:r>
                  <a:rPr lang="ru-RU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ru-RU" sz="105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289237"/>
                <a:ext cx="11128248" cy="5437835"/>
              </a:xfrm>
              <a:prstGeom prst="rect">
                <a:avLst/>
              </a:prstGeom>
              <a:blipFill rotWithShape="0">
                <a:blip r:embed="rId2"/>
                <a:stretch>
                  <a:fillRect l="-383" t="-672" b="-2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462208211"/>
              </p:ext>
            </p:extLst>
          </p:nvPr>
        </p:nvGraphicFramePr>
        <p:xfrm>
          <a:off x="1263649" y="4339998"/>
          <a:ext cx="1814286" cy="7692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4762"/>
                <a:gridCol w="604762"/>
                <a:gridCol w="604762"/>
              </a:tblGrid>
              <a:tr h="38462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</a:t>
                      </a:r>
                      <a:endParaRPr lang="ru-RU" b="0" dirty="0"/>
                    </a:p>
                  </a:txBody>
                  <a:tcPr/>
                </a:tc>
              </a:tr>
              <a:tr h="384629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17114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477" y="257176"/>
            <a:ext cx="10921771" cy="926166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Тест №2 </a:t>
            </a:r>
            <a:r>
              <a:rPr lang="ru-RU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</a:t>
            </a:r>
            <a: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теме «Уравнения. системы уравнений»</a:t>
            </a:r>
            <a:r>
              <a:rPr 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Вариант 1.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0" y="1289237"/>
                <a:ext cx="11128248" cy="5437835"/>
              </a:xfrm>
              <a:prstGeom prst="rect">
                <a:avLst/>
              </a:prstGeom>
              <a:noFill/>
            </p:spPr>
            <p:txBody>
              <a:bodyPr wrap="square" numCol="1" rtlCol="0">
                <a:spAutoFit/>
              </a:bodyPr>
              <a:lstStyle/>
              <a:p>
                <a:pPr marL="342900" lvl="0" indent="-342900">
                  <a:lnSpc>
                    <a:spcPct val="107000"/>
                  </a:lnSpc>
                  <a:spcAft>
                    <a:spcPts val="800"/>
                  </a:spcAft>
                  <a:buFont typeface="+mj-lt"/>
                  <a:buAutoNum type="arabicPeriod"/>
                  <a:tabLst>
                    <a:tab pos="228600" algn="l"/>
                  </a:tabLst>
                </a:pPr>
                <a:r>
                  <a:rPr lang="ru-RU" b="1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Решите уравнение</a:t>
                </a:r>
                <a:r>
                  <a:rPr lang="ru-RU" b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ru-RU" sz="105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2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5−</m:t>
                        </m:r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+1=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ru-RU" dirty="0" smtClean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Ответ</a:t>
                </a:r>
                <a:r>
                  <a:rPr lang="ru-RU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r>
                  <a:rPr lang="en-US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𝟏𝟓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num>
                      <m:den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ru-RU" b="1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07000"/>
                  </a:lnSpc>
                  <a:spcAft>
                    <a:spcPts val="800"/>
                  </a:spcAft>
                  <a:buFont typeface="+mj-lt"/>
                  <a:buAutoNum type="arabicPeriod" startAt="2"/>
                  <a:tabLst>
                    <a:tab pos="228600" algn="l"/>
                  </a:tabLst>
                </a:pPr>
                <a:r>
                  <a:rPr lang="ru-RU" b="1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Соотнесите каждое квадратное уравнение</a:t>
                </a:r>
              </a:p>
              <a:p>
                <a:pPr lvl="2">
                  <a:lnSpc>
                    <a:spcPct val="107000"/>
                  </a:lnSpc>
                  <a:spcAft>
                    <a:spcPts val="800"/>
                  </a:spcAft>
                  <a:tabLst>
                    <a:tab pos="228600" algn="l"/>
                  </a:tabLst>
                </a:pPr>
                <a:r>
                  <a:rPr lang="ru-RU" dirty="0" smtClean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А)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-9=0        </a:t>
                </a:r>
                <a:r>
                  <a:rPr lang="ru-RU" dirty="0" smtClean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Б)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=0       </a:t>
                </a:r>
                <a:r>
                  <a:rPr lang="ru-RU" dirty="0" smtClean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В)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</a:t>
                </a:r>
                <a:r>
                  <a:rPr lang="en-US" dirty="0" smtClean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3x-4=0</a:t>
                </a:r>
              </a:p>
              <a:p>
                <a:pPr lvl="2">
                  <a:lnSpc>
                    <a:spcPct val="107000"/>
                  </a:lnSpc>
                  <a:spcAft>
                    <a:spcPts val="800"/>
                  </a:spcAft>
                  <a:tabLst>
                    <a:tab pos="228600" algn="l"/>
                  </a:tabLst>
                </a:pPr>
                <a:r>
                  <a:rPr lang="ru-RU" dirty="0" smtClean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И его корни:</a:t>
                </a:r>
              </a:p>
              <a:p>
                <a:pPr lvl="2">
                  <a:lnSpc>
                    <a:spcPct val="107000"/>
                  </a:lnSpc>
                  <a:spcAft>
                    <a:spcPts val="800"/>
                  </a:spcAft>
                  <a:tabLst>
                    <a:tab pos="228600" algn="l"/>
                  </a:tabLst>
                </a:pPr>
                <a:r>
                  <a:rPr lang="ru-RU" dirty="0" smtClean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1) 0; 2           2)-3; 3             3)4; -1          4) 4;1</a:t>
                </a:r>
                <a:endParaRPr lang="en-US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07000"/>
                  </a:lnSpc>
                  <a:spcAft>
                    <a:spcPts val="800"/>
                  </a:spcAft>
                  <a:tabLst>
                    <a:tab pos="228600" algn="l"/>
                  </a:tabLst>
                </a:pPr>
                <a:endParaRPr lang="ru-RU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07000"/>
                  </a:lnSpc>
                  <a:spcAft>
                    <a:spcPts val="800"/>
                  </a:spcAft>
                  <a:tabLst>
                    <a:tab pos="228600" algn="l"/>
                  </a:tabLst>
                </a:pPr>
                <a:r>
                  <a:rPr lang="ru-RU" dirty="0" smtClean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Ответ</a:t>
                </a:r>
                <a:r>
                  <a:rPr lang="ru-RU" dirty="0" smtClean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:endParaRPr lang="ru-RU" sz="105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07000"/>
                  </a:lnSpc>
                  <a:spcAft>
                    <a:spcPts val="800"/>
                  </a:spcAft>
                </a:pPr>
                <a:endParaRPr lang="ru-RU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07000"/>
                  </a:lnSpc>
                  <a:spcAft>
                    <a:spcPts val="800"/>
                  </a:spcAft>
                  <a:buFont typeface="+mj-lt"/>
                  <a:buAutoNum type="arabicPeriod" startAt="3"/>
                </a:pPr>
                <a:r>
                  <a:rPr lang="ru-RU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b="1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Найдите сумму корней уравнения</a:t>
                </a:r>
              </a:p>
              <a:p>
                <a:pPr lvl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dirty="0" smtClean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0,7</a:t>
                </a:r>
                <a:r>
                  <a:rPr lang="en-US" dirty="0" smtClean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x+14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=0</a:t>
                </a:r>
                <a:endParaRPr lang="ru-RU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dirty="0" smtClean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Ответ</a:t>
                </a:r>
                <a:r>
                  <a:rPr lang="ru-RU" dirty="0" smtClean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ru-RU" b="1" dirty="0" smtClean="0">
                    <a:solidFill>
                      <a:srgbClr val="FF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-0,05</a:t>
                </a:r>
                <a:endParaRPr lang="ru-RU" sz="1050" b="1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289237"/>
                <a:ext cx="11128248" cy="5437835"/>
              </a:xfrm>
              <a:prstGeom prst="rect">
                <a:avLst/>
              </a:prstGeom>
              <a:blipFill rotWithShape="0">
                <a:blip r:embed="rId2"/>
                <a:stretch>
                  <a:fillRect l="-383" t="-672" b="-2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462208211"/>
              </p:ext>
            </p:extLst>
          </p:nvPr>
        </p:nvGraphicFramePr>
        <p:xfrm>
          <a:off x="1263649" y="4339998"/>
          <a:ext cx="1814286" cy="7692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4762"/>
                <a:gridCol w="604762"/>
                <a:gridCol w="604762"/>
              </a:tblGrid>
              <a:tr h="38462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</a:t>
                      </a:r>
                      <a:endParaRPr lang="ru-RU" b="0" dirty="0"/>
                    </a:p>
                  </a:txBody>
                  <a:tcPr/>
                </a:tc>
              </a:tr>
              <a:tr h="384629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67102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0" y="67230"/>
                <a:ext cx="12192000" cy="6223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ts val="3000"/>
                  </a:lnSpc>
                  <a:buFont typeface="+mj-lt"/>
                  <a:buAutoNum type="arabicPeriod" startAt="4"/>
                </a:pPr>
                <a:r>
                  <a:rPr lang="ru-RU" b="1" dirty="0" smtClean="0"/>
                  <a:t>Прочитайте задачу: «От турбазы до станции турист доехал на велосипеде за 4 часа. Расстояние от турбазы до станции 36 км. На машине он смог бы проехать это расстояние за 0,5 часа. На сколько километров в час скорость машины больше скорости велосипеда?» Выберите выражение соответствующее условию задачи.</a:t>
                </a:r>
              </a:p>
              <a:p>
                <a:pPr marL="800100" lvl="1" indent="-342900">
                  <a:lnSpc>
                    <a:spcPts val="3000"/>
                  </a:lnSpc>
                  <a:buFont typeface="+mj-lt"/>
                  <a:buAutoNum type="arabicPeriod" startAt="4"/>
                </a:pPr>
                <a:r>
                  <a:rPr lang="ru-RU" dirty="0" smtClean="0"/>
                  <a:t>1)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 36</m:t>
                        </m:r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ru-RU" dirty="0" smtClean="0"/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dirty="0" smtClean="0">
                            <a:latin typeface="Cambria Math" panose="02040503050406030204" pitchFamily="18" charset="0"/>
                          </a:rPr>
                          <m:t>36</m:t>
                        </m:r>
                      </m:num>
                      <m:den>
                        <m:r>
                          <a:rPr lang="ru-RU" b="0" i="1" dirty="0" smtClean="0">
                            <a:latin typeface="Cambria Math" panose="02040503050406030204" pitchFamily="18" charset="0"/>
                          </a:rPr>
                          <m:t>0,5</m:t>
                        </m:r>
                      </m:den>
                    </m:f>
                  </m:oMath>
                </a14:m>
                <a:r>
                  <a:rPr lang="ru-RU" dirty="0" smtClean="0"/>
                  <a:t>         2) 4</a:t>
                </a:r>
                <a14:m>
                  <m:oMath xmlns:m="http://schemas.openxmlformats.org/officeDocument/2006/math">
                    <m:r>
                      <a:rPr lang="ru-RU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∙36</m:t>
                    </m:r>
                  </m:oMath>
                </a14:m>
                <a:r>
                  <a:rPr lang="ru-RU" dirty="0" smtClean="0"/>
                  <a:t>-0,5</a:t>
                </a:r>
                <a14:m>
                  <m:oMath xmlns:m="http://schemas.openxmlformats.org/officeDocument/2006/math">
                    <m:r>
                      <a:rPr lang="ru-RU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ru-RU" dirty="0" smtClean="0"/>
                  <a:t>36       3)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0,5</m:t>
                        </m:r>
                      </m:den>
                    </m:f>
                  </m:oMath>
                </a14:m>
                <a:r>
                  <a:rPr lang="ru-RU" dirty="0" smtClean="0"/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ru-RU" dirty="0" smtClean="0"/>
                  <a:t>        4)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0,5</m:t>
                        </m:r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</m:oMath>
                </a14:m>
                <a:r>
                  <a:rPr lang="ru-RU" dirty="0" smtClean="0"/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marL="342900" indent="-342900">
                  <a:lnSpc>
                    <a:spcPts val="3000"/>
                  </a:lnSpc>
                  <a:buFont typeface="+mj-lt"/>
                  <a:buAutoNum type="arabicPeriod" startAt="4"/>
                </a:pPr>
                <a:r>
                  <a:rPr lang="ru-RU" b="1" dirty="0" smtClean="0"/>
                  <a:t>Какое выражение нужно поставить вместо многоточия, чтобы было верным равенство</a:t>
                </a:r>
              </a:p>
              <a:p>
                <a:pPr lvl="2">
                  <a:lnSpc>
                    <a:spcPts val="3000"/>
                  </a:lnSpc>
                </a:pPr>
                <a:r>
                  <a:rPr lang="ru-RU" dirty="0" smtClean="0"/>
                  <a:t>4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-22x+10=(x-5)</a:t>
                </a:r>
                <a14:m>
                  <m:oMath xmlns:m="http://schemas.openxmlformats.org/officeDocument/2006/math">
                    <m:r>
                      <a:rPr 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…</m:t>
                    </m:r>
                    <m:r>
                      <a:rPr lang="ru-RU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?</m:t>
                    </m:r>
                  </m:oMath>
                </a14:m>
                <a:endParaRPr lang="ru-RU" dirty="0" smtClean="0"/>
              </a:p>
              <a:p>
                <a:pPr lvl="1">
                  <a:lnSpc>
                    <a:spcPts val="3000"/>
                  </a:lnSpc>
                </a:pPr>
                <a:r>
                  <a:rPr lang="ru-RU" dirty="0" smtClean="0"/>
                  <a:t>1) (2</a:t>
                </a:r>
                <a:r>
                  <a:rPr lang="en-US" dirty="0" smtClean="0"/>
                  <a:t>x-1)         2) (4x-2)          3) (x-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       4) (x+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marL="342900" indent="-342900">
                  <a:buFont typeface="+mj-lt"/>
                  <a:buAutoNum type="arabicPeriod" startAt="4"/>
                </a:pPr>
                <a:r>
                  <a:rPr lang="ru-RU" b="1" dirty="0" smtClean="0"/>
                  <a:t>Решите систему уравнений</a:t>
                </a:r>
              </a:p>
              <a:p>
                <a:pPr lvl="2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y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=5                   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x</m:t>
                                  </m:r>
                                </m:e>
                                <m:sup>
                                  <m: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xy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y</m:t>
                                  </m:r>
                                </m:e>
                                <m:sup>
                                  <m: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=−7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lvl="1"/>
                <a:r>
                  <a:rPr lang="ru-RU" dirty="0" smtClean="0"/>
                  <a:t>Ответ:</a:t>
                </a:r>
                <a:endParaRPr lang="en-US" dirty="0" smtClean="0"/>
              </a:p>
              <a:p>
                <a:pPr marL="342900" indent="-342900">
                  <a:lnSpc>
                    <a:spcPts val="3000"/>
                  </a:lnSpc>
                  <a:buFont typeface="+mj-lt"/>
                  <a:buAutoNum type="arabicPeriod" startAt="4"/>
                </a:pPr>
                <a:r>
                  <a:rPr lang="ru-RU" b="1" dirty="0" smtClean="0"/>
                  <a:t>Найдите координаты точки пересечения прямых  </a:t>
                </a:r>
                <a:r>
                  <a:rPr lang="en-US" b="1" dirty="0" smtClean="0"/>
                  <a:t>y=3x-5 </a:t>
                </a:r>
                <a:r>
                  <a:rPr lang="ru-RU" b="1" dirty="0" smtClean="0"/>
                  <a:t>и</a:t>
                </a:r>
                <a:r>
                  <a:rPr lang="en-US" b="1" dirty="0" smtClean="0"/>
                  <a:t> y=-2x-7</a:t>
                </a:r>
              </a:p>
              <a:p>
                <a:pPr lvl="1">
                  <a:lnSpc>
                    <a:spcPts val="3000"/>
                  </a:lnSpc>
                </a:pPr>
                <a:r>
                  <a:rPr lang="ru-RU" dirty="0" smtClean="0"/>
                  <a:t>Ответ:</a:t>
                </a:r>
                <a:endParaRPr lang="en-US" dirty="0" smtClean="0"/>
              </a:p>
              <a:p>
                <a:pPr marL="342900" indent="-342900">
                  <a:lnSpc>
                    <a:spcPts val="3000"/>
                  </a:lnSpc>
                  <a:buFont typeface="+mj-lt"/>
                  <a:buAutoNum type="arabicPeriod" startAt="4"/>
                </a:pPr>
                <a:r>
                  <a:rPr lang="ru-RU" b="1" dirty="0" smtClean="0"/>
                  <a:t>Решите уравнение </a:t>
                </a:r>
              </a:p>
              <a:p>
                <a:pPr lvl="2">
                  <a:lnSpc>
                    <a:spcPts val="3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den>
                    </m:f>
                  </m:oMath>
                </a14:m>
                <a:r>
                  <a:rPr lang="en-US" dirty="0" smtClean="0"/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+3</m:t>
                        </m:r>
                      </m:den>
                    </m:f>
                  </m:oMath>
                </a14:m>
                <a:r>
                  <a:rPr lang="en-US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36</m:t>
                        </m:r>
                      </m:num>
                      <m:den>
                        <m:sSup>
                          <m:sSup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−9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lvl="1">
                  <a:lnSpc>
                    <a:spcPts val="3000"/>
                  </a:lnSpc>
                </a:pPr>
                <a:r>
                  <a:rPr lang="ru-RU" dirty="0" smtClean="0"/>
                  <a:t>Ответ:</a:t>
                </a:r>
                <a:endParaRPr lang="en-US" dirty="0" smtClean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7230"/>
                <a:ext cx="12192000" cy="6223307"/>
              </a:xfrm>
              <a:prstGeom prst="rect">
                <a:avLst/>
              </a:prstGeom>
              <a:blipFill rotWithShape="0">
                <a:blip r:embed="rId2"/>
                <a:stretch>
                  <a:fillRect l="-350" b="-4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399137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598587" y="167972"/>
            <a:ext cx="7463117" cy="649408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3200" b="1" dirty="0" smtClean="0"/>
              <a:t>Тест 1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Числа и вычисления. Алгебраические выражения</a:t>
            </a:r>
            <a:r>
              <a:rPr lang="ru-RU" sz="3200" b="1" dirty="0" smtClean="0"/>
              <a:t>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ru-RU" sz="3200" b="1" dirty="0" smtClean="0">
                <a:hlinkClick r:id="rId3" action="ppaction://hlinksldjump"/>
              </a:rPr>
              <a:t>1 вариант</a:t>
            </a:r>
            <a:endParaRPr lang="ru-RU" sz="3200" b="1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ru-RU" sz="3200" b="1" dirty="0" smtClean="0">
                <a:hlinkClick r:id="rId4" action="ppaction://hlinksldjump"/>
              </a:rPr>
              <a:t>2 вариант</a:t>
            </a:r>
            <a:endParaRPr lang="ru-RU" sz="3200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3200" b="1" dirty="0" smtClean="0"/>
              <a:t>Тест 2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Уравнения. Системы уравнений </a:t>
            </a:r>
            <a:r>
              <a:rPr lang="ru-RU" sz="3200" b="1" dirty="0" smtClean="0"/>
              <a:t>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ru-RU" sz="3200" b="1" dirty="0" smtClean="0">
                <a:hlinkClick r:id="rId5" action="ppaction://hlinksldjump"/>
              </a:rPr>
              <a:t>1 вариант </a:t>
            </a:r>
            <a:endParaRPr lang="ru-RU" sz="3200" b="1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ru-RU" sz="3200" b="1" dirty="0" smtClean="0">
                <a:hlinkClick r:id="rId6" action="ppaction://hlinksldjump"/>
              </a:rPr>
              <a:t>2 вариант</a:t>
            </a:r>
            <a:endParaRPr lang="ru-RU" sz="3200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3200" b="1" dirty="0" smtClean="0"/>
              <a:t>Тест 3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Неравенства. Прогрессии </a:t>
            </a:r>
            <a:r>
              <a:rPr lang="ru-RU" sz="3200" b="1" dirty="0" smtClean="0"/>
              <a:t>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ru-RU" sz="3200" b="1" dirty="0" smtClean="0">
                <a:hlinkClick r:id="rId7" action="ppaction://hlinksldjump"/>
              </a:rPr>
              <a:t>1 вариант</a:t>
            </a:r>
            <a:endParaRPr lang="ru-RU" sz="3200" b="1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200" b="1" dirty="0" smtClean="0"/>
              <a:t>Итоговая работа: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ru-RU" sz="3200" b="1" dirty="0" smtClean="0">
                <a:hlinkClick r:id="rId8" action="ppaction://hlinksldjump"/>
              </a:rPr>
              <a:t>1 вариант</a:t>
            </a:r>
            <a:endParaRPr lang="ru-RU" sz="3200" b="1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ru-RU" sz="3200" b="1" dirty="0" smtClean="0">
                <a:hlinkClick r:id="rId9" action="ppaction://hlinksldjump"/>
              </a:rPr>
              <a:t>2 вариант</a:t>
            </a:r>
            <a:endParaRPr lang="ru-RU" sz="3200" b="1" dirty="0"/>
          </a:p>
        </p:txBody>
      </p:sp>
    </p:spTree>
    <p:extLst>
      <p:ext uri="{BB962C8B-B14F-4D97-AF65-F5344CB8AC3E}">
        <p14:creationId xmlns="" xmlns:p14="http://schemas.microsoft.com/office/powerpoint/2010/main" val="99564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0" y="67230"/>
                <a:ext cx="12192000" cy="6223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ts val="3000"/>
                  </a:lnSpc>
                  <a:buFont typeface="+mj-lt"/>
                  <a:buAutoNum type="arabicPeriod" startAt="4"/>
                </a:pPr>
                <a:r>
                  <a:rPr lang="ru-RU" b="1" dirty="0" smtClean="0"/>
                  <a:t>Прочитайте задачу: «От турбазы до станции турист доехал на велосипеде за 4 часа. Расстояние от турбазы до станции 36 км. На машине он смог бы проехать это расстояние за 0,5 часа. На сколько километров в час скорость машины больше скорости велосипеда?» Выберите выражение соответствующее условию задачи.</a:t>
                </a:r>
              </a:p>
              <a:p>
                <a:pPr marL="800100" lvl="1" indent="-342900">
                  <a:lnSpc>
                    <a:spcPts val="3000"/>
                  </a:lnSpc>
                  <a:buFont typeface="+mj-lt"/>
                  <a:buAutoNum type="arabicPeriod" startAt="4"/>
                </a:pPr>
                <a:r>
                  <a:rPr lang="ru-RU" dirty="0" smtClean="0"/>
                  <a:t>1)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 36</m:t>
                        </m:r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ru-RU" dirty="0" smtClean="0"/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dirty="0" smtClean="0">
                            <a:latin typeface="Cambria Math" panose="02040503050406030204" pitchFamily="18" charset="0"/>
                          </a:rPr>
                          <m:t>36</m:t>
                        </m:r>
                      </m:num>
                      <m:den>
                        <m:r>
                          <a:rPr lang="ru-RU" b="0" i="1" dirty="0" smtClean="0">
                            <a:latin typeface="Cambria Math" panose="02040503050406030204" pitchFamily="18" charset="0"/>
                          </a:rPr>
                          <m:t>0,5</m:t>
                        </m:r>
                      </m:den>
                    </m:f>
                  </m:oMath>
                </a14:m>
                <a:r>
                  <a:rPr lang="ru-RU" dirty="0" smtClean="0"/>
                  <a:t>         2) 4</a:t>
                </a:r>
                <a14:m>
                  <m:oMath xmlns:m="http://schemas.openxmlformats.org/officeDocument/2006/math">
                    <m:r>
                      <a:rPr lang="ru-RU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∙36</m:t>
                    </m:r>
                  </m:oMath>
                </a14:m>
                <a:r>
                  <a:rPr lang="ru-RU" dirty="0" smtClean="0"/>
                  <a:t>-0,5</a:t>
                </a:r>
                <a14:m>
                  <m:oMath xmlns:m="http://schemas.openxmlformats.org/officeDocument/2006/math">
                    <m:r>
                      <a:rPr lang="ru-RU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ru-RU" dirty="0" smtClean="0"/>
                  <a:t>36       3)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𝟑𝟔</m:t>
                        </m:r>
                      </m:num>
                      <m:den>
                        <m:r>
                          <a:rPr lang="ru-RU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ru-RU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ru-RU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ru-RU" b="1" dirty="0" smtClean="0">
                    <a:solidFill>
                      <a:srgbClr val="FF0000"/>
                    </a:solidFill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𝟑𝟔</m:t>
                        </m:r>
                      </m:num>
                      <m:den>
                        <m:r>
                          <a:rPr lang="ru-RU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ru-RU" dirty="0" smtClean="0"/>
                  <a:t>        4)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0,5</m:t>
                        </m:r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</m:oMath>
                </a14:m>
                <a:r>
                  <a:rPr lang="ru-RU" dirty="0" smtClean="0"/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marL="342900" indent="-342900">
                  <a:lnSpc>
                    <a:spcPts val="3000"/>
                  </a:lnSpc>
                  <a:buFont typeface="+mj-lt"/>
                  <a:buAutoNum type="arabicPeriod" startAt="4"/>
                </a:pPr>
                <a:r>
                  <a:rPr lang="ru-RU" b="1" dirty="0" smtClean="0"/>
                  <a:t>Какое выражение нужно поставить вместо многоточия, чтобы было верным равенство</a:t>
                </a:r>
              </a:p>
              <a:p>
                <a:pPr lvl="2">
                  <a:lnSpc>
                    <a:spcPts val="3000"/>
                  </a:lnSpc>
                </a:pPr>
                <a:r>
                  <a:rPr lang="ru-RU" dirty="0" smtClean="0"/>
                  <a:t>4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-22x+10=(x-5)</a:t>
                </a:r>
                <a14:m>
                  <m:oMath xmlns:m="http://schemas.openxmlformats.org/officeDocument/2006/math">
                    <m:r>
                      <a:rPr 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…</m:t>
                    </m:r>
                    <m:r>
                      <a:rPr lang="ru-RU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?</m:t>
                    </m:r>
                  </m:oMath>
                </a14:m>
                <a:endParaRPr lang="ru-RU" dirty="0" smtClean="0"/>
              </a:p>
              <a:p>
                <a:pPr lvl="1">
                  <a:lnSpc>
                    <a:spcPts val="3000"/>
                  </a:lnSpc>
                </a:pPr>
                <a:r>
                  <a:rPr lang="ru-RU" dirty="0" smtClean="0"/>
                  <a:t>1) (2</a:t>
                </a:r>
                <a:r>
                  <a:rPr lang="en-US" dirty="0" smtClean="0"/>
                  <a:t>x-1)         2) (4x-2)          3) (x-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       4) (x+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marL="342900" indent="-342900">
                  <a:buFont typeface="+mj-lt"/>
                  <a:buAutoNum type="arabicPeriod" startAt="4"/>
                </a:pPr>
                <a:r>
                  <a:rPr lang="ru-RU" b="1" dirty="0" smtClean="0"/>
                  <a:t>Решите систему уравнений</a:t>
                </a:r>
              </a:p>
              <a:p>
                <a:pPr lvl="2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y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=5                   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x</m:t>
                                  </m:r>
                                </m:e>
                                <m:sup>
                                  <m: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xy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y</m:t>
                                  </m:r>
                                </m:e>
                                <m:sup>
                                  <m: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=−7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lvl="1"/>
                <a:r>
                  <a:rPr lang="ru-RU" dirty="0" smtClean="0"/>
                  <a:t>Ответ:</a:t>
                </a:r>
                <a:endParaRPr lang="en-US" dirty="0" smtClean="0"/>
              </a:p>
              <a:p>
                <a:pPr marL="342900" indent="-342900">
                  <a:lnSpc>
                    <a:spcPts val="3000"/>
                  </a:lnSpc>
                  <a:buFont typeface="+mj-lt"/>
                  <a:buAutoNum type="arabicPeriod" startAt="4"/>
                </a:pPr>
                <a:r>
                  <a:rPr lang="ru-RU" b="1" dirty="0" smtClean="0"/>
                  <a:t>Найдите координаты точки пересечения прямых  </a:t>
                </a:r>
                <a:r>
                  <a:rPr lang="en-US" b="1" dirty="0" smtClean="0"/>
                  <a:t>y=3x-5 </a:t>
                </a:r>
                <a:r>
                  <a:rPr lang="ru-RU" b="1" dirty="0" smtClean="0"/>
                  <a:t>и</a:t>
                </a:r>
                <a:r>
                  <a:rPr lang="en-US" b="1" dirty="0" smtClean="0"/>
                  <a:t> y=-2x-7</a:t>
                </a:r>
              </a:p>
              <a:p>
                <a:pPr lvl="1">
                  <a:lnSpc>
                    <a:spcPts val="3000"/>
                  </a:lnSpc>
                </a:pPr>
                <a:r>
                  <a:rPr lang="ru-RU" dirty="0" smtClean="0"/>
                  <a:t>Ответ:</a:t>
                </a:r>
                <a:endParaRPr lang="en-US" dirty="0" smtClean="0"/>
              </a:p>
              <a:p>
                <a:pPr marL="342900" indent="-342900">
                  <a:lnSpc>
                    <a:spcPts val="3000"/>
                  </a:lnSpc>
                  <a:buFont typeface="+mj-lt"/>
                  <a:buAutoNum type="arabicPeriod" startAt="4"/>
                </a:pPr>
                <a:r>
                  <a:rPr lang="ru-RU" b="1" dirty="0" smtClean="0"/>
                  <a:t>Решите уравнение </a:t>
                </a:r>
              </a:p>
              <a:p>
                <a:pPr lvl="2">
                  <a:lnSpc>
                    <a:spcPts val="3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den>
                    </m:f>
                  </m:oMath>
                </a14:m>
                <a:r>
                  <a:rPr lang="en-US" dirty="0" smtClean="0"/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+3</m:t>
                        </m:r>
                      </m:den>
                    </m:f>
                  </m:oMath>
                </a14:m>
                <a:r>
                  <a:rPr lang="en-US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36</m:t>
                        </m:r>
                      </m:num>
                      <m:den>
                        <m:sSup>
                          <m:sSup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−9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lvl="1">
                  <a:lnSpc>
                    <a:spcPts val="3000"/>
                  </a:lnSpc>
                </a:pPr>
                <a:r>
                  <a:rPr lang="ru-RU" dirty="0" smtClean="0"/>
                  <a:t>Ответ:</a:t>
                </a:r>
                <a:endParaRPr lang="en-US" dirty="0" smtClean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7230"/>
                <a:ext cx="12192000" cy="6223307"/>
              </a:xfrm>
              <a:prstGeom prst="rect">
                <a:avLst/>
              </a:prstGeom>
              <a:blipFill rotWithShape="0">
                <a:blip r:embed="rId2"/>
                <a:stretch>
                  <a:fillRect l="-350" b="-4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269041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0" y="67230"/>
                <a:ext cx="12192000" cy="6223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ts val="3000"/>
                  </a:lnSpc>
                  <a:buFont typeface="+mj-lt"/>
                  <a:buAutoNum type="arabicPeriod" startAt="4"/>
                </a:pPr>
                <a:r>
                  <a:rPr lang="ru-RU" b="1" dirty="0" smtClean="0"/>
                  <a:t>Прочитайте задачу: «От турбазы до станции турист доехал на велосипеде за 4 часа. Расстояние от турбазы до станции 36 км. На машине он смог бы проехать это расстояние за 0,5 часа. На сколько километров в час скорость машины больше скорости велосипеда?» Выберите выражение соответствующее условию задачи.</a:t>
                </a:r>
              </a:p>
              <a:p>
                <a:pPr marL="800100" lvl="1" indent="-342900">
                  <a:lnSpc>
                    <a:spcPts val="3000"/>
                  </a:lnSpc>
                  <a:buFont typeface="+mj-lt"/>
                  <a:buAutoNum type="arabicPeriod" startAt="4"/>
                </a:pPr>
                <a:r>
                  <a:rPr lang="ru-RU" dirty="0" smtClean="0"/>
                  <a:t>1)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 36</m:t>
                        </m:r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ru-RU" dirty="0" smtClean="0"/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dirty="0" smtClean="0">
                            <a:latin typeface="Cambria Math" panose="02040503050406030204" pitchFamily="18" charset="0"/>
                          </a:rPr>
                          <m:t>36</m:t>
                        </m:r>
                      </m:num>
                      <m:den>
                        <m:r>
                          <a:rPr lang="ru-RU" b="0" i="1" dirty="0" smtClean="0">
                            <a:latin typeface="Cambria Math" panose="02040503050406030204" pitchFamily="18" charset="0"/>
                          </a:rPr>
                          <m:t>0,5</m:t>
                        </m:r>
                      </m:den>
                    </m:f>
                  </m:oMath>
                </a14:m>
                <a:r>
                  <a:rPr lang="ru-RU" dirty="0" smtClean="0"/>
                  <a:t>         2) 4</a:t>
                </a:r>
                <a14:m>
                  <m:oMath xmlns:m="http://schemas.openxmlformats.org/officeDocument/2006/math">
                    <m:r>
                      <a:rPr lang="ru-RU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∙36</m:t>
                    </m:r>
                  </m:oMath>
                </a14:m>
                <a:r>
                  <a:rPr lang="ru-RU" dirty="0" smtClean="0"/>
                  <a:t>-0,5</a:t>
                </a:r>
                <a14:m>
                  <m:oMath xmlns:m="http://schemas.openxmlformats.org/officeDocument/2006/math">
                    <m:r>
                      <a:rPr lang="ru-RU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ru-RU" dirty="0" smtClean="0"/>
                  <a:t>36       3)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𝟑𝟔</m:t>
                        </m:r>
                      </m:num>
                      <m:den>
                        <m:r>
                          <a:rPr lang="ru-RU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ru-RU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ru-RU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ru-RU" b="1" dirty="0" smtClean="0">
                    <a:solidFill>
                      <a:srgbClr val="FF0000"/>
                    </a:solidFill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𝟑𝟔</m:t>
                        </m:r>
                      </m:num>
                      <m:den>
                        <m:r>
                          <a:rPr lang="ru-RU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ru-RU" dirty="0" smtClean="0"/>
                  <a:t>        4)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0,5</m:t>
                        </m:r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</m:oMath>
                </a14:m>
                <a:r>
                  <a:rPr lang="ru-RU" dirty="0" smtClean="0"/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marL="342900" indent="-342900">
                  <a:lnSpc>
                    <a:spcPts val="3000"/>
                  </a:lnSpc>
                  <a:buFont typeface="+mj-lt"/>
                  <a:buAutoNum type="arabicPeriod" startAt="4"/>
                </a:pPr>
                <a:r>
                  <a:rPr lang="ru-RU" b="1" dirty="0" smtClean="0"/>
                  <a:t>Какое выражение нужно поставить вместо многоточия, чтобы было верным равенство</a:t>
                </a:r>
              </a:p>
              <a:p>
                <a:pPr lvl="2">
                  <a:lnSpc>
                    <a:spcPts val="3000"/>
                  </a:lnSpc>
                </a:pPr>
                <a:r>
                  <a:rPr lang="ru-RU" dirty="0" smtClean="0"/>
                  <a:t>4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-22x+10=(x-5)</a:t>
                </a:r>
                <a14:m>
                  <m:oMath xmlns:m="http://schemas.openxmlformats.org/officeDocument/2006/math">
                    <m:r>
                      <a:rPr 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…</m:t>
                    </m:r>
                    <m:r>
                      <a:rPr lang="ru-RU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?</m:t>
                    </m:r>
                  </m:oMath>
                </a14:m>
                <a:endParaRPr lang="ru-RU" dirty="0" smtClean="0"/>
              </a:p>
              <a:p>
                <a:pPr lvl="1">
                  <a:lnSpc>
                    <a:spcPts val="3000"/>
                  </a:lnSpc>
                </a:pPr>
                <a:r>
                  <a:rPr lang="ru-RU" dirty="0" smtClean="0"/>
                  <a:t>1) (2</a:t>
                </a:r>
                <a:r>
                  <a:rPr lang="en-US" dirty="0" smtClean="0"/>
                  <a:t>x-1)        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2) (4x-2)          </a:t>
                </a:r>
                <a:r>
                  <a:rPr lang="en-US" dirty="0" smtClean="0"/>
                  <a:t>3) (x-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       4) (x+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marL="342900" indent="-342900">
                  <a:buFont typeface="+mj-lt"/>
                  <a:buAutoNum type="arabicPeriod" startAt="4"/>
                </a:pPr>
                <a:r>
                  <a:rPr lang="ru-RU" b="1" dirty="0" smtClean="0"/>
                  <a:t>Решите систему уравнений</a:t>
                </a:r>
              </a:p>
              <a:p>
                <a:pPr lvl="2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y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=5                   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x</m:t>
                                  </m:r>
                                </m:e>
                                <m:sup>
                                  <m: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xy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y</m:t>
                                  </m:r>
                                </m:e>
                                <m:sup>
                                  <m: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=−7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lvl="1"/>
                <a:r>
                  <a:rPr lang="ru-RU" dirty="0" smtClean="0"/>
                  <a:t>Ответ:</a:t>
                </a:r>
                <a:endParaRPr lang="en-US" dirty="0" smtClean="0"/>
              </a:p>
              <a:p>
                <a:pPr marL="342900" indent="-342900">
                  <a:lnSpc>
                    <a:spcPts val="3000"/>
                  </a:lnSpc>
                  <a:buFont typeface="+mj-lt"/>
                  <a:buAutoNum type="arabicPeriod" startAt="4"/>
                </a:pPr>
                <a:r>
                  <a:rPr lang="ru-RU" b="1" dirty="0" smtClean="0"/>
                  <a:t>Найдите координаты точки пересечения прямых  </a:t>
                </a:r>
                <a:r>
                  <a:rPr lang="en-US" b="1" dirty="0" smtClean="0"/>
                  <a:t>y=3x-5 </a:t>
                </a:r>
                <a:r>
                  <a:rPr lang="ru-RU" b="1" dirty="0" smtClean="0"/>
                  <a:t>и</a:t>
                </a:r>
                <a:r>
                  <a:rPr lang="en-US" b="1" dirty="0" smtClean="0"/>
                  <a:t> y=-2x-7</a:t>
                </a:r>
              </a:p>
              <a:p>
                <a:pPr lvl="1">
                  <a:lnSpc>
                    <a:spcPts val="3000"/>
                  </a:lnSpc>
                </a:pPr>
                <a:r>
                  <a:rPr lang="ru-RU" dirty="0" smtClean="0"/>
                  <a:t>Ответ:</a:t>
                </a:r>
                <a:endParaRPr lang="en-US" dirty="0" smtClean="0"/>
              </a:p>
              <a:p>
                <a:pPr marL="342900" indent="-342900">
                  <a:lnSpc>
                    <a:spcPts val="3000"/>
                  </a:lnSpc>
                  <a:buFont typeface="+mj-lt"/>
                  <a:buAutoNum type="arabicPeriod" startAt="4"/>
                </a:pPr>
                <a:r>
                  <a:rPr lang="ru-RU" b="1" dirty="0" smtClean="0"/>
                  <a:t>Решите уравнение </a:t>
                </a:r>
              </a:p>
              <a:p>
                <a:pPr lvl="2">
                  <a:lnSpc>
                    <a:spcPts val="3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den>
                    </m:f>
                  </m:oMath>
                </a14:m>
                <a:r>
                  <a:rPr lang="en-US" dirty="0" smtClean="0"/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+3</m:t>
                        </m:r>
                      </m:den>
                    </m:f>
                  </m:oMath>
                </a14:m>
                <a:r>
                  <a:rPr lang="en-US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36</m:t>
                        </m:r>
                      </m:num>
                      <m:den>
                        <m:sSup>
                          <m:sSup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−9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lvl="1">
                  <a:lnSpc>
                    <a:spcPts val="3000"/>
                  </a:lnSpc>
                </a:pPr>
                <a:r>
                  <a:rPr lang="ru-RU" dirty="0" smtClean="0"/>
                  <a:t>Ответ:</a:t>
                </a:r>
                <a:endParaRPr lang="en-US" dirty="0" smtClean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7230"/>
                <a:ext cx="12192000" cy="6223307"/>
              </a:xfrm>
              <a:prstGeom prst="rect">
                <a:avLst/>
              </a:prstGeom>
              <a:blipFill rotWithShape="0">
                <a:blip r:embed="rId2"/>
                <a:stretch>
                  <a:fillRect l="-350" b="-4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365529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0" y="67230"/>
                <a:ext cx="12192000" cy="6223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ts val="3000"/>
                  </a:lnSpc>
                  <a:buFont typeface="+mj-lt"/>
                  <a:buAutoNum type="arabicPeriod" startAt="4"/>
                </a:pPr>
                <a:r>
                  <a:rPr lang="ru-RU" b="1" dirty="0" smtClean="0"/>
                  <a:t>Прочитайте задачу: «От турбазы до станции турист доехал на велосипеде за 4 часа. Расстояние от турбазы до станции 36 км. На машине он смог бы проехать это расстояние за 0,5 часа. На сколько километров в час скорость машины больше скорости велосипеда?» Выберите выражение соответствующее условию задачи.</a:t>
                </a:r>
              </a:p>
              <a:p>
                <a:pPr marL="800100" lvl="1" indent="-342900">
                  <a:lnSpc>
                    <a:spcPts val="3000"/>
                  </a:lnSpc>
                  <a:buFont typeface="+mj-lt"/>
                  <a:buAutoNum type="arabicPeriod" startAt="4"/>
                </a:pPr>
                <a:r>
                  <a:rPr lang="ru-RU" dirty="0" smtClean="0"/>
                  <a:t>1)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 36</m:t>
                        </m:r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ru-RU" dirty="0" smtClean="0"/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dirty="0" smtClean="0">
                            <a:latin typeface="Cambria Math" panose="02040503050406030204" pitchFamily="18" charset="0"/>
                          </a:rPr>
                          <m:t>36</m:t>
                        </m:r>
                      </m:num>
                      <m:den>
                        <m:r>
                          <a:rPr lang="ru-RU" b="0" i="1" dirty="0" smtClean="0">
                            <a:latin typeface="Cambria Math" panose="02040503050406030204" pitchFamily="18" charset="0"/>
                          </a:rPr>
                          <m:t>0,5</m:t>
                        </m:r>
                      </m:den>
                    </m:f>
                  </m:oMath>
                </a14:m>
                <a:r>
                  <a:rPr lang="ru-RU" dirty="0" smtClean="0"/>
                  <a:t>         2) 4</a:t>
                </a:r>
                <a14:m>
                  <m:oMath xmlns:m="http://schemas.openxmlformats.org/officeDocument/2006/math">
                    <m:r>
                      <a:rPr lang="ru-RU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∙36</m:t>
                    </m:r>
                  </m:oMath>
                </a14:m>
                <a:r>
                  <a:rPr lang="ru-RU" dirty="0" smtClean="0"/>
                  <a:t>-0,5</a:t>
                </a:r>
                <a14:m>
                  <m:oMath xmlns:m="http://schemas.openxmlformats.org/officeDocument/2006/math">
                    <m:r>
                      <a:rPr lang="ru-RU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ru-RU" dirty="0" smtClean="0"/>
                  <a:t>36       3)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𝟑𝟔</m:t>
                        </m:r>
                      </m:num>
                      <m:den>
                        <m:r>
                          <a:rPr lang="ru-RU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ru-RU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ru-RU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ru-RU" b="1" dirty="0" smtClean="0">
                    <a:solidFill>
                      <a:srgbClr val="FF0000"/>
                    </a:solidFill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𝟑𝟔</m:t>
                        </m:r>
                      </m:num>
                      <m:den>
                        <m:r>
                          <a:rPr lang="ru-RU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ru-RU" dirty="0" smtClean="0"/>
                  <a:t>        4)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0,5</m:t>
                        </m:r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</m:oMath>
                </a14:m>
                <a:r>
                  <a:rPr lang="ru-RU" dirty="0" smtClean="0"/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marL="342900" indent="-342900">
                  <a:lnSpc>
                    <a:spcPts val="3000"/>
                  </a:lnSpc>
                  <a:buFont typeface="+mj-lt"/>
                  <a:buAutoNum type="arabicPeriod" startAt="4"/>
                </a:pPr>
                <a:r>
                  <a:rPr lang="ru-RU" b="1" dirty="0" smtClean="0"/>
                  <a:t>Какое выражение нужно поставить вместо многоточия, чтобы было верным равенство</a:t>
                </a:r>
              </a:p>
              <a:p>
                <a:pPr lvl="2">
                  <a:lnSpc>
                    <a:spcPts val="3000"/>
                  </a:lnSpc>
                </a:pPr>
                <a:r>
                  <a:rPr lang="ru-RU" dirty="0" smtClean="0"/>
                  <a:t>4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-22x+10=(x-5)</a:t>
                </a:r>
                <a14:m>
                  <m:oMath xmlns:m="http://schemas.openxmlformats.org/officeDocument/2006/math">
                    <m:r>
                      <a:rPr 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…</m:t>
                    </m:r>
                    <m:r>
                      <a:rPr lang="ru-RU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?</m:t>
                    </m:r>
                  </m:oMath>
                </a14:m>
                <a:endParaRPr lang="ru-RU" dirty="0" smtClean="0"/>
              </a:p>
              <a:p>
                <a:pPr lvl="1">
                  <a:lnSpc>
                    <a:spcPts val="3000"/>
                  </a:lnSpc>
                </a:pPr>
                <a:r>
                  <a:rPr lang="ru-RU" dirty="0" smtClean="0"/>
                  <a:t>1) (2</a:t>
                </a:r>
                <a:r>
                  <a:rPr lang="en-US" dirty="0" smtClean="0"/>
                  <a:t>x-1)        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2) (4x-2)          </a:t>
                </a:r>
                <a:r>
                  <a:rPr lang="en-US" dirty="0" smtClean="0"/>
                  <a:t>3) (x-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       4) (x+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marL="342900" indent="-342900">
                  <a:buFont typeface="+mj-lt"/>
                  <a:buAutoNum type="arabicPeriod" startAt="4"/>
                </a:pPr>
                <a:r>
                  <a:rPr lang="ru-RU" b="1" dirty="0" smtClean="0"/>
                  <a:t>Решите систему уравнений</a:t>
                </a:r>
              </a:p>
              <a:p>
                <a:pPr lvl="2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y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=5                   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x</m:t>
                                  </m:r>
                                </m:e>
                                <m:sup>
                                  <m: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xy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y</m:t>
                                  </m:r>
                                </m:e>
                                <m:sup>
                                  <m: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=−7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lvl="1"/>
                <a:r>
                  <a:rPr lang="ru-RU" dirty="0" smtClean="0"/>
                  <a:t>Ответ</a:t>
                </a:r>
                <a:r>
                  <a:rPr lang="ru-RU" dirty="0" smtClean="0"/>
                  <a:t>: </a:t>
                </a:r>
                <a:r>
                  <a:rPr lang="ru-RU" b="1" dirty="0" smtClean="0">
                    <a:solidFill>
                      <a:srgbClr val="FF0000"/>
                    </a:solidFill>
                  </a:rPr>
                  <a:t>(-2;-7) и (-8;-13)</a:t>
                </a:r>
                <a:endParaRPr lang="en-US" b="1" dirty="0" smtClean="0">
                  <a:solidFill>
                    <a:srgbClr val="FF0000"/>
                  </a:solidFill>
                </a:endParaRPr>
              </a:p>
              <a:p>
                <a:pPr marL="342900" indent="-342900">
                  <a:lnSpc>
                    <a:spcPts val="3000"/>
                  </a:lnSpc>
                  <a:buFont typeface="+mj-lt"/>
                  <a:buAutoNum type="arabicPeriod" startAt="4"/>
                </a:pPr>
                <a:r>
                  <a:rPr lang="ru-RU" b="1" dirty="0" smtClean="0"/>
                  <a:t>Найдите координаты точки пересечения прямых  </a:t>
                </a:r>
                <a:r>
                  <a:rPr lang="en-US" b="1" dirty="0" smtClean="0"/>
                  <a:t>y=3x-5 </a:t>
                </a:r>
                <a:r>
                  <a:rPr lang="ru-RU" b="1" dirty="0" smtClean="0"/>
                  <a:t>и</a:t>
                </a:r>
                <a:r>
                  <a:rPr lang="en-US" b="1" dirty="0" smtClean="0"/>
                  <a:t> y=-2x-7</a:t>
                </a:r>
              </a:p>
              <a:p>
                <a:pPr lvl="1">
                  <a:lnSpc>
                    <a:spcPts val="3000"/>
                  </a:lnSpc>
                </a:pPr>
                <a:r>
                  <a:rPr lang="ru-RU" dirty="0" smtClean="0"/>
                  <a:t>Ответ:</a:t>
                </a:r>
                <a:endParaRPr lang="en-US" dirty="0" smtClean="0"/>
              </a:p>
              <a:p>
                <a:pPr marL="342900" indent="-342900">
                  <a:lnSpc>
                    <a:spcPts val="3000"/>
                  </a:lnSpc>
                  <a:buFont typeface="+mj-lt"/>
                  <a:buAutoNum type="arabicPeriod" startAt="4"/>
                </a:pPr>
                <a:r>
                  <a:rPr lang="ru-RU" b="1" dirty="0" smtClean="0"/>
                  <a:t>Решите уравнение </a:t>
                </a:r>
              </a:p>
              <a:p>
                <a:pPr lvl="2">
                  <a:lnSpc>
                    <a:spcPts val="3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den>
                    </m:f>
                  </m:oMath>
                </a14:m>
                <a:r>
                  <a:rPr lang="en-US" dirty="0" smtClean="0"/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+3</m:t>
                        </m:r>
                      </m:den>
                    </m:f>
                  </m:oMath>
                </a14:m>
                <a:r>
                  <a:rPr lang="en-US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36</m:t>
                        </m:r>
                      </m:num>
                      <m:den>
                        <m:sSup>
                          <m:sSup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−9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lvl="1">
                  <a:lnSpc>
                    <a:spcPts val="3000"/>
                  </a:lnSpc>
                </a:pPr>
                <a:r>
                  <a:rPr lang="ru-RU" dirty="0" smtClean="0"/>
                  <a:t>Ответ:</a:t>
                </a:r>
                <a:endParaRPr lang="en-US" dirty="0" smtClean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7230"/>
                <a:ext cx="12192000" cy="6223307"/>
              </a:xfrm>
              <a:prstGeom prst="rect">
                <a:avLst/>
              </a:prstGeom>
              <a:blipFill rotWithShape="0">
                <a:blip r:embed="rId2"/>
                <a:stretch>
                  <a:fillRect l="-350" b="-4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34724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0" y="67230"/>
                <a:ext cx="12192000" cy="6223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ts val="3000"/>
                  </a:lnSpc>
                  <a:buFont typeface="+mj-lt"/>
                  <a:buAutoNum type="arabicPeriod" startAt="4"/>
                </a:pPr>
                <a:r>
                  <a:rPr lang="ru-RU" b="1" dirty="0" smtClean="0"/>
                  <a:t>Прочитайте задачу: «От турбазы до станции турист доехал на велосипеде за 4 часа. Расстояние от турбазы до станции 36 км. На машине он смог бы проехать это расстояние за 0,5 часа. На сколько километров в час скорость машины больше скорости велосипеда?» Выберите выражение соответствующее условию задачи.</a:t>
                </a:r>
              </a:p>
              <a:p>
                <a:pPr marL="800100" lvl="1" indent="-342900">
                  <a:lnSpc>
                    <a:spcPts val="3000"/>
                  </a:lnSpc>
                  <a:buFont typeface="+mj-lt"/>
                  <a:buAutoNum type="arabicPeriod" startAt="4"/>
                </a:pPr>
                <a:r>
                  <a:rPr lang="ru-RU" dirty="0" smtClean="0"/>
                  <a:t>1)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 36</m:t>
                        </m:r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ru-RU" dirty="0" smtClean="0"/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dirty="0" smtClean="0">
                            <a:latin typeface="Cambria Math" panose="02040503050406030204" pitchFamily="18" charset="0"/>
                          </a:rPr>
                          <m:t>36</m:t>
                        </m:r>
                      </m:num>
                      <m:den>
                        <m:r>
                          <a:rPr lang="ru-RU" b="0" i="1" dirty="0" smtClean="0">
                            <a:latin typeface="Cambria Math" panose="02040503050406030204" pitchFamily="18" charset="0"/>
                          </a:rPr>
                          <m:t>0,5</m:t>
                        </m:r>
                      </m:den>
                    </m:f>
                  </m:oMath>
                </a14:m>
                <a:r>
                  <a:rPr lang="ru-RU" dirty="0" smtClean="0"/>
                  <a:t>         2) 4</a:t>
                </a:r>
                <a14:m>
                  <m:oMath xmlns:m="http://schemas.openxmlformats.org/officeDocument/2006/math">
                    <m:r>
                      <a:rPr lang="ru-RU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∙36</m:t>
                    </m:r>
                  </m:oMath>
                </a14:m>
                <a:r>
                  <a:rPr lang="ru-RU" dirty="0" smtClean="0"/>
                  <a:t>-0,5</a:t>
                </a:r>
                <a14:m>
                  <m:oMath xmlns:m="http://schemas.openxmlformats.org/officeDocument/2006/math">
                    <m:r>
                      <a:rPr lang="ru-RU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ru-RU" dirty="0" smtClean="0"/>
                  <a:t>36       3)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𝟑𝟔</m:t>
                        </m:r>
                      </m:num>
                      <m:den>
                        <m:r>
                          <a:rPr lang="ru-RU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ru-RU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ru-RU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ru-RU" b="1" dirty="0" smtClean="0">
                    <a:solidFill>
                      <a:srgbClr val="FF0000"/>
                    </a:solidFill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𝟑𝟔</m:t>
                        </m:r>
                      </m:num>
                      <m:den>
                        <m:r>
                          <a:rPr lang="ru-RU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ru-RU" dirty="0" smtClean="0"/>
                  <a:t>        4)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0,5</m:t>
                        </m:r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</m:oMath>
                </a14:m>
                <a:r>
                  <a:rPr lang="ru-RU" dirty="0" smtClean="0"/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marL="342900" indent="-342900">
                  <a:lnSpc>
                    <a:spcPts val="3000"/>
                  </a:lnSpc>
                  <a:buFont typeface="+mj-lt"/>
                  <a:buAutoNum type="arabicPeriod" startAt="4"/>
                </a:pPr>
                <a:r>
                  <a:rPr lang="ru-RU" b="1" dirty="0" smtClean="0"/>
                  <a:t>Какое выражение нужно поставить вместо многоточия, чтобы было верным равенство</a:t>
                </a:r>
              </a:p>
              <a:p>
                <a:pPr lvl="2">
                  <a:lnSpc>
                    <a:spcPts val="3000"/>
                  </a:lnSpc>
                </a:pPr>
                <a:r>
                  <a:rPr lang="ru-RU" dirty="0" smtClean="0"/>
                  <a:t>4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-22x+10=(x-5)</a:t>
                </a:r>
                <a14:m>
                  <m:oMath xmlns:m="http://schemas.openxmlformats.org/officeDocument/2006/math">
                    <m:r>
                      <a:rPr 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…</m:t>
                    </m:r>
                    <m:r>
                      <a:rPr lang="ru-RU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?</m:t>
                    </m:r>
                  </m:oMath>
                </a14:m>
                <a:endParaRPr lang="ru-RU" dirty="0" smtClean="0"/>
              </a:p>
              <a:p>
                <a:pPr lvl="1">
                  <a:lnSpc>
                    <a:spcPts val="3000"/>
                  </a:lnSpc>
                </a:pPr>
                <a:r>
                  <a:rPr lang="ru-RU" dirty="0" smtClean="0"/>
                  <a:t>1) (2</a:t>
                </a:r>
                <a:r>
                  <a:rPr lang="en-US" dirty="0" smtClean="0"/>
                  <a:t>x-1)        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2) (4x-2)          </a:t>
                </a:r>
                <a:r>
                  <a:rPr lang="en-US" dirty="0" smtClean="0"/>
                  <a:t>3) (x-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       4) (x+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marL="342900" indent="-342900">
                  <a:buFont typeface="+mj-lt"/>
                  <a:buAutoNum type="arabicPeriod" startAt="4"/>
                </a:pPr>
                <a:r>
                  <a:rPr lang="ru-RU" b="1" dirty="0" smtClean="0"/>
                  <a:t>Решите систему уравнений</a:t>
                </a:r>
              </a:p>
              <a:p>
                <a:pPr lvl="2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y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=5                   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x</m:t>
                                  </m:r>
                                </m:e>
                                <m:sup>
                                  <m: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xy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y</m:t>
                                  </m:r>
                                </m:e>
                                <m:sup>
                                  <m: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=−7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lvl="1"/>
                <a:r>
                  <a:rPr lang="ru-RU" dirty="0" smtClean="0"/>
                  <a:t>Ответ</a:t>
                </a:r>
                <a:r>
                  <a:rPr lang="ru-RU" dirty="0" smtClean="0"/>
                  <a:t>: </a:t>
                </a:r>
                <a:r>
                  <a:rPr lang="ru-RU" b="1" dirty="0" smtClean="0">
                    <a:solidFill>
                      <a:srgbClr val="FF0000"/>
                    </a:solidFill>
                  </a:rPr>
                  <a:t>(-2;-7) и (-8;-13)</a:t>
                </a:r>
                <a:endParaRPr lang="en-US" b="1" dirty="0" smtClean="0">
                  <a:solidFill>
                    <a:srgbClr val="FF0000"/>
                  </a:solidFill>
                </a:endParaRPr>
              </a:p>
              <a:p>
                <a:pPr marL="342900" indent="-342900">
                  <a:lnSpc>
                    <a:spcPts val="3000"/>
                  </a:lnSpc>
                  <a:buFont typeface="+mj-lt"/>
                  <a:buAutoNum type="arabicPeriod" startAt="4"/>
                </a:pPr>
                <a:r>
                  <a:rPr lang="ru-RU" b="1" dirty="0" smtClean="0"/>
                  <a:t>Найдите координаты точки пересечения прямых  </a:t>
                </a:r>
                <a:r>
                  <a:rPr lang="en-US" b="1" dirty="0" smtClean="0"/>
                  <a:t>y=3x-5 </a:t>
                </a:r>
                <a:r>
                  <a:rPr lang="ru-RU" b="1" dirty="0" smtClean="0"/>
                  <a:t>и</a:t>
                </a:r>
                <a:r>
                  <a:rPr lang="en-US" b="1" dirty="0" smtClean="0"/>
                  <a:t> y=-2x-7</a:t>
                </a:r>
              </a:p>
              <a:p>
                <a:pPr lvl="1">
                  <a:lnSpc>
                    <a:spcPts val="3000"/>
                  </a:lnSpc>
                </a:pPr>
                <a:r>
                  <a:rPr lang="ru-RU" dirty="0" smtClean="0"/>
                  <a:t>Ответ</a:t>
                </a:r>
                <a:r>
                  <a:rPr lang="ru-RU" dirty="0" smtClean="0"/>
                  <a:t>: </a:t>
                </a:r>
                <a:r>
                  <a:rPr lang="ru-RU" b="1" dirty="0" smtClean="0">
                    <a:solidFill>
                      <a:srgbClr val="FF0000"/>
                    </a:solidFill>
                  </a:rPr>
                  <a:t>(-0,4;-6,2)</a:t>
                </a:r>
                <a:endParaRPr lang="en-US" b="1" dirty="0" smtClean="0">
                  <a:solidFill>
                    <a:srgbClr val="FF0000"/>
                  </a:solidFill>
                </a:endParaRPr>
              </a:p>
              <a:p>
                <a:pPr marL="342900" indent="-342900">
                  <a:lnSpc>
                    <a:spcPts val="3000"/>
                  </a:lnSpc>
                  <a:buFont typeface="+mj-lt"/>
                  <a:buAutoNum type="arabicPeriod" startAt="4"/>
                </a:pPr>
                <a:r>
                  <a:rPr lang="ru-RU" b="1" dirty="0" smtClean="0"/>
                  <a:t>Решите уравнение </a:t>
                </a:r>
              </a:p>
              <a:p>
                <a:pPr lvl="2">
                  <a:lnSpc>
                    <a:spcPts val="3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den>
                    </m:f>
                  </m:oMath>
                </a14:m>
                <a:r>
                  <a:rPr lang="en-US" dirty="0" smtClean="0"/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+3</m:t>
                        </m:r>
                      </m:den>
                    </m:f>
                  </m:oMath>
                </a14:m>
                <a:r>
                  <a:rPr lang="en-US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36</m:t>
                        </m:r>
                      </m:num>
                      <m:den>
                        <m:sSup>
                          <m:sSup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−9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lvl="1">
                  <a:lnSpc>
                    <a:spcPts val="3000"/>
                  </a:lnSpc>
                </a:pPr>
                <a:r>
                  <a:rPr lang="ru-RU" dirty="0" smtClean="0"/>
                  <a:t>Ответ:</a:t>
                </a:r>
                <a:endParaRPr lang="en-US" dirty="0" smtClean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7230"/>
                <a:ext cx="12192000" cy="6223307"/>
              </a:xfrm>
              <a:prstGeom prst="rect">
                <a:avLst/>
              </a:prstGeom>
              <a:blipFill rotWithShape="0">
                <a:blip r:embed="rId2"/>
                <a:stretch>
                  <a:fillRect l="-350" b="-4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198261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0" y="67230"/>
                <a:ext cx="12192000" cy="6223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ts val="3000"/>
                  </a:lnSpc>
                  <a:buFont typeface="+mj-lt"/>
                  <a:buAutoNum type="arabicPeriod" startAt="4"/>
                </a:pPr>
                <a:r>
                  <a:rPr lang="ru-RU" b="1" dirty="0" smtClean="0"/>
                  <a:t>Прочитайте задачу: «От турбазы до станции турист доехал на велосипеде за 4 часа. Расстояние от турбазы до станции 36 км. На машине он смог бы проехать это расстояние за 0,5 часа. На сколько километров в час скорость машины больше скорости велосипеда?» Выберите выражение соответствующее условию задачи.</a:t>
                </a:r>
              </a:p>
              <a:p>
                <a:pPr marL="800100" lvl="1" indent="-342900">
                  <a:lnSpc>
                    <a:spcPts val="3000"/>
                  </a:lnSpc>
                  <a:buFont typeface="+mj-lt"/>
                  <a:buAutoNum type="arabicPeriod" startAt="4"/>
                </a:pPr>
                <a:r>
                  <a:rPr lang="ru-RU" dirty="0" smtClean="0"/>
                  <a:t>1)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 36</m:t>
                        </m:r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ru-RU" dirty="0" smtClean="0"/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dirty="0" smtClean="0">
                            <a:latin typeface="Cambria Math" panose="02040503050406030204" pitchFamily="18" charset="0"/>
                          </a:rPr>
                          <m:t>36</m:t>
                        </m:r>
                      </m:num>
                      <m:den>
                        <m:r>
                          <a:rPr lang="ru-RU" b="0" i="1" dirty="0" smtClean="0">
                            <a:latin typeface="Cambria Math" panose="02040503050406030204" pitchFamily="18" charset="0"/>
                          </a:rPr>
                          <m:t>0,5</m:t>
                        </m:r>
                      </m:den>
                    </m:f>
                  </m:oMath>
                </a14:m>
                <a:r>
                  <a:rPr lang="ru-RU" dirty="0" smtClean="0"/>
                  <a:t>         2) 4</a:t>
                </a:r>
                <a14:m>
                  <m:oMath xmlns:m="http://schemas.openxmlformats.org/officeDocument/2006/math">
                    <m:r>
                      <a:rPr lang="ru-RU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∙36</m:t>
                    </m:r>
                  </m:oMath>
                </a14:m>
                <a:r>
                  <a:rPr lang="ru-RU" dirty="0" smtClean="0"/>
                  <a:t>-0,5</a:t>
                </a:r>
                <a14:m>
                  <m:oMath xmlns:m="http://schemas.openxmlformats.org/officeDocument/2006/math">
                    <m:r>
                      <a:rPr lang="ru-RU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ru-RU" dirty="0" smtClean="0"/>
                  <a:t>36       3)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𝟑𝟔</m:t>
                        </m:r>
                      </m:num>
                      <m:den>
                        <m:r>
                          <a:rPr lang="ru-RU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ru-RU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ru-RU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ru-RU" b="1" dirty="0" smtClean="0">
                    <a:solidFill>
                      <a:srgbClr val="FF0000"/>
                    </a:solidFill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𝟑𝟔</m:t>
                        </m:r>
                      </m:num>
                      <m:den>
                        <m:r>
                          <a:rPr lang="ru-RU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ru-RU" dirty="0" smtClean="0"/>
                  <a:t>        4)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0,5</m:t>
                        </m:r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</m:oMath>
                </a14:m>
                <a:r>
                  <a:rPr lang="ru-RU" dirty="0" smtClean="0"/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marL="342900" indent="-342900">
                  <a:lnSpc>
                    <a:spcPts val="3000"/>
                  </a:lnSpc>
                  <a:buFont typeface="+mj-lt"/>
                  <a:buAutoNum type="arabicPeriod" startAt="4"/>
                </a:pPr>
                <a:r>
                  <a:rPr lang="ru-RU" b="1" dirty="0" smtClean="0"/>
                  <a:t>Какое выражение нужно поставить вместо многоточия, чтобы было верным равенство</a:t>
                </a:r>
              </a:p>
              <a:p>
                <a:pPr lvl="2">
                  <a:lnSpc>
                    <a:spcPts val="3000"/>
                  </a:lnSpc>
                </a:pPr>
                <a:r>
                  <a:rPr lang="ru-RU" dirty="0" smtClean="0"/>
                  <a:t>4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-22x+10=(x-5)</a:t>
                </a:r>
                <a14:m>
                  <m:oMath xmlns:m="http://schemas.openxmlformats.org/officeDocument/2006/math">
                    <m:r>
                      <a:rPr 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…</m:t>
                    </m:r>
                    <m:r>
                      <a:rPr lang="ru-RU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?</m:t>
                    </m:r>
                  </m:oMath>
                </a14:m>
                <a:endParaRPr lang="ru-RU" dirty="0" smtClean="0"/>
              </a:p>
              <a:p>
                <a:pPr lvl="1">
                  <a:lnSpc>
                    <a:spcPts val="3000"/>
                  </a:lnSpc>
                </a:pPr>
                <a:r>
                  <a:rPr lang="ru-RU" dirty="0" smtClean="0"/>
                  <a:t>1) (2</a:t>
                </a:r>
                <a:r>
                  <a:rPr lang="en-US" dirty="0" smtClean="0"/>
                  <a:t>x-1)        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2) (4x-2)          </a:t>
                </a:r>
                <a:r>
                  <a:rPr lang="en-US" dirty="0" smtClean="0"/>
                  <a:t>3) (x-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       4) (x+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marL="342900" indent="-342900">
                  <a:buFont typeface="+mj-lt"/>
                  <a:buAutoNum type="arabicPeriod" startAt="4"/>
                </a:pPr>
                <a:r>
                  <a:rPr lang="ru-RU" b="1" dirty="0" smtClean="0"/>
                  <a:t>Решите систему уравнений</a:t>
                </a:r>
              </a:p>
              <a:p>
                <a:pPr lvl="2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y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=5                   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x</m:t>
                                  </m:r>
                                </m:e>
                                <m:sup>
                                  <m: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xy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y</m:t>
                                  </m:r>
                                </m:e>
                                <m:sup>
                                  <m: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=−7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lvl="1"/>
                <a:r>
                  <a:rPr lang="ru-RU" dirty="0" smtClean="0"/>
                  <a:t>Ответ</a:t>
                </a:r>
                <a:r>
                  <a:rPr lang="ru-RU" dirty="0" smtClean="0"/>
                  <a:t>: </a:t>
                </a:r>
                <a:r>
                  <a:rPr lang="ru-RU" b="1" dirty="0" smtClean="0">
                    <a:solidFill>
                      <a:srgbClr val="FF0000"/>
                    </a:solidFill>
                  </a:rPr>
                  <a:t>(-2;-7) и (-8;-13)</a:t>
                </a:r>
                <a:endParaRPr lang="en-US" b="1" dirty="0" smtClean="0">
                  <a:solidFill>
                    <a:srgbClr val="FF0000"/>
                  </a:solidFill>
                </a:endParaRPr>
              </a:p>
              <a:p>
                <a:pPr marL="342900" indent="-342900">
                  <a:lnSpc>
                    <a:spcPts val="3000"/>
                  </a:lnSpc>
                  <a:buFont typeface="+mj-lt"/>
                  <a:buAutoNum type="arabicPeriod" startAt="4"/>
                </a:pPr>
                <a:r>
                  <a:rPr lang="ru-RU" b="1" dirty="0" smtClean="0"/>
                  <a:t>Найдите координаты точки пересечения прямых  </a:t>
                </a:r>
                <a:r>
                  <a:rPr lang="en-US" b="1" dirty="0" smtClean="0"/>
                  <a:t>y=3x-5 </a:t>
                </a:r>
                <a:r>
                  <a:rPr lang="ru-RU" b="1" dirty="0" smtClean="0"/>
                  <a:t>и</a:t>
                </a:r>
                <a:r>
                  <a:rPr lang="en-US" b="1" dirty="0" smtClean="0"/>
                  <a:t> y=-2x-7</a:t>
                </a:r>
              </a:p>
              <a:p>
                <a:pPr lvl="1">
                  <a:lnSpc>
                    <a:spcPts val="3000"/>
                  </a:lnSpc>
                </a:pPr>
                <a:r>
                  <a:rPr lang="ru-RU" dirty="0" smtClean="0"/>
                  <a:t>Ответ</a:t>
                </a:r>
                <a:r>
                  <a:rPr lang="ru-RU" dirty="0" smtClean="0"/>
                  <a:t>: </a:t>
                </a:r>
                <a:r>
                  <a:rPr lang="ru-RU" b="1" dirty="0" smtClean="0">
                    <a:solidFill>
                      <a:srgbClr val="FF0000"/>
                    </a:solidFill>
                  </a:rPr>
                  <a:t>(-0,4;-6,2)</a:t>
                </a:r>
                <a:endParaRPr lang="en-US" b="1" dirty="0" smtClean="0">
                  <a:solidFill>
                    <a:srgbClr val="FF0000"/>
                  </a:solidFill>
                </a:endParaRPr>
              </a:p>
              <a:p>
                <a:pPr marL="342900" indent="-342900">
                  <a:lnSpc>
                    <a:spcPts val="3000"/>
                  </a:lnSpc>
                  <a:buFont typeface="+mj-lt"/>
                  <a:buAutoNum type="arabicPeriod" startAt="4"/>
                </a:pPr>
                <a:r>
                  <a:rPr lang="ru-RU" b="1" dirty="0" smtClean="0"/>
                  <a:t>Решите уравнение </a:t>
                </a:r>
              </a:p>
              <a:p>
                <a:pPr lvl="2">
                  <a:lnSpc>
                    <a:spcPts val="3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den>
                    </m:f>
                  </m:oMath>
                </a14:m>
                <a:r>
                  <a:rPr lang="en-US" dirty="0" smtClean="0"/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+3</m:t>
                        </m:r>
                      </m:den>
                    </m:f>
                  </m:oMath>
                </a14:m>
                <a:r>
                  <a:rPr lang="en-US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36</m:t>
                        </m:r>
                      </m:num>
                      <m:den>
                        <m:sSup>
                          <m:sSup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−9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lvl="1">
                  <a:lnSpc>
                    <a:spcPts val="3000"/>
                  </a:lnSpc>
                </a:pPr>
                <a:r>
                  <a:rPr lang="ru-RU" dirty="0" smtClean="0"/>
                  <a:t>Ответ</a:t>
                </a:r>
                <a:r>
                  <a:rPr lang="ru-RU" dirty="0" smtClean="0"/>
                  <a:t>: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b="1" dirty="0" smtClean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7230"/>
                <a:ext cx="12192000" cy="6223307"/>
              </a:xfrm>
              <a:prstGeom prst="rect">
                <a:avLst/>
              </a:prstGeom>
              <a:blipFill rotWithShape="0">
                <a:blip r:embed="rId2"/>
                <a:stretch>
                  <a:fillRect l="-350" b="-1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323387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0" y="67230"/>
                <a:ext cx="12192000" cy="35010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ts val="3000"/>
                  </a:lnSpc>
                  <a:buFont typeface="+mj-lt"/>
                  <a:buAutoNum type="arabicPeriod" startAt="9"/>
                </a:pPr>
                <a:r>
                  <a:rPr lang="ru-RU" b="1" dirty="0" smtClean="0"/>
                  <a:t> Прочитайте задачу: «Один из катетов прямоугольного треугольника на 5 см меньше другого, а его площадь равна 70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b="1" i="1" smtClean="0">
                            <a:latin typeface="Cambria Math" panose="02040503050406030204" pitchFamily="18" charset="0"/>
                          </a:rPr>
                          <m:t>см</m:t>
                        </m:r>
                      </m:e>
                      <m:sup>
                        <m:r>
                          <a:rPr lang="ru-RU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ru-RU" b="1" dirty="0" smtClean="0"/>
                  <a:t>. Чему равны его катеты?» Составьте уравнение по условию задачи, обозначив за </a:t>
                </a:r>
                <a:r>
                  <a:rPr lang="en-US" b="1" dirty="0" smtClean="0"/>
                  <a:t>x </a:t>
                </a:r>
                <a:r>
                  <a:rPr lang="ru-RU" b="1" dirty="0" smtClean="0"/>
                  <a:t>длину меньшей стороны.</a:t>
                </a:r>
              </a:p>
              <a:p>
                <a:pPr lvl="1">
                  <a:lnSpc>
                    <a:spcPts val="3000"/>
                  </a:lnSpc>
                </a:pPr>
                <a:r>
                  <a:rPr lang="ru-RU" dirty="0" smtClean="0"/>
                  <a:t>Ответ:</a:t>
                </a:r>
              </a:p>
              <a:p>
                <a:pPr marL="342900" indent="-342900">
                  <a:lnSpc>
                    <a:spcPts val="3000"/>
                  </a:lnSpc>
                  <a:buFont typeface="+mj-lt"/>
                  <a:buAutoNum type="arabicPeriod" startAt="9"/>
                </a:pPr>
                <a:r>
                  <a:rPr lang="ru-RU" b="1" dirty="0" smtClean="0"/>
                  <a:t>Решите уравнение</a:t>
                </a:r>
              </a:p>
              <a:p>
                <a:pPr lvl="2"/>
                <a14:m>
                  <m:oMath xmlns:m="http://schemas.openxmlformats.org/officeDocument/2006/math">
                    <m:sSup>
                      <m:sSup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(3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+4)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−10(</m:t>
                    </m:r>
                  </m:oMath>
                </a14:m>
                <a:r>
                  <a:rPr lang="en-US" dirty="0" smtClean="0">
                    <a:latin typeface="Cambria Math" panose="02040503050406030204" pitchFamily="18" charset="0"/>
                  </a:rPr>
                  <a:t>3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>
                    <a:latin typeface="Cambria Math" panose="02040503050406030204" pitchFamily="18" charset="0"/>
                  </a:rPr>
                  <a:t>+4)+21=0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ru-RU" dirty="0" smtClean="0">
                    <a:latin typeface="Cambria Math" panose="02040503050406030204" pitchFamily="18" charset="0"/>
                  </a:rPr>
                  <a:t>Ответ</a:t>
                </a:r>
                <a:r>
                  <a:rPr lang="ru-RU" dirty="0" smtClean="0">
                    <a:latin typeface="Cambria Math" panose="02040503050406030204" pitchFamily="18" charset="0"/>
                  </a:rPr>
                  <a:t>:</a:t>
                </a:r>
                <a:r>
                  <a:rPr lang="en-US" dirty="0" smtClean="0">
                    <a:latin typeface="Cambria Math" panose="02040503050406030204" pitchFamily="18" charset="0"/>
                  </a:rPr>
                  <a:t> </a:t>
                </a:r>
                <a:endParaRPr lang="en-US" b="1" dirty="0" smtClean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>
                  <a:lnSpc>
                    <a:spcPts val="3000"/>
                  </a:lnSpc>
                </a:pPr>
                <a:endParaRPr lang="en-US" b="1" dirty="0" smtClean="0"/>
              </a:p>
              <a:p>
                <a:pPr lvl="1">
                  <a:lnSpc>
                    <a:spcPts val="3000"/>
                  </a:lnSpc>
                </a:pPr>
                <a:endParaRPr lang="ru-RU" dirty="0" smtClean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7230"/>
                <a:ext cx="12192000" cy="3501023"/>
              </a:xfrm>
              <a:prstGeom prst="rect">
                <a:avLst/>
              </a:prstGeom>
              <a:blipFill rotWithShape="0">
                <a:blip r:embed="rId2"/>
                <a:stretch>
                  <a:fillRect l="-3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8615363" y="6092158"/>
            <a:ext cx="3314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sldjump"/>
              </a:rPr>
              <a:t>Выбор теста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6095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0" y="67230"/>
                <a:ext cx="12192000" cy="35010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ts val="3000"/>
                  </a:lnSpc>
                  <a:buFont typeface="+mj-lt"/>
                  <a:buAutoNum type="arabicPeriod" startAt="9"/>
                </a:pPr>
                <a:r>
                  <a:rPr lang="ru-RU" b="1" dirty="0" smtClean="0"/>
                  <a:t> Прочитайте задачу: «Один из катетов прямоугольного треугольника на 5 см меньше другого, а его площадь равна 70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b="1" i="1" smtClean="0">
                            <a:latin typeface="Cambria Math" panose="02040503050406030204" pitchFamily="18" charset="0"/>
                          </a:rPr>
                          <m:t>см</m:t>
                        </m:r>
                      </m:e>
                      <m:sup>
                        <m:r>
                          <a:rPr lang="ru-RU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ru-RU" b="1" dirty="0" smtClean="0"/>
                  <a:t>. Чему равны его катеты?» Составьте уравнение по условию задачи, обозначив за </a:t>
                </a:r>
                <a:r>
                  <a:rPr lang="en-US" b="1" dirty="0" smtClean="0"/>
                  <a:t>x </a:t>
                </a:r>
                <a:r>
                  <a:rPr lang="ru-RU" b="1" dirty="0" smtClean="0"/>
                  <a:t>длину меньшей стороны.</a:t>
                </a:r>
              </a:p>
              <a:p>
                <a:pPr lvl="1">
                  <a:lnSpc>
                    <a:spcPts val="3000"/>
                  </a:lnSpc>
                </a:pPr>
                <a:r>
                  <a:rPr lang="ru-RU" dirty="0" smtClean="0"/>
                  <a:t>Ответ</a:t>
                </a:r>
                <a:r>
                  <a:rPr lang="ru-RU" dirty="0" smtClean="0"/>
                  <a:t>: </a:t>
                </a:r>
                <a:r>
                  <a:rPr lang="ru-RU" b="1" dirty="0" smtClean="0">
                    <a:solidFill>
                      <a:srgbClr val="FF0000"/>
                    </a:solidFill>
                  </a:rPr>
                  <a:t>0,5х(х+5)=70</a:t>
                </a:r>
                <a:endParaRPr lang="ru-RU" b="1" dirty="0" smtClean="0">
                  <a:solidFill>
                    <a:srgbClr val="FF0000"/>
                  </a:solidFill>
                </a:endParaRPr>
              </a:p>
              <a:p>
                <a:pPr marL="342900" indent="-342900">
                  <a:lnSpc>
                    <a:spcPts val="3000"/>
                  </a:lnSpc>
                  <a:buFont typeface="+mj-lt"/>
                  <a:buAutoNum type="arabicPeriod" startAt="9"/>
                </a:pPr>
                <a:r>
                  <a:rPr lang="ru-RU" b="1" dirty="0" smtClean="0"/>
                  <a:t>Решите уравнение</a:t>
                </a:r>
              </a:p>
              <a:p>
                <a:pPr lvl="2"/>
                <a14:m>
                  <m:oMath xmlns:m="http://schemas.openxmlformats.org/officeDocument/2006/math">
                    <m:sSup>
                      <m:sSup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(3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+4)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−10(</m:t>
                    </m:r>
                  </m:oMath>
                </a14:m>
                <a:r>
                  <a:rPr lang="en-US" dirty="0" smtClean="0">
                    <a:latin typeface="Cambria Math" panose="02040503050406030204" pitchFamily="18" charset="0"/>
                  </a:rPr>
                  <a:t>3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>
                    <a:latin typeface="Cambria Math" panose="02040503050406030204" pitchFamily="18" charset="0"/>
                  </a:rPr>
                  <a:t>+4)+21=0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ru-RU" dirty="0" smtClean="0">
                    <a:latin typeface="Cambria Math" panose="02040503050406030204" pitchFamily="18" charset="0"/>
                  </a:rPr>
                  <a:t>Ответ</a:t>
                </a:r>
                <a:r>
                  <a:rPr lang="ru-RU" dirty="0" smtClean="0">
                    <a:latin typeface="Cambria Math" panose="02040503050406030204" pitchFamily="18" charset="0"/>
                  </a:rPr>
                  <a:t>:</a:t>
                </a:r>
                <a:r>
                  <a:rPr lang="en-US" dirty="0" smtClean="0">
                    <a:latin typeface="Cambria Math" panose="02040503050406030204" pitchFamily="18" charset="0"/>
                  </a:rPr>
                  <a:t> </a:t>
                </a:r>
                <a:endParaRPr lang="en-US" b="1" dirty="0" smtClean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>
                  <a:lnSpc>
                    <a:spcPts val="3000"/>
                  </a:lnSpc>
                </a:pPr>
                <a:endParaRPr lang="en-US" b="1" dirty="0" smtClean="0"/>
              </a:p>
              <a:p>
                <a:pPr lvl="1">
                  <a:lnSpc>
                    <a:spcPts val="3000"/>
                  </a:lnSpc>
                </a:pPr>
                <a:endParaRPr lang="ru-RU" dirty="0" smtClean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7230"/>
                <a:ext cx="12192000" cy="3501023"/>
              </a:xfrm>
              <a:prstGeom prst="rect">
                <a:avLst/>
              </a:prstGeom>
              <a:blipFill rotWithShape="0">
                <a:blip r:embed="rId2"/>
                <a:stretch>
                  <a:fillRect l="-3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8615363" y="6092158"/>
            <a:ext cx="3314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sldjump"/>
              </a:rPr>
              <a:t>Выбор теста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3768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0" y="67230"/>
                <a:ext cx="12192000" cy="34778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ts val="3000"/>
                  </a:lnSpc>
                  <a:buFont typeface="+mj-lt"/>
                  <a:buAutoNum type="arabicPeriod" startAt="9"/>
                </a:pPr>
                <a:r>
                  <a:rPr lang="ru-RU" b="1" dirty="0" smtClean="0"/>
                  <a:t> Прочитайте задачу: «Один из катетов прямоугольного треугольника на 5 см меньше другого, а его площадь равна 70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b="1" i="1" smtClean="0">
                            <a:latin typeface="Cambria Math" panose="02040503050406030204" pitchFamily="18" charset="0"/>
                          </a:rPr>
                          <m:t>см</m:t>
                        </m:r>
                      </m:e>
                      <m:sup>
                        <m:r>
                          <a:rPr lang="ru-RU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ru-RU" b="1" dirty="0" smtClean="0"/>
                  <a:t>. Чему равны его катеты?» Составьте уравнение по условию задачи, обозначив за </a:t>
                </a:r>
                <a:r>
                  <a:rPr lang="en-US" b="1" dirty="0" smtClean="0"/>
                  <a:t>x </a:t>
                </a:r>
                <a:r>
                  <a:rPr lang="ru-RU" b="1" dirty="0" smtClean="0"/>
                  <a:t>длину меньшей стороны.</a:t>
                </a:r>
              </a:p>
              <a:p>
                <a:pPr lvl="1">
                  <a:lnSpc>
                    <a:spcPts val="3000"/>
                  </a:lnSpc>
                </a:pPr>
                <a:r>
                  <a:rPr lang="ru-RU" dirty="0" smtClean="0"/>
                  <a:t>Ответ</a:t>
                </a:r>
                <a:r>
                  <a:rPr lang="ru-RU" dirty="0" smtClean="0"/>
                  <a:t>: </a:t>
                </a:r>
                <a:r>
                  <a:rPr lang="ru-RU" b="1" dirty="0">
                    <a:solidFill>
                      <a:srgbClr val="FF0000"/>
                    </a:solidFill>
                  </a:rPr>
                  <a:t>0,5х(х+5)=</a:t>
                </a:r>
                <a:r>
                  <a:rPr lang="ru-RU" b="1" dirty="0" smtClean="0">
                    <a:solidFill>
                      <a:srgbClr val="FF0000"/>
                    </a:solidFill>
                  </a:rPr>
                  <a:t>70</a:t>
                </a:r>
                <a:endParaRPr lang="ru-RU" dirty="0" smtClean="0"/>
              </a:p>
              <a:p>
                <a:pPr marL="342900" indent="-342900">
                  <a:lnSpc>
                    <a:spcPts val="3000"/>
                  </a:lnSpc>
                  <a:buFont typeface="+mj-lt"/>
                  <a:buAutoNum type="arabicPeriod" startAt="9"/>
                </a:pPr>
                <a:r>
                  <a:rPr lang="ru-RU" b="1" dirty="0" smtClean="0"/>
                  <a:t>Решите уравнение</a:t>
                </a:r>
              </a:p>
              <a:p>
                <a:pPr lvl="2"/>
                <a14:m>
                  <m:oMath xmlns:m="http://schemas.openxmlformats.org/officeDocument/2006/math">
                    <m:sSup>
                      <m:sSup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(3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+4)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−10(</m:t>
                    </m:r>
                  </m:oMath>
                </a14:m>
                <a:r>
                  <a:rPr lang="en-US" dirty="0" smtClean="0">
                    <a:latin typeface="Cambria Math" panose="02040503050406030204" pitchFamily="18" charset="0"/>
                  </a:rPr>
                  <a:t>3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>
                    <a:latin typeface="Cambria Math" panose="02040503050406030204" pitchFamily="18" charset="0"/>
                  </a:rPr>
                  <a:t>+4)+21=0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ru-RU" dirty="0" smtClean="0">
                    <a:latin typeface="Cambria Math" panose="02040503050406030204" pitchFamily="18" charset="0"/>
                  </a:rPr>
                  <a:t>Ответ</a:t>
                </a:r>
                <a:r>
                  <a:rPr lang="ru-RU" dirty="0" smtClean="0">
                    <a:latin typeface="Cambria Math" panose="02040503050406030204" pitchFamily="18" charset="0"/>
                  </a:rPr>
                  <a:t>:</a:t>
                </a:r>
                <a:r>
                  <a:rPr lang="en-US" dirty="0" smtClean="0">
                    <a:latin typeface="Cambria Math" panose="02040503050406030204" pitchFamily="18" charset="0"/>
                  </a:rPr>
                  <a:t> </a:t>
                </a:r>
                <a:r>
                  <a:rPr lang="en-US" b="1" dirty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1 </a:t>
                </a:r>
                <a:r>
                  <a:rPr lang="ru-RU" b="1" dirty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и -1</a:t>
                </a:r>
                <a:endParaRPr lang="en-US" b="1" dirty="0" smtClean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>
                  <a:lnSpc>
                    <a:spcPts val="3000"/>
                  </a:lnSpc>
                </a:pPr>
                <a:endParaRPr lang="en-US" b="1" dirty="0" smtClean="0"/>
              </a:p>
              <a:p>
                <a:pPr lvl="1">
                  <a:lnSpc>
                    <a:spcPts val="3000"/>
                  </a:lnSpc>
                </a:pPr>
                <a:endParaRPr lang="ru-RU" dirty="0" smtClean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7230"/>
                <a:ext cx="12192000" cy="3477875"/>
              </a:xfrm>
              <a:prstGeom prst="rect">
                <a:avLst/>
              </a:prstGeom>
              <a:blipFill rotWithShape="0">
                <a:blip r:embed="rId2"/>
                <a:stretch>
                  <a:fillRect l="-3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8615363" y="6092158"/>
            <a:ext cx="3314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sldjump"/>
              </a:rPr>
              <a:t>Выбор теста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5196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0659" y="1895421"/>
            <a:ext cx="10058400" cy="160934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Тест №2 по теме «Уравнения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неравенства. системы уравнений и системы неравенств»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Вариант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477" y="257176"/>
            <a:ext cx="10921771" cy="926166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Тест №2 </a:t>
            </a:r>
            <a:r>
              <a:rPr lang="ru-RU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</a:t>
            </a:r>
            <a: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теме «Уравнения</a:t>
            </a:r>
            <a:r>
              <a:rPr 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неравенства. системы уравнений и системы неравенств»</a:t>
            </a:r>
            <a:r>
              <a:rPr 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Вариант </a:t>
            </a:r>
            <a:r>
              <a:rPr 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0" y="1289237"/>
                <a:ext cx="11128248" cy="5553636"/>
              </a:xfrm>
              <a:prstGeom prst="rect">
                <a:avLst/>
              </a:prstGeom>
              <a:noFill/>
            </p:spPr>
            <p:txBody>
              <a:bodyPr wrap="square" numCol="1" rtlCol="0">
                <a:spAutoFit/>
              </a:bodyPr>
              <a:lstStyle/>
              <a:p>
                <a:pPr marL="342900" lvl="0" indent="-342900">
                  <a:lnSpc>
                    <a:spcPct val="107000"/>
                  </a:lnSpc>
                  <a:spcAft>
                    <a:spcPts val="800"/>
                  </a:spcAft>
                  <a:buFont typeface="+mj-lt"/>
                  <a:buAutoNum type="arabicPeriod"/>
                  <a:tabLst>
                    <a:tab pos="228600" algn="l"/>
                  </a:tabLst>
                </a:pPr>
                <a:r>
                  <a:rPr lang="ru-RU" b="1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О числах </a:t>
                </a:r>
                <a:r>
                  <a:rPr lang="en-US" b="1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x, y, z </a:t>
                </a:r>
                <a:r>
                  <a:rPr lang="ru-RU" b="1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известно, что </a:t>
                </a:r>
                <a:r>
                  <a:rPr lang="en-US" b="1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x&lt;y&lt;z</a:t>
                </a:r>
                <a:r>
                  <a:rPr lang="ru-RU" b="1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. Какое из следующих чисел положительно?</a:t>
                </a:r>
                <a:endParaRPr lang="ru-RU" sz="105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dirty="0" smtClean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1) </a:t>
                </a:r>
                <a:r>
                  <a:rPr lang="en-US" dirty="0" smtClean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y-z        2) x-z       3) x-y       4) z-x</a:t>
                </a:r>
                <a:endParaRPr lang="ru-RU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07000"/>
                  </a:lnSpc>
                  <a:spcAft>
                    <a:spcPts val="800"/>
                  </a:spcAft>
                  <a:buFont typeface="+mj-lt"/>
                  <a:buAutoNum type="arabicPeriod"/>
                </a:pPr>
                <a:r>
                  <a:rPr lang="ru-RU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Моторная лодка прошла по течению реки 15 км и вернулась обратно, затратив на обратный путь на 40 минут больше. Скорость течения реки 3км/ч. </a:t>
                </a:r>
              </a:p>
              <a:p>
                <a:pPr lvl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Пусть </a:t>
                </a:r>
                <a:r>
                  <a:rPr lang="en-US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x </a:t>
                </a:r>
                <a:r>
                  <a:rPr lang="ru-RU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км/ч – собственная скорость лодки. Какое из уравнений соответствует условию задачи? </a:t>
                </a:r>
              </a:p>
              <a:p>
                <a:pPr lvl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1)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15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−3</m:t>
                        </m:r>
                      </m:den>
                    </m:f>
                  </m:oMath>
                </a14:m>
                <a:r>
                  <a:rPr lang="en-US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 -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15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+3</m:t>
                        </m:r>
                      </m:den>
                    </m:f>
                  </m:oMath>
                </a14:m>
                <a:r>
                  <a:rPr lang="en-US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ru-RU" dirty="0" smtClean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2)</a:t>
                </a:r>
                <a:r>
                  <a:rPr lang="ru-RU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15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−3</m:t>
                        </m:r>
                      </m:den>
                    </m:f>
                  </m:oMath>
                </a14:m>
                <a:r>
                  <a:rPr lang="en-US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-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15</m:t>
                        </m:r>
                      </m:num>
                      <m:den>
                        <m:r>
                          <a:rPr lang="en-US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+3</m:t>
                        </m:r>
                      </m:den>
                    </m:f>
                  </m:oMath>
                </a14:m>
                <a:r>
                  <a:rPr lang="en-US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:r>
                  <a:rPr lang="en-US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40</a:t>
                </a:r>
                <a:endParaRPr lang="ru-RU" dirty="0" smtClean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3)</a:t>
                </a:r>
                <a:r>
                  <a:rPr lang="en-US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15</m:t>
                        </m:r>
                      </m:num>
                      <m:den>
                        <m:r>
                          <a:rPr lang="en-US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+3</m:t>
                        </m:r>
                      </m:den>
                    </m:f>
                  </m:oMath>
                </a14:m>
                <a:r>
                  <a:rPr lang="en-US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15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−3</m:t>
                        </m:r>
                      </m:den>
                    </m:f>
                  </m:oMath>
                </a14:m>
                <a:r>
                  <a:rPr lang="en-US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ru-RU" dirty="0" smtClean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4)</a:t>
                </a:r>
                <a:r>
                  <a:rPr lang="en-US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15</m:t>
                        </m:r>
                      </m:num>
                      <m:den>
                        <m:r>
                          <a:rPr lang="en-US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+3</m:t>
                        </m:r>
                      </m:den>
                    </m:f>
                  </m:oMath>
                </a14:m>
                <a:r>
                  <a:rPr lang="en-US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15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−3</m:t>
                        </m:r>
                      </m:den>
                    </m:f>
                  </m:oMath>
                </a14:m>
                <a:r>
                  <a:rPr lang="en-US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 = 40</a:t>
                </a:r>
                <a:endParaRPr lang="ru-RU" dirty="0" smtClean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07000"/>
                  </a:lnSpc>
                  <a:spcAft>
                    <a:spcPts val="800"/>
                  </a:spcAft>
                  <a:buFont typeface="+mj-lt"/>
                  <a:buAutoNum type="arabicPeriod"/>
                </a:pPr>
                <a:r>
                  <a:rPr lang="ru-RU" b="1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Найдите наибольшее целое решение системы неравенств</a:t>
                </a:r>
              </a:p>
              <a:p>
                <a:pPr lvl="2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ru-RU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𝟓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&gt;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e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&gt;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b="1" dirty="0" smtClean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b="1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Ответ:</a:t>
                </a: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289237"/>
                <a:ext cx="11128248" cy="5553636"/>
              </a:xfrm>
              <a:prstGeom prst="rect">
                <a:avLst/>
              </a:prstGeom>
              <a:blipFill rotWithShape="0">
                <a:blip r:embed="rId2"/>
                <a:stretch>
                  <a:fillRect l="-383" t="-658" b="-21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221886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721" y="2287306"/>
            <a:ext cx="10556095" cy="160934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Тест №1 по теме «Числа и вычисления. Алгебраические выражения»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Вариант 1.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477" y="257176"/>
            <a:ext cx="10921771" cy="926166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Тест №2 </a:t>
            </a:r>
            <a:r>
              <a:rPr lang="ru-RU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</a:t>
            </a:r>
            <a: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теме «Уравнения</a:t>
            </a:r>
            <a:r>
              <a:rPr 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неравенства. системы уравнений и системы неравенств»</a:t>
            </a:r>
            <a:r>
              <a:rPr 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Вариант </a:t>
            </a:r>
            <a:r>
              <a:rPr 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0" y="1289237"/>
                <a:ext cx="11128248" cy="5553636"/>
              </a:xfrm>
              <a:prstGeom prst="rect">
                <a:avLst/>
              </a:prstGeom>
              <a:noFill/>
            </p:spPr>
            <p:txBody>
              <a:bodyPr wrap="square" numCol="1" rtlCol="0">
                <a:spAutoFit/>
              </a:bodyPr>
              <a:lstStyle/>
              <a:p>
                <a:pPr marL="342900" lvl="0" indent="-342900">
                  <a:lnSpc>
                    <a:spcPct val="107000"/>
                  </a:lnSpc>
                  <a:spcAft>
                    <a:spcPts val="800"/>
                  </a:spcAft>
                  <a:buFont typeface="+mj-lt"/>
                  <a:buAutoNum type="arabicPeriod"/>
                  <a:tabLst>
                    <a:tab pos="228600" algn="l"/>
                  </a:tabLst>
                </a:pPr>
                <a:r>
                  <a:rPr lang="ru-RU" b="1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О числах </a:t>
                </a:r>
                <a:r>
                  <a:rPr lang="en-US" b="1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x, y, z </a:t>
                </a:r>
                <a:r>
                  <a:rPr lang="ru-RU" b="1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известно, что </a:t>
                </a:r>
                <a:r>
                  <a:rPr lang="en-US" b="1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x&lt;y&lt;z</a:t>
                </a:r>
                <a:r>
                  <a:rPr lang="ru-RU" b="1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. Какое из следующих чисел положительно?</a:t>
                </a:r>
                <a:endParaRPr lang="ru-RU" sz="105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dirty="0" smtClean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1) </a:t>
                </a:r>
                <a:r>
                  <a:rPr lang="en-US" dirty="0" smtClean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y-z        2) x-z       3) x-y       </a:t>
                </a:r>
                <a:r>
                  <a:rPr lang="en-US" b="1" dirty="0" smtClean="0">
                    <a:solidFill>
                      <a:srgbClr val="FF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4) z-x</a:t>
                </a:r>
                <a:endParaRPr lang="ru-RU" b="1" dirty="0">
                  <a:solidFill>
                    <a:srgbClr val="FF0000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07000"/>
                  </a:lnSpc>
                  <a:spcAft>
                    <a:spcPts val="800"/>
                  </a:spcAft>
                  <a:buFont typeface="+mj-lt"/>
                  <a:buAutoNum type="arabicPeriod"/>
                </a:pPr>
                <a:r>
                  <a:rPr lang="ru-RU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Моторная лодка прошла по течению реки 15 км и вернулась обратно, затратив на обратный путь на 40 минут больше. Скорость течения реки 3км/ч. </a:t>
                </a:r>
              </a:p>
              <a:p>
                <a:pPr lvl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Пусть </a:t>
                </a:r>
                <a:r>
                  <a:rPr lang="en-US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x </a:t>
                </a:r>
                <a:r>
                  <a:rPr lang="ru-RU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км/ч – собственная скорость лодки. Какое из уравнений соответствует условию задачи? </a:t>
                </a:r>
              </a:p>
              <a:p>
                <a:pPr lvl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1)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15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−3</m:t>
                        </m:r>
                      </m:den>
                    </m:f>
                  </m:oMath>
                </a14:m>
                <a:r>
                  <a:rPr lang="en-US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 -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15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+3</m:t>
                        </m:r>
                      </m:den>
                    </m:f>
                  </m:oMath>
                </a14:m>
                <a:r>
                  <a:rPr lang="en-US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ru-RU" dirty="0" smtClean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2)</a:t>
                </a:r>
                <a:r>
                  <a:rPr lang="ru-RU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15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−3</m:t>
                        </m:r>
                      </m:den>
                    </m:f>
                  </m:oMath>
                </a14:m>
                <a:r>
                  <a:rPr lang="en-US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-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15</m:t>
                        </m:r>
                      </m:num>
                      <m:den>
                        <m:r>
                          <a:rPr lang="en-US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+3</m:t>
                        </m:r>
                      </m:den>
                    </m:f>
                  </m:oMath>
                </a14:m>
                <a:r>
                  <a:rPr lang="en-US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:r>
                  <a:rPr lang="en-US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40</a:t>
                </a:r>
                <a:endParaRPr lang="ru-RU" dirty="0" smtClean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3)</a:t>
                </a:r>
                <a:r>
                  <a:rPr lang="en-US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15</m:t>
                        </m:r>
                      </m:num>
                      <m:den>
                        <m:r>
                          <a:rPr lang="en-US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+3</m:t>
                        </m:r>
                      </m:den>
                    </m:f>
                  </m:oMath>
                </a14:m>
                <a:r>
                  <a:rPr lang="en-US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15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−3</m:t>
                        </m:r>
                      </m:den>
                    </m:f>
                  </m:oMath>
                </a14:m>
                <a:r>
                  <a:rPr lang="en-US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ru-RU" dirty="0" smtClean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4)</a:t>
                </a:r>
                <a:r>
                  <a:rPr lang="en-US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15</m:t>
                        </m:r>
                      </m:num>
                      <m:den>
                        <m:r>
                          <a:rPr lang="en-US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+3</m:t>
                        </m:r>
                      </m:den>
                    </m:f>
                  </m:oMath>
                </a14:m>
                <a:r>
                  <a:rPr lang="en-US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15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−3</m:t>
                        </m:r>
                      </m:den>
                    </m:f>
                  </m:oMath>
                </a14:m>
                <a:r>
                  <a:rPr lang="en-US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 = 40</a:t>
                </a:r>
                <a:endParaRPr lang="ru-RU" dirty="0" smtClean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07000"/>
                  </a:lnSpc>
                  <a:spcAft>
                    <a:spcPts val="800"/>
                  </a:spcAft>
                  <a:buFont typeface="+mj-lt"/>
                  <a:buAutoNum type="arabicPeriod"/>
                </a:pPr>
                <a:r>
                  <a:rPr lang="ru-RU" b="1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Найдите наибольшее целое решение системы неравенств</a:t>
                </a:r>
              </a:p>
              <a:p>
                <a:pPr lvl="2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ru-RU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𝟓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&gt;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e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&gt;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b="1" dirty="0" smtClean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b="1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Ответ:</a:t>
                </a: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289237"/>
                <a:ext cx="11128248" cy="5553636"/>
              </a:xfrm>
              <a:prstGeom prst="rect">
                <a:avLst/>
              </a:prstGeom>
              <a:blipFill rotWithShape="0">
                <a:blip r:embed="rId2"/>
                <a:stretch>
                  <a:fillRect l="-383" t="-658" b="-21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240892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477" y="257176"/>
            <a:ext cx="10921771" cy="926166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Тест №2 </a:t>
            </a:r>
            <a:r>
              <a:rPr lang="ru-RU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</a:t>
            </a:r>
            <a: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теме «Уравнения</a:t>
            </a:r>
            <a:r>
              <a:rPr 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неравенства. системы уравнений и системы неравенств»</a:t>
            </a:r>
            <a:r>
              <a:rPr 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Вариант </a:t>
            </a:r>
            <a:r>
              <a:rPr 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0" y="1289237"/>
                <a:ext cx="11128248" cy="5553636"/>
              </a:xfrm>
              <a:prstGeom prst="rect">
                <a:avLst/>
              </a:prstGeom>
              <a:noFill/>
            </p:spPr>
            <p:txBody>
              <a:bodyPr wrap="square" numCol="1" rtlCol="0">
                <a:spAutoFit/>
              </a:bodyPr>
              <a:lstStyle/>
              <a:p>
                <a:pPr marL="342900" lvl="0" indent="-342900">
                  <a:lnSpc>
                    <a:spcPct val="107000"/>
                  </a:lnSpc>
                  <a:spcAft>
                    <a:spcPts val="800"/>
                  </a:spcAft>
                  <a:buFont typeface="+mj-lt"/>
                  <a:buAutoNum type="arabicPeriod"/>
                  <a:tabLst>
                    <a:tab pos="228600" algn="l"/>
                  </a:tabLst>
                </a:pPr>
                <a:r>
                  <a:rPr lang="ru-RU" b="1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О числах </a:t>
                </a:r>
                <a:r>
                  <a:rPr lang="en-US" b="1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x, y, z </a:t>
                </a:r>
                <a:r>
                  <a:rPr lang="ru-RU" b="1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известно, что </a:t>
                </a:r>
                <a:r>
                  <a:rPr lang="en-US" b="1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x&lt;y&lt;z</a:t>
                </a:r>
                <a:r>
                  <a:rPr lang="ru-RU" b="1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. Какое из следующих чисел положительно?</a:t>
                </a:r>
                <a:endParaRPr lang="ru-RU" sz="105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dirty="0" smtClean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1) </a:t>
                </a:r>
                <a:r>
                  <a:rPr lang="en-US" dirty="0" smtClean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y-z        2) x-z       3) x-y       </a:t>
                </a:r>
                <a:r>
                  <a:rPr lang="en-US" b="1" dirty="0" smtClean="0">
                    <a:solidFill>
                      <a:srgbClr val="FF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4) z-x</a:t>
                </a:r>
                <a:endParaRPr lang="ru-RU" b="1" dirty="0">
                  <a:solidFill>
                    <a:srgbClr val="FF0000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07000"/>
                  </a:lnSpc>
                  <a:spcAft>
                    <a:spcPts val="800"/>
                  </a:spcAft>
                  <a:buFont typeface="+mj-lt"/>
                  <a:buAutoNum type="arabicPeriod"/>
                </a:pPr>
                <a:r>
                  <a:rPr lang="ru-RU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Моторная лодка прошла по течению реки 15 км и вернулась обратно, затратив на обратный путь на 40 минут больше. Скорость течения реки 3км/ч. </a:t>
                </a:r>
              </a:p>
              <a:p>
                <a:pPr lvl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Пусть </a:t>
                </a:r>
                <a:r>
                  <a:rPr lang="en-US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x </a:t>
                </a:r>
                <a:r>
                  <a:rPr lang="ru-RU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км/ч – собственная скорость лодки. Какое из уравнений соответствует условию задачи? </a:t>
                </a:r>
              </a:p>
              <a:p>
                <a:pPr lvl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b="1" dirty="0" smtClean="0">
                    <a:solidFill>
                      <a:srgbClr val="FF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1)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𝟏𝟓</m:t>
                        </m:r>
                      </m:num>
                      <m:den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b="1" dirty="0" smtClean="0">
                    <a:solidFill>
                      <a:srgbClr val="FF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-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𝟏𝟓</m:t>
                        </m:r>
                      </m:num>
                      <m:den>
                        <m: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b="1" dirty="0" smtClean="0">
                    <a:solidFill>
                      <a:srgbClr val="FF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ru-RU" b="1" dirty="0" smtClean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2)</a:t>
                </a:r>
                <a:r>
                  <a:rPr lang="ru-RU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15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−3</m:t>
                        </m:r>
                      </m:den>
                    </m:f>
                  </m:oMath>
                </a14:m>
                <a:r>
                  <a:rPr lang="en-US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-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15</m:t>
                        </m:r>
                      </m:num>
                      <m:den>
                        <m:r>
                          <a:rPr lang="en-US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+3</m:t>
                        </m:r>
                      </m:den>
                    </m:f>
                  </m:oMath>
                </a14:m>
                <a:r>
                  <a:rPr lang="en-US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:r>
                  <a:rPr lang="en-US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40</a:t>
                </a:r>
                <a:endParaRPr lang="ru-RU" dirty="0" smtClean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3)</a:t>
                </a:r>
                <a:r>
                  <a:rPr lang="en-US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15</m:t>
                        </m:r>
                      </m:num>
                      <m:den>
                        <m:r>
                          <a:rPr lang="en-US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+3</m:t>
                        </m:r>
                      </m:den>
                    </m:f>
                  </m:oMath>
                </a14:m>
                <a:r>
                  <a:rPr lang="en-US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15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−3</m:t>
                        </m:r>
                      </m:den>
                    </m:f>
                  </m:oMath>
                </a14:m>
                <a:r>
                  <a:rPr lang="en-US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ru-RU" dirty="0" smtClean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4)</a:t>
                </a:r>
                <a:r>
                  <a:rPr lang="en-US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15</m:t>
                        </m:r>
                      </m:num>
                      <m:den>
                        <m:r>
                          <a:rPr lang="en-US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+3</m:t>
                        </m:r>
                      </m:den>
                    </m:f>
                  </m:oMath>
                </a14:m>
                <a:r>
                  <a:rPr lang="en-US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15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−3</m:t>
                        </m:r>
                      </m:den>
                    </m:f>
                  </m:oMath>
                </a14:m>
                <a:r>
                  <a:rPr lang="en-US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 = 40</a:t>
                </a:r>
                <a:endParaRPr lang="ru-RU" dirty="0" smtClean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07000"/>
                  </a:lnSpc>
                  <a:spcAft>
                    <a:spcPts val="800"/>
                  </a:spcAft>
                  <a:buFont typeface="+mj-lt"/>
                  <a:buAutoNum type="arabicPeriod"/>
                </a:pPr>
                <a:r>
                  <a:rPr lang="ru-RU" b="1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Найдите наибольшее целое решение системы неравенств</a:t>
                </a:r>
              </a:p>
              <a:p>
                <a:pPr lvl="2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ru-RU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𝟓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&gt;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e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&gt;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b="1" dirty="0" smtClean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b="1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Ответ:</a:t>
                </a: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289237"/>
                <a:ext cx="11128248" cy="5553636"/>
              </a:xfrm>
              <a:prstGeom prst="rect">
                <a:avLst/>
              </a:prstGeom>
              <a:blipFill rotWithShape="0">
                <a:blip r:embed="rId2"/>
                <a:stretch>
                  <a:fillRect l="-383" t="-658" b="-3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285077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477" y="257176"/>
            <a:ext cx="10921771" cy="926166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Тест №2 </a:t>
            </a:r>
            <a:r>
              <a:rPr lang="ru-RU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</a:t>
            </a:r>
            <a: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теме «Уравнения</a:t>
            </a:r>
            <a:r>
              <a:rPr 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неравенства. системы уравнений и системы неравенств»</a:t>
            </a:r>
            <a:r>
              <a:rPr 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Вариант </a:t>
            </a:r>
            <a:r>
              <a:rPr 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0" y="1289237"/>
                <a:ext cx="11128248" cy="5553636"/>
              </a:xfrm>
              <a:prstGeom prst="rect">
                <a:avLst/>
              </a:prstGeom>
              <a:noFill/>
            </p:spPr>
            <p:txBody>
              <a:bodyPr wrap="square" numCol="1" rtlCol="0">
                <a:spAutoFit/>
              </a:bodyPr>
              <a:lstStyle/>
              <a:p>
                <a:pPr marL="342900" lvl="0" indent="-342900">
                  <a:lnSpc>
                    <a:spcPct val="107000"/>
                  </a:lnSpc>
                  <a:spcAft>
                    <a:spcPts val="800"/>
                  </a:spcAft>
                  <a:buFont typeface="+mj-lt"/>
                  <a:buAutoNum type="arabicPeriod"/>
                  <a:tabLst>
                    <a:tab pos="228600" algn="l"/>
                  </a:tabLst>
                </a:pPr>
                <a:r>
                  <a:rPr lang="ru-RU" b="1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О числах </a:t>
                </a:r>
                <a:r>
                  <a:rPr lang="en-US" b="1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x, y, z </a:t>
                </a:r>
                <a:r>
                  <a:rPr lang="ru-RU" b="1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известно, что </a:t>
                </a:r>
                <a:r>
                  <a:rPr lang="en-US" b="1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x&lt;y&lt;z</a:t>
                </a:r>
                <a:r>
                  <a:rPr lang="ru-RU" b="1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. Какое из следующих чисел положительно?</a:t>
                </a:r>
                <a:endParaRPr lang="ru-RU" sz="105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dirty="0" smtClean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1) </a:t>
                </a:r>
                <a:r>
                  <a:rPr lang="en-US" dirty="0" smtClean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y-z        2) x-z       3) x-y       </a:t>
                </a:r>
                <a:r>
                  <a:rPr lang="en-US" b="1" dirty="0" smtClean="0">
                    <a:solidFill>
                      <a:srgbClr val="FF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4) z-x</a:t>
                </a:r>
                <a:endParaRPr lang="ru-RU" b="1" dirty="0">
                  <a:solidFill>
                    <a:srgbClr val="FF0000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07000"/>
                  </a:lnSpc>
                  <a:spcAft>
                    <a:spcPts val="800"/>
                  </a:spcAft>
                  <a:buFont typeface="+mj-lt"/>
                  <a:buAutoNum type="arabicPeriod"/>
                </a:pPr>
                <a:r>
                  <a:rPr lang="ru-RU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Моторная лодка прошла по течению реки 15 км и вернулась обратно, затратив на обратный путь на 40 минут больше. Скорость течения реки 3км/ч. </a:t>
                </a:r>
              </a:p>
              <a:p>
                <a:pPr lvl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Пусть </a:t>
                </a:r>
                <a:r>
                  <a:rPr lang="en-US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x </a:t>
                </a:r>
                <a:r>
                  <a:rPr lang="ru-RU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км/ч – собственная скорость лодки. Какое из уравнений соответствует условию задачи? </a:t>
                </a:r>
              </a:p>
              <a:p>
                <a:pPr lvl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b="1" dirty="0" smtClean="0">
                    <a:solidFill>
                      <a:srgbClr val="FF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1)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𝟏𝟓</m:t>
                        </m:r>
                      </m:num>
                      <m:den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b="1" dirty="0" smtClean="0">
                    <a:solidFill>
                      <a:srgbClr val="FF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-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𝟏𝟓</m:t>
                        </m:r>
                      </m:num>
                      <m:den>
                        <m: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b="1" dirty="0" smtClean="0">
                    <a:solidFill>
                      <a:srgbClr val="FF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ru-RU" b="1" dirty="0" smtClean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2)</a:t>
                </a:r>
                <a:r>
                  <a:rPr lang="ru-RU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15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−3</m:t>
                        </m:r>
                      </m:den>
                    </m:f>
                  </m:oMath>
                </a14:m>
                <a:r>
                  <a:rPr lang="en-US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-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15</m:t>
                        </m:r>
                      </m:num>
                      <m:den>
                        <m:r>
                          <a:rPr lang="en-US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+3</m:t>
                        </m:r>
                      </m:den>
                    </m:f>
                  </m:oMath>
                </a14:m>
                <a:r>
                  <a:rPr lang="en-US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:r>
                  <a:rPr lang="en-US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40</a:t>
                </a:r>
                <a:endParaRPr lang="ru-RU" dirty="0" smtClean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3)</a:t>
                </a:r>
                <a:r>
                  <a:rPr lang="en-US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15</m:t>
                        </m:r>
                      </m:num>
                      <m:den>
                        <m:r>
                          <a:rPr lang="en-US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+3</m:t>
                        </m:r>
                      </m:den>
                    </m:f>
                  </m:oMath>
                </a14:m>
                <a:r>
                  <a:rPr lang="en-US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15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−3</m:t>
                        </m:r>
                      </m:den>
                    </m:f>
                  </m:oMath>
                </a14:m>
                <a:r>
                  <a:rPr lang="en-US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ru-RU" dirty="0" smtClean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4)</a:t>
                </a:r>
                <a:r>
                  <a:rPr lang="en-US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15</m:t>
                        </m:r>
                      </m:num>
                      <m:den>
                        <m:r>
                          <a:rPr lang="en-US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+3</m:t>
                        </m:r>
                      </m:den>
                    </m:f>
                  </m:oMath>
                </a14:m>
                <a:r>
                  <a:rPr lang="en-US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15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−3</m:t>
                        </m:r>
                      </m:den>
                    </m:f>
                  </m:oMath>
                </a14:m>
                <a:r>
                  <a:rPr lang="en-US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 = 40</a:t>
                </a:r>
                <a:endParaRPr lang="ru-RU" dirty="0" smtClean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07000"/>
                  </a:lnSpc>
                  <a:spcAft>
                    <a:spcPts val="800"/>
                  </a:spcAft>
                  <a:buFont typeface="+mj-lt"/>
                  <a:buAutoNum type="arabicPeriod"/>
                </a:pPr>
                <a:r>
                  <a:rPr lang="ru-RU" b="1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Найдите наибольшее целое решение системы неравенств</a:t>
                </a:r>
              </a:p>
              <a:p>
                <a:pPr lvl="2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ru-RU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𝟓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&gt;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e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&gt;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b="1" dirty="0" smtClean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Ответ</a:t>
                </a:r>
                <a:r>
                  <a:rPr lang="ru-RU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r>
                  <a:rPr lang="ru-RU" b="1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b="1" dirty="0" smtClean="0">
                    <a:solidFill>
                      <a:srgbClr val="FF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0</a:t>
                </a:r>
                <a:endParaRPr lang="ru-RU" b="1" dirty="0" smtClean="0">
                  <a:solidFill>
                    <a:srgbClr val="FF0000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289237"/>
                <a:ext cx="11128248" cy="5553636"/>
              </a:xfrm>
              <a:prstGeom prst="rect">
                <a:avLst/>
              </a:prstGeom>
              <a:blipFill rotWithShape="0">
                <a:blip r:embed="rId2"/>
                <a:stretch>
                  <a:fillRect l="-383" t="-658" b="-3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200278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0" y="67230"/>
                <a:ext cx="12192000" cy="62478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ts val="3000"/>
                  </a:lnSpc>
                  <a:buFont typeface="+mj-lt"/>
                  <a:buAutoNum type="arabicPeriod" startAt="4"/>
                </a:pPr>
                <a:r>
                  <a:rPr lang="ru-RU" b="1" dirty="0" smtClean="0"/>
                  <a:t>Решите уравнение </a:t>
                </a:r>
                <a:r>
                  <a:rPr lang="en-US" b="1" dirty="0" smtClean="0"/>
                  <a:t>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dirty="0" smtClean="0"/>
                  <a:t>-1x=0</a:t>
                </a:r>
              </a:p>
              <a:p>
                <a:pPr lvl="1">
                  <a:lnSpc>
                    <a:spcPts val="3000"/>
                  </a:lnSpc>
                </a:pPr>
                <a:r>
                  <a:rPr lang="ru-RU" dirty="0" smtClean="0"/>
                  <a:t>Ответ:</a:t>
                </a:r>
                <a:endParaRPr lang="en-US" dirty="0" smtClean="0"/>
              </a:p>
              <a:p>
                <a:pPr marL="342900" indent="-342900">
                  <a:lnSpc>
                    <a:spcPts val="3000"/>
                  </a:lnSpc>
                  <a:buFont typeface="+mj-lt"/>
                  <a:buAutoNum type="arabicPeriod" startAt="4"/>
                </a:pPr>
                <a:r>
                  <a:rPr lang="ru-RU" b="1" dirty="0" smtClean="0"/>
                  <a:t>Из данных уравнений подберите второе уравнение системы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b="1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𝟏𝟕</m:t>
                                </m:r>
                              </m:num>
                              <m:den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den>
                            </m:f>
                          </m:e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………</m:t>
                            </m:r>
                          </m:e>
                        </m:eqArr>
                      </m:e>
                    </m:d>
                    <m:r>
                      <a:rPr lang="ru-RU" b="1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b="1" dirty="0" smtClean="0"/>
                  <a:t>так, чтобы система имела одно решение. </a:t>
                </a:r>
              </a:p>
              <a:p>
                <a:pPr lvl="1">
                  <a:lnSpc>
                    <a:spcPts val="3000"/>
                  </a:lnSpc>
                </a:pPr>
                <a:r>
                  <a:rPr lang="ru-RU" dirty="0" smtClean="0"/>
                  <a:t>1) </a:t>
                </a:r>
                <a:r>
                  <a:rPr lang="en-US" dirty="0" smtClean="0"/>
                  <a:t>y=-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17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dirty="0" smtClean="0"/>
                  <a:t>           2) y=x            3) y=-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          4) y=-17x</a:t>
                </a:r>
                <a:endParaRPr lang="ru-RU" b="1" dirty="0" smtClean="0"/>
              </a:p>
              <a:p>
                <a:pPr marL="342900" indent="-342900">
                  <a:lnSpc>
                    <a:spcPts val="3000"/>
                  </a:lnSpc>
                  <a:buFont typeface="+mj-lt"/>
                  <a:buAutoNum type="arabicPeriod" startAt="4"/>
                </a:pPr>
                <a:r>
                  <a:rPr lang="ru-RU" b="1" dirty="0" smtClean="0"/>
                  <a:t>Решите</a:t>
                </a:r>
                <a:r>
                  <a:rPr lang="en-US" b="1" dirty="0" smtClean="0"/>
                  <a:t> </a:t>
                </a:r>
                <a:r>
                  <a:rPr lang="ru-RU" b="1" dirty="0" smtClean="0"/>
                  <a:t>неравенство 10-3(</a:t>
                </a:r>
                <a:r>
                  <a:rPr lang="en-US" b="1" dirty="0" smtClean="0"/>
                  <a:t>x+4)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b="1" dirty="0" smtClean="0"/>
                  <a:t>16-5x</a:t>
                </a:r>
                <a:r>
                  <a:rPr lang="ru-RU" b="1" dirty="0" smtClean="0"/>
                  <a:t> и укажите, на каком рисунке изображено множество его решений. </a:t>
                </a:r>
                <a:endParaRPr lang="en-US" b="1" dirty="0" smtClean="0"/>
              </a:p>
              <a:p>
                <a:pPr lvl="1">
                  <a:lnSpc>
                    <a:spcPts val="3000"/>
                  </a:lnSpc>
                </a:pPr>
                <a:r>
                  <a:rPr lang="ru-RU" dirty="0" smtClean="0">
                    <a:latin typeface="Cambria Math" panose="02040503050406030204" pitchFamily="18" charset="0"/>
                  </a:rPr>
                  <a:t>1)</a:t>
                </a:r>
              </a:p>
              <a:p>
                <a:pPr lvl="1">
                  <a:lnSpc>
                    <a:spcPts val="3000"/>
                  </a:lnSpc>
                </a:pPr>
                <a:r>
                  <a:rPr lang="ru-RU" dirty="0" smtClean="0">
                    <a:latin typeface="Cambria Math" panose="02040503050406030204" pitchFamily="18" charset="0"/>
                  </a:rPr>
                  <a:t>2)</a:t>
                </a:r>
              </a:p>
              <a:p>
                <a:pPr lvl="1">
                  <a:lnSpc>
                    <a:spcPts val="3000"/>
                  </a:lnSpc>
                </a:pPr>
                <a:r>
                  <a:rPr lang="ru-RU" dirty="0" smtClean="0">
                    <a:latin typeface="Cambria Math" panose="02040503050406030204" pitchFamily="18" charset="0"/>
                  </a:rPr>
                  <a:t>3)</a:t>
                </a:r>
              </a:p>
              <a:p>
                <a:pPr lvl="1">
                  <a:lnSpc>
                    <a:spcPts val="3000"/>
                  </a:lnSpc>
                </a:pPr>
                <a:r>
                  <a:rPr lang="ru-RU" dirty="0" smtClean="0">
                    <a:latin typeface="Cambria Math" panose="02040503050406030204" pitchFamily="18" charset="0"/>
                  </a:rPr>
                  <a:t>4)</a:t>
                </a:r>
                <a:endParaRPr lang="en-US" dirty="0">
                  <a:latin typeface="Cambria Math" panose="02040503050406030204" pitchFamily="18" charset="0"/>
                </a:endParaRPr>
              </a:p>
              <a:p>
                <a:pPr marL="342900" indent="-342900">
                  <a:lnSpc>
                    <a:spcPts val="3000"/>
                  </a:lnSpc>
                  <a:buFont typeface="+mj-lt"/>
                  <a:buAutoNum type="arabicPeriod" startAt="4"/>
                </a:pPr>
                <a:r>
                  <a:rPr lang="ru-RU" b="1" dirty="0" smtClean="0"/>
                  <a:t>Для каждого неравенства укажите множество его решений. В таблице под каждой буквой запишите номер соответствующего ответа.</a:t>
                </a:r>
              </a:p>
              <a:p>
                <a:pPr lvl="2">
                  <a:lnSpc>
                    <a:spcPts val="3000"/>
                  </a:lnSpc>
                </a:pPr>
                <a:r>
                  <a:rPr lang="ru-RU" dirty="0" smtClean="0"/>
                  <a:t>А)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−1&lt;0</m:t>
                    </m:r>
                  </m:oMath>
                </a14:m>
                <a:r>
                  <a:rPr lang="en-US" dirty="0" smtClean="0"/>
                  <a:t>       1)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</m:oMath>
                </a14:m>
                <a:endParaRPr lang="ru-RU" dirty="0" smtClean="0"/>
              </a:p>
              <a:p>
                <a:pPr lvl="2">
                  <a:lnSpc>
                    <a:spcPts val="3000"/>
                  </a:lnSpc>
                </a:pPr>
                <a:r>
                  <a:rPr lang="ru-RU" dirty="0" smtClean="0"/>
                  <a:t>Б)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+1&lt;0</m:t>
                    </m:r>
                  </m:oMath>
                </a14:m>
                <a:r>
                  <a:rPr lang="en-US" dirty="0" smtClean="0"/>
                  <a:t>       2)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∞;−1)∪(1;+∞)</m:t>
                    </m:r>
                  </m:oMath>
                </a14:m>
                <a:endParaRPr lang="ru-RU" dirty="0" smtClean="0"/>
              </a:p>
              <a:p>
                <a:pPr lvl="2">
                  <a:lnSpc>
                    <a:spcPts val="3000"/>
                  </a:lnSpc>
                </a:pPr>
                <a:r>
                  <a:rPr lang="ru-RU" dirty="0" smtClean="0"/>
                  <a:t>В)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−1&gt;0</m:t>
                    </m:r>
                  </m:oMath>
                </a14:m>
                <a:r>
                  <a:rPr lang="en-US" dirty="0" smtClean="0"/>
                  <a:t>       3) (-1;1)</a:t>
                </a:r>
              </a:p>
              <a:p>
                <a:pPr lvl="1">
                  <a:lnSpc>
                    <a:spcPts val="3000"/>
                  </a:lnSpc>
                </a:pPr>
                <a:r>
                  <a:rPr lang="ru-RU" dirty="0" smtClean="0"/>
                  <a:t>Ответ:</a:t>
                </a:r>
                <a:endParaRPr lang="en-US" dirty="0" smtClean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7230"/>
                <a:ext cx="12192000" cy="6247864"/>
              </a:xfrm>
              <a:prstGeom prst="rect">
                <a:avLst/>
              </a:prstGeom>
              <a:blipFill rotWithShape="0">
                <a:blip r:embed="rId2"/>
                <a:stretch>
                  <a:fillRect l="-3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Прямая со стрелкой 4"/>
          <p:cNvCxnSpPr/>
          <p:nvPr/>
        </p:nvCxnSpPr>
        <p:spPr>
          <a:xfrm>
            <a:off x="857250" y="2600325"/>
            <a:ext cx="200025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1200150" y="2550318"/>
            <a:ext cx="0" cy="10001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вал 7"/>
          <p:cNvSpPr/>
          <p:nvPr/>
        </p:nvSpPr>
        <p:spPr>
          <a:xfrm>
            <a:off x="1857375" y="2543174"/>
            <a:ext cx="114300" cy="1143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857250" y="3022614"/>
            <a:ext cx="200025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857250" y="3381375"/>
            <a:ext cx="200025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857250" y="3781425"/>
            <a:ext cx="200025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914525" y="2972607"/>
            <a:ext cx="0" cy="10001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200150" y="3331368"/>
            <a:ext cx="0" cy="10001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200150" y="3731418"/>
            <a:ext cx="0" cy="10001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вал 14"/>
          <p:cNvSpPr/>
          <p:nvPr/>
        </p:nvSpPr>
        <p:spPr>
          <a:xfrm>
            <a:off x="1143000" y="2965463"/>
            <a:ext cx="114300" cy="1143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1857375" y="3324224"/>
            <a:ext cx="114300" cy="1143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1857375" y="3724274"/>
            <a:ext cx="114300" cy="1143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2707481" y="2529530"/>
            <a:ext cx="300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2707481" y="2952796"/>
            <a:ext cx="300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2707481" y="3325770"/>
            <a:ext cx="300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2707481" y="3709985"/>
            <a:ext cx="300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1050131" y="2598228"/>
            <a:ext cx="3571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0</a:t>
            </a:r>
            <a:endParaRPr lang="ru-RU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1775223" y="3013104"/>
            <a:ext cx="3571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0</a:t>
            </a:r>
            <a:endParaRPr lang="ru-RU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1039417" y="3372659"/>
            <a:ext cx="3571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0</a:t>
            </a:r>
            <a:endParaRPr lang="ru-RU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1050131" y="3784058"/>
            <a:ext cx="3571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0</a:t>
            </a:r>
            <a:endParaRPr lang="ru-RU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1775222" y="2614083"/>
            <a:ext cx="514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9</a:t>
            </a:r>
            <a:endParaRPr lang="ru-RU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1000125" y="3035982"/>
            <a:ext cx="514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-9</a:t>
            </a:r>
            <a:endParaRPr lang="ru-RU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1775221" y="3395526"/>
            <a:ext cx="514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9</a:t>
            </a:r>
            <a:endParaRPr lang="ru-RU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1764506" y="3770425"/>
            <a:ext cx="514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9</a:t>
            </a:r>
            <a:endParaRPr lang="ru-RU" sz="1400" dirty="0"/>
          </a:p>
        </p:txBody>
      </p:sp>
      <p:cxnSp>
        <p:nvCxnSpPr>
          <p:cNvPr id="31" name="Соединительная линия уступом 30"/>
          <p:cNvCxnSpPr>
            <a:stCxn id="8" idx="0"/>
          </p:cNvCxnSpPr>
          <p:nvPr/>
        </p:nvCxnSpPr>
        <p:spPr>
          <a:xfrm rot="5400000" flipH="1" flipV="1">
            <a:off x="2321719" y="2007394"/>
            <a:ext cx="128586" cy="942975"/>
          </a:xfrm>
          <a:prstGeom prst="bentConnector2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Соединительная линия уступом 34"/>
          <p:cNvCxnSpPr/>
          <p:nvPr/>
        </p:nvCxnSpPr>
        <p:spPr>
          <a:xfrm rot="5400000" flipH="1" flipV="1">
            <a:off x="2314575" y="2817016"/>
            <a:ext cx="128586" cy="942975"/>
          </a:xfrm>
          <a:prstGeom prst="bentConnector2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Соединительная линия уступом 40"/>
          <p:cNvCxnSpPr/>
          <p:nvPr/>
        </p:nvCxnSpPr>
        <p:spPr>
          <a:xfrm rot="10800000">
            <a:off x="878682" y="3637779"/>
            <a:ext cx="1035843" cy="206"/>
          </a:xfrm>
          <a:prstGeom prst="bentConnector3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flipH="1">
            <a:off x="1902024" y="3632945"/>
            <a:ext cx="12500" cy="16433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Соединительная линия уступом 38"/>
          <p:cNvCxnSpPr>
            <a:stCxn id="15" idx="0"/>
          </p:cNvCxnSpPr>
          <p:nvPr/>
        </p:nvCxnSpPr>
        <p:spPr>
          <a:xfrm rot="5400000" flipH="1" flipV="1">
            <a:off x="1924086" y="2182069"/>
            <a:ext cx="59458" cy="1507331"/>
          </a:xfrm>
          <a:prstGeom prst="bentConnector2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5" name="Таблица 4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47052770"/>
              </p:ext>
            </p:extLst>
          </p:nvPr>
        </p:nvGraphicFramePr>
        <p:xfrm>
          <a:off x="1407318" y="5944254"/>
          <a:ext cx="2064546" cy="7565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8182"/>
                <a:gridCol w="688182"/>
                <a:gridCol w="688182"/>
              </a:tblGrid>
              <a:tr h="37829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</a:t>
                      </a:r>
                      <a:endParaRPr lang="ru-RU" dirty="0"/>
                    </a:p>
                  </a:txBody>
                  <a:tcPr/>
                </a:tc>
              </a:tr>
              <a:tr h="37829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97985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0" y="67230"/>
                <a:ext cx="12192000" cy="62478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ts val="3000"/>
                  </a:lnSpc>
                  <a:buFont typeface="+mj-lt"/>
                  <a:buAutoNum type="arabicPeriod" startAt="4"/>
                </a:pPr>
                <a:r>
                  <a:rPr lang="ru-RU" b="1" dirty="0" smtClean="0"/>
                  <a:t>Решите уравнение </a:t>
                </a:r>
                <a:r>
                  <a:rPr lang="en-US" b="1" dirty="0" smtClean="0"/>
                  <a:t>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dirty="0" smtClean="0"/>
                  <a:t>-</a:t>
                </a:r>
                <a:r>
                  <a:rPr lang="en-US" dirty="0" smtClean="0"/>
                  <a:t>1</a:t>
                </a:r>
                <a:r>
                  <a:rPr lang="ru-RU" dirty="0" smtClean="0"/>
                  <a:t>6</a:t>
                </a:r>
                <a:r>
                  <a:rPr lang="en-US" dirty="0" smtClean="0"/>
                  <a:t>x=0</a:t>
                </a:r>
                <a:endParaRPr lang="en-US" dirty="0" smtClean="0"/>
              </a:p>
              <a:p>
                <a:pPr lvl="1">
                  <a:lnSpc>
                    <a:spcPts val="3000"/>
                  </a:lnSpc>
                </a:pPr>
                <a:r>
                  <a:rPr lang="ru-RU" dirty="0" smtClean="0"/>
                  <a:t>Ответ</a:t>
                </a:r>
                <a:r>
                  <a:rPr lang="ru-RU" dirty="0" smtClean="0"/>
                  <a:t>: </a:t>
                </a:r>
                <a:r>
                  <a:rPr lang="ru-RU" b="1" dirty="0" smtClean="0">
                    <a:solidFill>
                      <a:srgbClr val="FF0000"/>
                    </a:solidFill>
                  </a:rPr>
                  <a:t>0 и 8</a:t>
                </a:r>
                <a:endParaRPr lang="en-US" b="1" dirty="0" smtClean="0">
                  <a:solidFill>
                    <a:srgbClr val="FF0000"/>
                  </a:solidFill>
                </a:endParaRPr>
              </a:p>
              <a:p>
                <a:pPr marL="342900" indent="-342900">
                  <a:lnSpc>
                    <a:spcPts val="3000"/>
                  </a:lnSpc>
                  <a:buFont typeface="+mj-lt"/>
                  <a:buAutoNum type="arabicPeriod" startAt="4"/>
                </a:pPr>
                <a:r>
                  <a:rPr lang="ru-RU" b="1" dirty="0" smtClean="0"/>
                  <a:t>Из данных уравнений подберите второе уравнение системы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b="1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𝟏𝟕</m:t>
                                </m:r>
                              </m:num>
                              <m:den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den>
                            </m:f>
                          </m:e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………</m:t>
                            </m:r>
                          </m:e>
                        </m:eqArr>
                      </m:e>
                    </m:d>
                    <m:r>
                      <a:rPr lang="ru-RU" b="1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b="1" dirty="0" smtClean="0"/>
                  <a:t>так, чтобы система имела одно решение. </a:t>
                </a:r>
              </a:p>
              <a:p>
                <a:pPr lvl="1">
                  <a:lnSpc>
                    <a:spcPts val="3000"/>
                  </a:lnSpc>
                </a:pPr>
                <a:r>
                  <a:rPr lang="ru-RU" dirty="0" smtClean="0"/>
                  <a:t>1) </a:t>
                </a:r>
                <a:r>
                  <a:rPr lang="en-US" dirty="0" smtClean="0"/>
                  <a:t>y</a:t>
                </a:r>
                <a:r>
                  <a:rPr lang="en-US" dirty="0" smtClean="0"/>
                  <a:t>=-</a:t>
                </a:r>
                <a:r>
                  <a:rPr lang="ru-RU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17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dirty="0" smtClean="0"/>
                  <a:t>           2) y=x            3) y=-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          4) y=-17x</a:t>
                </a:r>
                <a:endParaRPr lang="ru-RU" b="1" dirty="0" smtClean="0"/>
              </a:p>
              <a:p>
                <a:pPr marL="342900" indent="-342900">
                  <a:lnSpc>
                    <a:spcPts val="3000"/>
                  </a:lnSpc>
                  <a:buFont typeface="+mj-lt"/>
                  <a:buAutoNum type="arabicPeriod" startAt="4"/>
                </a:pPr>
                <a:r>
                  <a:rPr lang="ru-RU" b="1" dirty="0" smtClean="0"/>
                  <a:t>Решите</a:t>
                </a:r>
                <a:r>
                  <a:rPr lang="en-US" b="1" dirty="0" smtClean="0"/>
                  <a:t> </a:t>
                </a:r>
                <a:r>
                  <a:rPr lang="ru-RU" b="1" dirty="0" smtClean="0"/>
                  <a:t>неравенство 10-3(</a:t>
                </a:r>
                <a:r>
                  <a:rPr lang="en-US" b="1" dirty="0" smtClean="0"/>
                  <a:t>x+4)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b="1" dirty="0" smtClean="0"/>
                  <a:t>16-5x</a:t>
                </a:r>
                <a:r>
                  <a:rPr lang="ru-RU" b="1" dirty="0" smtClean="0"/>
                  <a:t> и укажите, на каком рисунке изображено множество его решений. </a:t>
                </a:r>
                <a:endParaRPr lang="en-US" b="1" dirty="0" smtClean="0"/>
              </a:p>
              <a:p>
                <a:pPr lvl="1">
                  <a:lnSpc>
                    <a:spcPts val="3000"/>
                  </a:lnSpc>
                </a:pPr>
                <a:r>
                  <a:rPr lang="ru-RU" dirty="0" smtClean="0">
                    <a:latin typeface="Cambria Math" panose="02040503050406030204" pitchFamily="18" charset="0"/>
                  </a:rPr>
                  <a:t>1)</a:t>
                </a:r>
              </a:p>
              <a:p>
                <a:pPr lvl="1">
                  <a:lnSpc>
                    <a:spcPts val="3000"/>
                  </a:lnSpc>
                </a:pPr>
                <a:r>
                  <a:rPr lang="ru-RU" dirty="0" smtClean="0">
                    <a:latin typeface="Cambria Math" panose="02040503050406030204" pitchFamily="18" charset="0"/>
                  </a:rPr>
                  <a:t>2)</a:t>
                </a:r>
              </a:p>
              <a:p>
                <a:pPr lvl="1">
                  <a:lnSpc>
                    <a:spcPts val="3000"/>
                  </a:lnSpc>
                </a:pPr>
                <a:r>
                  <a:rPr lang="ru-RU" dirty="0" smtClean="0">
                    <a:latin typeface="Cambria Math" panose="02040503050406030204" pitchFamily="18" charset="0"/>
                  </a:rPr>
                  <a:t>3)</a:t>
                </a:r>
              </a:p>
              <a:p>
                <a:pPr lvl="1">
                  <a:lnSpc>
                    <a:spcPts val="3000"/>
                  </a:lnSpc>
                </a:pPr>
                <a:r>
                  <a:rPr lang="ru-RU" dirty="0" smtClean="0">
                    <a:latin typeface="Cambria Math" panose="02040503050406030204" pitchFamily="18" charset="0"/>
                  </a:rPr>
                  <a:t>4)</a:t>
                </a:r>
                <a:endParaRPr lang="en-US" dirty="0">
                  <a:latin typeface="Cambria Math" panose="02040503050406030204" pitchFamily="18" charset="0"/>
                </a:endParaRPr>
              </a:p>
              <a:p>
                <a:pPr marL="342900" indent="-342900">
                  <a:lnSpc>
                    <a:spcPts val="3000"/>
                  </a:lnSpc>
                  <a:buFont typeface="+mj-lt"/>
                  <a:buAutoNum type="arabicPeriod" startAt="4"/>
                </a:pPr>
                <a:r>
                  <a:rPr lang="ru-RU" b="1" dirty="0" smtClean="0"/>
                  <a:t>Для каждого неравенства укажите множество его решений. В таблице под каждой буквой запишите номер соответствующего ответа.</a:t>
                </a:r>
              </a:p>
              <a:p>
                <a:pPr lvl="2">
                  <a:lnSpc>
                    <a:spcPts val="3000"/>
                  </a:lnSpc>
                </a:pPr>
                <a:r>
                  <a:rPr lang="ru-RU" dirty="0" smtClean="0"/>
                  <a:t>А)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−1&lt;0</m:t>
                    </m:r>
                  </m:oMath>
                </a14:m>
                <a:r>
                  <a:rPr lang="en-US" dirty="0" smtClean="0"/>
                  <a:t>       1)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</m:oMath>
                </a14:m>
                <a:endParaRPr lang="ru-RU" dirty="0" smtClean="0"/>
              </a:p>
              <a:p>
                <a:pPr lvl="2">
                  <a:lnSpc>
                    <a:spcPts val="3000"/>
                  </a:lnSpc>
                </a:pPr>
                <a:r>
                  <a:rPr lang="ru-RU" dirty="0" smtClean="0"/>
                  <a:t>Б)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+1&lt;0</m:t>
                    </m:r>
                  </m:oMath>
                </a14:m>
                <a:r>
                  <a:rPr lang="en-US" dirty="0" smtClean="0"/>
                  <a:t>       2)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∞;−1)∪(1;+∞)</m:t>
                    </m:r>
                  </m:oMath>
                </a14:m>
                <a:endParaRPr lang="ru-RU" dirty="0" smtClean="0"/>
              </a:p>
              <a:p>
                <a:pPr lvl="2">
                  <a:lnSpc>
                    <a:spcPts val="3000"/>
                  </a:lnSpc>
                </a:pPr>
                <a:r>
                  <a:rPr lang="ru-RU" dirty="0" smtClean="0"/>
                  <a:t>В)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−1&gt;0</m:t>
                    </m:r>
                  </m:oMath>
                </a14:m>
                <a:r>
                  <a:rPr lang="en-US" dirty="0" smtClean="0"/>
                  <a:t>       3) (-1;1)</a:t>
                </a:r>
              </a:p>
              <a:p>
                <a:pPr lvl="1">
                  <a:lnSpc>
                    <a:spcPts val="3000"/>
                  </a:lnSpc>
                </a:pPr>
                <a:r>
                  <a:rPr lang="ru-RU" dirty="0" smtClean="0"/>
                  <a:t>Ответ:</a:t>
                </a:r>
                <a:endParaRPr lang="en-US" dirty="0" smtClean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7230"/>
                <a:ext cx="12192000" cy="6247864"/>
              </a:xfrm>
              <a:prstGeom prst="rect">
                <a:avLst/>
              </a:prstGeom>
              <a:blipFill rotWithShape="0">
                <a:blip r:embed="rId2"/>
                <a:stretch>
                  <a:fillRect l="-3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Прямая со стрелкой 4"/>
          <p:cNvCxnSpPr/>
          <p:nvPr/>
        </p:nvCxnSpPr>
        <p:spPr>
          <a:xfrm>
            <a:off x="857250" y="2600325"/>
            <a:ext cx="200025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1200150" y="2550318"/>
            <a:ext cx="0" cy="10001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вал 7"/>
          <p:cNvSpPr/>
          <p:nvPr/>
        </p:nvSpPr>
        <p:spPr>
          <a:xfrm>
            <a:off x="1857375" y="2543174"/>
            <a:ext cx="114300" cy="1143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857250" y="3022614"/>
            <a:ext cx="200025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857250" y="3381375"/>
            <a:ext cx="200025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857250" y="3781425"/>
            <a:ext cx="200025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914525" y="2972607"/>
            <a:ext cx="0" cy="10001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200150" y="3331368"/>
            <a:ext cx="0" cy="10001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200150" y="3731418"/>
            <a:ext cx="0" cy="10001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вал 14"/>
          <p:cNvSpPr/>
          <p:nvPr/>
        </p:nvSpPr>
        <p:spPr>
          <a:xfrm>
            <a:off x="1143000" y="2965463"/>
            <a:ext cx="114300" cy="1143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1857375" y="3324224"/>
            <a:ext cx="114300" cy="1143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1857375" y="3724274"/>
            <a:ext cx="114300" cy="1143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2707481" y="2529530"/>
            <a:ext cx="300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2707481" y="2952796"/>
            <a:ext cx="300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2707481" y="3325770"/>
            <a:ext cx="300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2707481" y="3709985"/>
            <a:ext cx="300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1050131" y="2598228"/>
            <a:ext cx="3571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0</a:t>
            </a:r>
            <a:endParaRPr lang="ru-RU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1775223" y="3013104"/>
            <a:ext cx="3571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0</a:t>
            </a:r>
            <a:endParaRPr lang="ru-RU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1039417" y="3372659"/>
            <a:ext cx="3571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0</a:t>
            </a:r>
            <a:endParaRPr lang="ru-RU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1050131" y="3784058"/>
            <a:ext cx="3571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0</a:t>
            </a:r>
            <a:endParaRPr lang="ru-RU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1775222" y="2614083"/>
            <a:ext cx="514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9</a:t>
            </a:r>
            <a:endParaRPr lang="ru-RU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1000125" y="3035982"/>
            <a:ext cx="514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-9</a:t>
            </a:r>
            <a:endParaRPr lang="ru-RU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1775221" y="3395526"/>
            <a:ext cx="514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9</a:t>
            </a:r>
            <a:endParaRPr lang="ru-RU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1764506" y="3770425"/>
            <a:ext cx="514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9</a:t>
            </a:r>
            <a:endParaRPr lang="ru-RU" sz="1400" dirty="0"/>
          </a:p>
        </p:txBody>
      </p:sp>
      <p:cxnSp>
        <p:nvCxnSpPr>
          <p:cNvPr id="31" name="Соединительная линия уступом 30"/>
          <p:cNvCxnSpPr>
            <a:stCxn id="8" idx="0"/>
          </p:cNvCxnSpPr>
          <p:nvPr/>
        </p:nvCxnSpPr>
        <p:spPr>
          <a:xfrm rot="5400000" flipH="1" flipV="1">
            <a:off x="2321719" y="2007394"/>
            <a:ext cx="128586" cy="942975"/>
          </a:xfrm>
          <a:prstGeom prst="bentConnector2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Соединительная линия уступом 34"/>
          <p:cNvCxnSpPr/>
          <p:nvPr/>
        </p:nvCxnSpPr>
        <p:spPr>
          <a:xfrm rot="5400000" flipH="1" flipV="1">
            <a:off x="2314575" y="2817016"/>
            <a:ext cx="128586" cy="942975"/>
          </a:xfrm>
          <a:prstGeom prst="bentConnector2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Соединительная линия уступом 40"/>
          <p:cNvCxnSpPr/>
          <p:nvPr/>
        </p:nvCxnSpPr>
        <p:spPr>
          <a:xfrm rot="10800000">
            <a:off x="878682" y="3637779"/>
            <a:ext cx="1035843" cy="206"/>
          </a:xfrm>
          <a:prstGeom prst="bentConnector3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flipH="1">
            <a:off x="1902024" y="3632945"/>
            <a:ext cx="12500" cy="16433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Соединительная линия уступом 38"/>
          <p:cNvCxnSpPr>
            <a:stCxn id="15" idx="0"/>
          </p:cNvCxnSpPr>
          <p:nvPr/>
        </p:nvCxnSpPr>
        <p:spPr>
          <a:xfrm rot="5400000" flipH="1" flipV="1">
            <a:off x="1924086" y="2182069"/>
            <a:ext cx="59458" cy="1507331"/>
          </a:xfrm>
          <a:prstGeom prst="bentConnector2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5" name="Таблица 4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47052770"/>
              </p:ext>
            </p:extLst>
          </p:nvPr>
        </p:nvGraphicFramePr>
        <p:xfrm>
          <a:off x="1407318" y="5944254"/>
          <a:ext cx="2064546" cy="7565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8182"/>
                <a:gridCol w="688182"/>
                <a:gridCol w="688182"/>
              </a:tblGrid>
              <a:tr h="37829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</a:t>
                      </a:r>
                      <a:endParaRPr lang="ru-RU" dirty="0"/>
                    </a:p>
                  </a:txBody>
                  <a:tcPr/>
                </a:tc>
              </a:tr>
              <a:tr h="37829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24337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0" y="67230"/>
                <a:ext cx="12192000" cy="62478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ts val="3000"/>
                  </a:lnSpc>
                  <a:buFont typeface="+mj-lt"/>
                  <a:buAutoNum type="arabicPeriod" startAt="4"/>
                </a:pPr>
                <a:r>
                  <a:rPr lang="ru-RU" b="1" dirty="0" smtClean="0"/>
                  <a:t>Решите уравнение </a:t>
                </a:r>
                <a:r>
                  <a:rPr lang="en-US" b="1" dirty="0" smtClean="0"/>
                  <a:t>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dirty="0" smtClean="0"/>
                  <a:t>-</a:t>
                </a:r>
                <a:r>
                  <a:rPr lang="en-US" dirty="0" smtClean="0"/>
                  <a:t>1</a:t>
                </a:r>
                <a:r>
                  <a:rPr lang="ru-RU" dirty="0" smtClean="0"/>
                  <a:t>6</a:t>
                </a:r>
                <a:r>
                  <a:rPr lang="en-US" dirty="0" smtClean="0"/>
                  <a:t>x=0</a:t>
                </a:r>
                <a:endParaRPr lang="en-US" dirty="0" smtClean="0"/>
              </a:p>
              <a:p>
                <a:pPr lvl="1">
                  <a:lnSpc>
                    <a:spcPts val="3000"/>
                  </a:lnSpc>
                </a:pPr>
                <a:r>
                  <a:rPr lang="ru-RU" dirty="0" smtClean="0"/>
                  <a:t>Ответ</a:t>
                </a:r>
                <a:r>
                  <a:rPr lang="ru-RU" dirty="0" smtClean="0"/>
                  <a:t>: </a:t>
                </a:r>
                <a:r>
                  <a:rPr lang="ru-RU" b="1" dirty="0" smtClean="0">
                    <a:solidFill>
                      <a:srgbClr val="FF0000"/>
                    </a:solidFill>
                  </a:rPr>
                  <a:t>0 и 8</a:t>
                </a:r>
                <a:endParaRPr lang="en-US" b="1" dirty="0" smtClean="0">
                  <a:solidFill>
                    <a:srgbClr val="FF0000"/>
                  </a:solidFill>
                </a:endParaRPr>
              </a:p>
              <a:p>
                <a:pPr marL="342900" indent="-342900">
                  <a:lnSpc>
                    <a:spcPts val="3000"/>
                  </a:lnSpc>
                  <a:buFont typeface="+mj-lt"/>
                  <a:buAutoNum type="arabicPeriod" startAt="4"/>
                </a:pPr>
                <a:r>
                  <a:rPr lang="ru-RU" b="1" dirty="0" smtClean="0"/>
                  <a:t>Из данных уравнений подберите второе уравнение системы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b="1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𝟏𝟕</m:t>
                                </m:r>
                              </m:num>
                              <m:den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den>
                            </m:f>
                          </m:e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………</m:t>
                            </m:r>
                          </m:e>
                        </m:eqArr>
                      </m:e>
                    </m:d>
                    <m:r>
                      <a:rPr lang="ru-RU" b="1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b="1" dirty="0" smtClean="0"/>
                  <a:t>так, чтобы система имела одно решение. </a:t>
                </a:r>
              </a:p>
              <a:p>
                <a:pPr lvl="1">
                  <a:lnSpc>
                    <a:spcPts val="3000"/>
                  </a:lnSpc>
                </a:pPr>
                <a:r>
                  <a:rPr lang="ru-RU" dirty="0" smtClean="0"/>
                  <a:t>1) </a:t>
                </a:r>
                <a:r>
                  <a:rPr lang="en-US" dirty="0" smtClean="0"/>
                  <a:t>y</a:t>
                </a:r>
                <a:r>
                  <a:rPr lang="en-US" dirty="0" smtClean="0"/>
                  <a:t>=-</a:t>
                </a:r>
                <a:r>
                  <a:rPr lang="ru-RU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17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dirty="0" smtClean="0"/>
                  <a:t>           2) y=x           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3) y=-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dirty="0" smtClean="0"/>
                  <a:t>           4) y=-17x</a:t>
                </a:r>
                <a:endParaRPr lang="ru-RU" b="1" dirty="0" smtClean="0"/>
              </a:p>
              <a:p>
                <a:pPr marL="342900" indent="-342900">
                  <a:lnSpc>
                    <a:spcPts val="3000"/>
                  </a:lnSpc>
                  <a:buFont typeface="+mj-lt"/>
                  <a:buAutoNum type="arabicPeriod" startAt="4"/>
                </a:pPr>
                <a:r>
                  <a:rPr lang="ru-RU" b="1" dirty="0" smtClean="0"/>
                  <a:t>Решите</a:t>
                </a:r>
                <a:r>
                  <a:rPr lang="en-US" b="1" dirty="0" smtClean="0"/>
                  <a:t> </a:t>
                </a:r>
                <a:r>
                  <a:rPr lang="ru-RU" b="1" dirty="0" smtClean="0"/>
                  <a:t>неравенство 10-3(</a:t>
                </a:r>
                <a:r>
                  <a:rPr lang="en-US" b="1" dirty="0" smtClean="0"/>
                  <a:t>x+4)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b="1" dirty="0" smtClean="0"/>
                  <a:t>16-5x</a:t>
                </a:r>
                <a:r>
                  <a:rPr lang="ru-RU" b="1" dirty="0" smtClean="0"/>
                  <a:t> и укажите, на каком рисунке изображено множество его решений. </a:t>
                </a:r>
                <a:endParaRPr lang="en-US" b="1" dirty="0" smtClean="0"/>
              </a:p>
              <a:p>
                <a:pPr lvl="1">
                  <a:lnSpc>
                    <a:spcPts val="3000"/>
                  </a:lnSpc>
                </a:pPr>
                <a:r>
                  <a:rPr lang="ru-RU" dirty="0" smtClean="0">
                    <a:latin typeface="Cambria Math" panose="02040503050406030204" pitchFamily="18" charset="0"/>
                  </a:rPr>
                  <a:t>1)</a:t>
                </a:r>
              </a:p>
              <a:p>
                <a:pPr lvl="1">
                  <a:lnSpc>
                    <a:spcPts val="3000"/>
                  </a:lnSpc>
                </a:pPr>
                <a:r>
                  <a:rPr lang="ru-RU" dirty="0" smtClean="0">
                    <a:latin typeface="Cambria Math" panose="02040503050406030204" pitchFamily="18" charset="0"/>
                  </a:rPr>
                  <a:t>2)</a:t>
                </a:r>
              </a:p>
              <a:p>
                <a:pPr lvl="1">
                  <a:lnSpc>
                    <a:spcPts val="3000"/>
                  </a:lnSpc>
                </a:pPr>
                <a:r>
                  <a:rPr lang="ru-RU" dirty="0" smtClean="0">
                    <a:latin typeface="Cambria Math" panose="02040503050406030204" pitchFamily="18" charset="0"/>
                  </a:rPr>
                  <a:t>3)</a:t>
                </a:r>
              </a:p>
              <a:p>
                <a:pPr lvl="1">
                  <a:lnSpc>
                    <a:spcPts val="3000"/>
                  </a:lnSpc>
                </a:pPr>
                <a:r>
                  <a:rPr lang="ru-RU" dirty="0" smtClean="0">
                    <a:latin typeface="Cambria Math" panose="02040503050406030204" pitchFamily="18" charset="0"/>
                  </a:rPr>
                  <a:t>4)</a:t>
                </a:r>
                <a:endParaRPr lang="en-US" dirty="0">
                  <a:latin typeface="Cambria Math" panose="02040503050406030204" pitchFamily="18" charset="0"/>
                </a:endParaRPr>
              </a:p>
              <a:p>
                <a:pPr marL="342900" indent="-342900">
                  <a:lnSpc>
                    <a:spcPts val="3000"/>
                  </a:lnSpc>
                  <a:buFont typeface="+mj-lt"/>
                  <a:buAutoNum type="arabicPeriod" startAt="4"/>
                </a:pPr>
                <a:r>
                  <a:rPr lang="ru-RU" b="1" dirty="0" smtClean="0"/>
                  <a:t>Для каждого неравенства укажите множество его решений. В таблице под каждой буквой запишите номер соответствующего ответа.</a:t>
                </a:r>
              </a:p>
              <a:p>
                <a:pPr lvl="2">
                  <a:lnSpc>
                    <a:spcPts val="3000"/>
                  </a:lnSpc>
                </a:pPr>
                <a:r>
                  <a:rPr lang="ru-RU" dirty="0" smtClean="0"/>
                  <a:t>А)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−1&lt;0</m:t>
                    </m:r>
                  </m:oMath>
                </a14:m>
                <a:r>
                  <a:rPr lang="en-US" dirty="0" smtClean="0"/>
                  <a:t>       1)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</m:oMath>
                </a14:m>
                <a:endParaRPr lang="ru-RU" dirty="0" smtClean="0"/>
              </a:p>
              <a:p>
                <a:pPr lvl="2">
                  <a:lnSpc>
                    <a:spcPts val="3000"/>
                  </a:lnSpc>
                </a:pPr>
                <a:r>
                  <a:rPr lang="ru-RU" dirty="0" smtClean="0"/>
                  <a:t>Б)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+1&lt;0</m:t>
                    </m:r>
                  </m:oMath>
                </a14:m>
                <a:r>
                  <a:rPr lang="en-US" dirty="0" smtClean="0"/>
                  <a:t>       2)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∞;−1)∪(1;+∞)</m:t>
                    </m:r>
                  </m:oMath>
                </a14:m>
                <a:endParaRPr lang="ru-RU" dirty="0" smtClean="0"/>
              </a:p>
              <a:p>
                <a:pPr lvl="2">
                  <a:lnSpc>
                    <a:spcPts val="3000"/>
                  </a:lnSpc>
                </a:pPr>
                <a:r>
                  <a:rPr lang="ru-RU" dirty="0" smtClean="0"/>
                  <a:t>В)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−1&gt;0</m:t>
                    </m:r>
                  </m:oMath>
                </a14:m>
                <a:r>
                  <a:rPr lang="en-US" dirty="0" smtClean="0"/>
                  <a:t>       3) (-1;1)</a:t>
                </a:r>
              </a:p>
              <a:p>
                <a:pPr lvl="1">
                  <a:lnSpc>
                    <a:spcPts val="3000"/>
                  </a:lnSpc>
                </a:pPr>
                <a:r>
                  <a:rPr lang="ru-RU" dirty="0" smtClean="0"/>
                  <a:t>Ответ:</a:t>
                </a:r>
                <a:endParaRPr lang="en-US" dirty="0" smtClean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7230"/>
                <a:ext cx="12192000" cy="6247864"/>
              </a:xfrm>
              <a:prstGeom prst="rect">
                <a:avLst/>
              </a:prstGeom>
              <a:blipFill rotWithShape="0">
                <a:blip r:embed="rId2"/>
                <a:stretch>
                  <a:fillRect l="-3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Прямая со стрелкой 4"/>
          <p:cNvCxnSpPr/>
          <p:nvPr/>
        </p:nvCxnSpPr>
        <p:spPr>
          <a:xfrm>
            <a:off x="857250" y="2600325"/>
            <a:ext cx="200025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1200150" y="2550318"/>
            <a:ext cx="0" cy="10001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вал 7"/>
          <p:cNvSpPr/>
          <p:nvPr/>
        </p:nvSpPr>
        <p:spPr>
          <a:xfrm>
            <a:off x="1857375" y="2543174"/>
            <a:ext cx="114300" cy="1143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857250" y="3022614"/>
            <a:ext cx="200025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857250" y="3381375"/>
            <a:ext cx="200025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857250" y="3781425"/>
            <a:ext cx="200025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914525" y="2972607"/>
            <a:ext cx="0" cy="10001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200150" y="3331368"/>
            <a:ext cx="0" cy="10001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200150" y="3731418"/>
            <a:ext cx="0" cy="10001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вал 14"/>
          <p:cNvSpPr/>
          <p:nvPr/>
        </p:nvSpPr>
        <p:spPr>
          <a:xfrm>
            <a:off x="1143000" y="2965463"/>
            <a:ext cx="114300" cy="1143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1857375" y="3324224"/>
            <a:ext cx="114300" cy="1143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1857375" y="3724274"/>
            <a:ext cx="114300" cy="1143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2707481" y="2529530"/>
            <a:ext cx="300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2707481" y="2952796"/>
            <a:ext cx="300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2707481" y="3325770"/>
            <a:ext cx="300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2707481" y="3709985"/>
            <a:ext cx="300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1050131" y="2598228"/>
            <a:ext cx="3571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0</a:t>
            </a:r>
            <a:endParaRPr lang="ru-RU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1775223" y="3013104"/>
            <a:ext cx="3571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0</a:t>
            </a:r>
            <a:endParaRPr lang="ru-RU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1039417" y="3372659"/>
            <a:ext cx="3571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0</a:t>
            </a:r>
            <a:endParaRPr lang="ru-RU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1050131" y="3784058"/>
            <a:ext cx="3571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0</a:t>
            </a:r>
            <a:endParaRPr lang="ru-RU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1775222" y="2614083"/>
            <a:ext cx="514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9</a:t>
            </a:r>
            <a:endParaRPr lang="ru-RU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1000125" y="3035982"/>
            <a:ext cx="514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-9</a:t>
            </a:r>
            <a:endParaRPr lang="ru-RU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1775221" y="3395526"/>
            <a:ext cx="514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9</a:t>
            </a:r>
            <a:endParaRPr lang="ru-RU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1764506" y="3770425"/>
            <a:ext cx="514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9</a:t>
            </a:r>
            <a:endParaRPr lang="ru-RU" sz="1400" dirty="0"/>
          </a:p>
        </p:txBody>
      </p:sp>
      <p:cxnSp>
        <p:nvCxnSpPr>
          <p:cNvPr id="31" name="Соединительная линия уступом 30"/>
          <p:cNvCxnSpPr>
            <a:stCxn id="8" idx="0"/>
          </p:cNvCxnSpPr>
          <p:nvPr/>
        </p:nvCxnSpPr>
        <p:spPr>
          <a:xfrm rot="5400000" flipH="1" flipV="1">
            <a:off x="2321719" y="2007394"/>
            <a:ext cx="128586" cy="942975"/>
          </a:xfrm>
          <a:prstGeom prst="bentConnector2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Соединительная линия уступом 34"/>
          <p:cNvCxnSpPr/>
          <p:nvPr/>
        </p:nvCxnSpPr>
        <p:spPr>
          <a:xfrm rot="5400000" flipH="1" flipV="1">
            <a:off x="2314575" y="2817016"/>
            <a:ext cx="128586" cy="942975"/>
          </a:xfrm>
          <a:prstGeom prst="bentConnector2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Соединительная линия уступом 40"/>
          <p:cNvCxnSpPr/>
          <p:nvPr/>
        </p:nvCxnSpPr>
        <p:spPr>
          <a:xfrm rot="10800000">
            <a:off x="878682" y="3637779"/>
            <a:ext cx="1035843" cy="206"/>
          </a:xfrm>
          <a:prstGeom prst="bentConnector3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flipH="1">
            <a:off x="1902024" y="3632945"/>
            <a:ext cx="12500" cy="16433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Соединительная линия уступом 38"/>
          <p:cNvCxnSpPr>
            <a:stCxn id="15" idx="0"/>
          </p:cNvCxnSpPr>
          <p:nvPr/>
        </p:nvCxnSpPr>
        <p:spPr>
          <a:xfrm rot="5400000" flipH="1" flipV="1">
            <a:off x="1924086" y="2182069"/>
            <a:ext cx="59458" cy="1507331"/>
          </a:xfrm>
          <a:prstGeom prst="bentConnector2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5" name="Таблица 4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47052770"/>
              </p:ext>
            </p:extLst>
          </p:nvPr>
        </p:nvGraphicFramePr>
        <p:xfrm>
          <a:off x="1407318" y="5944254"/>
          <a:ext cx="2064546" cy="7565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8182"/>
                <a:gridCol w="688182"/>
                <a:gridCol w="688182"/>
              </a:tblGrid>
              <a:tr h="37829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</a:t>
                      </a:r>
                      <a:endParaRPr lang="ru-RU" dirty="0"/>
                    </a:p>
                  </a:txBody>
                  <a:tcPr/>
                </a:tc>
              </a:tr>
              <a:tr h="37829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21943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0" y="67230"/>
                <a:ext cx="12192000" cy="62478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ts val="3000"/>
                  </a:lnSpc>
                  <a:buFont typeface="+mj-lt"/>
                  <a:buAutoNum type="arabicPeriod" startAt="4"/>
                </a:pPr>
                <a:r>
                  <a:rPr lang="ru-RU" b="1" dirty="0" smtClean="0"/>
                  <a:t>Решите уравнение </a:t>
                </a:r>
                <a:r>
                  <a:rPr lang="en-US" b="1" dirty="0" smtClean="0"/>
                  <a:t>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dirty="0" smtClean="0"/>
                  <a:t>-</a:t>
                </a:r>
                <a:r>
                  <a:rPr lang="en-US" dirty="0" smtClean="0"/>
                  <a:t>1</a:t>
                </a:r>
                <a:r>
                  <a:rPr lang="ru-RU" dirty="0" smtClean="0"/>
                  <a:t>6</a:t>
                </a:r>
                <a:r>
                  <a:rPr lang="en-US" dirty="0" smtClean="0"/>
                  <a:t>x=0</a:t>
                </a:r>
                <a:endParaRPr lang="en-US" dirty="0" smtClean="0"/>
              </a:p>
              <a:p>
                <a:pPr lvl="1">
                  <a:lnSpc>
                    <a:spcPts val="3000"/>
                  </a:lnSpc>
                </a:pPr>
                <a:r>
                  <a:rPr lang="ru-RU" dirty="0" smtClean="0"/>
                  <a:t>Ответ</a:t>
                </a:r>
                <a:r>
                  <a:rPr lang="ru-RU" dirty="0" smtClean="0"/>
                  <a:t>: </a:t>
                </a:r>
                <a:r>
                  <a:rPr lang="ru-RU" b="1" dirty="0" smtClean="0">
                    <a:solidFill>
                      <a:srgbClr val="FF0000"/>
                    </a:solidFill>
                  </a:rPr>
                  <a:t>0 и 8</a:t>
                </a:r>
                <a:endParaRPr lang="en-US" b="1" dirty="0" smtClean="0">
                  <a:solidFill>
                    <a:srgbClr val="FF0000"/>
                  </a:solidFill>
                </a:endParaRPr>
              </a:p>
              <a:p>
                <a:pPr marL="342900" indent="-342900">
                  <a:lnSpc>
                    <a:spcPts val="3000"/>
                  </a:lnSpc>
                  <a:buFont typeface="+mj-lt"/>
                  <a:buAutoNum type="arabicPeriod" startAt="4"/>
                </a:pPr>
                <a:r>
                  <a:rPr lang="ru-RU" b="1" dirty="0" smtClean="0"/>
                  <a:t>Из данных уравнений подберите второе уравнение системы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b="1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𝟏𝟕</m:t>
                                </m:r>
                              </m:num>
                              <m:den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den>
                            </m:f>
                          </m:e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………</m:t>
                            </m:r>
                          </m:e>
                        </m:eqArr>
                      </m:e>
                    </m:d>
                    <m:r>
                      <a:rPr lang="ru-RU" b="1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b="1" dirty="0" smtClean="0"/>
                  <a:t>так, чтобы система имела одно решение. </a:t>
                </a:r>
              </a:p>
              <a:p>
                <a:pPr lvl="1">
                  <a:lnSpc>
                    <a:spcPts val="3000"/>
                  </a:lnSpc>
                </a:pPr>
                <a:r>
                  <a:rPr lang="ru-RU" dirty="0" smtClean="0"/>
                  <a:t>1) </a:t>
                </a:r>
                <a:r>
                  <a:rPr lang="en-US" dirty="0" smtClean="0"/>
                  <a:t>y</a:t>
                </a:r>
                <a:r>
                  <a:rPr lang="en-US" dirty="0" smtClean="0"/>
                  <a:t>=-</a:t>
                </a:r>
                <a:r>
                  <a:rPr lang="ru-RU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17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dirty="0" smtClean="0"/>
                  <a:t>           2) y=x           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3) y=-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dirty="0" smtClean="0"/>
                  <a:t>           4) y=-17x</a:t>
                </a:r>
                <a:endParaRPr lang="ru-RU" b="1" dirty="0" smtClean="0"/>
              </a:p>
              <a:p>
                <a:pPr marL="342900" indent="-342900">
                  <a:lnSpc>
                    <a:spcPts val="3000"/>
                  </a:lnSpc>
                  <a:buFont typeface="+mj-lt"/>
                  <a:buAutoNum type="arabicPeriod" startAt="4"/>
                </a:pPr>
                <a:r>
                  <a:rPr lang="ru-RU" b="1" dirty="0" smtClean="0"/>
                  <a:t>Решите</a:t>
                </a:r>
                <a:r>
                  <a:rPr lang="en-US" b="1" dirty="0" smtClean="0"/>
                  <a:t> </a:t>
                </a:r>
                <a:r>
                  <a:rPr lang="ru-RU" b="1" dirty="0" smtClean="0"/>
                  <a:t>неравенство 10-3(</a:t>
                </a:r>
                <a:r>
                  <a:rPr lang="en-US" b="1" dirty="0" smtClean="0"/>
                  <a:t>x+4)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b="1" dirty="0" smtClean="0"/>
                  <a:t>16-5x</a:t>
                </a:r>
                <a:r>
                  <a:rPr lang="ru-RU" b="1" dirty="0" smtClean="0"/>
                  <a:t> и укажите, на каком рисунке изображено множество его решений. </a:t>
                </a:r>
                <a:endParaRPr lang="en-US" b="1" dirty="0" smtClean="0"/>
              </a:p>
              <a:p>
                <a:pPr lvl="1">
                  <a:lnSpc>
                    <a:spcPts val="3000"/>
                  </a:lnSpc>
                </a:pPr>
                <a:r>
                  <a:rPr lang="ru-RU" b="1" dirty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1)</a:t>
                </a:r>
              </a:p>
              <a:p>
                <a:pPr lvl="1">
                  <a:lnSpc>
                    <a:spcPts val="3000"/>
                  </a:lnSpc>
                </a:pPr>
                <a:r>
                  <a:rPr lang="ru-RU" dirty="0" smtClean="0">
                    <a:latin typeface="Cambria Math" panose="02040503050406030204" pitchFamily="18" charset="0"/>
                  </a:rPr>
                  <a:t>2)</a:t>
                </a:r>
              </a:p>
              <a:p>
                <a:pPr lvl="1">
                  <a:lnSpc>
                    <a:spcPts val="3000"/>
                  </a:lnSpc>
                </a:pPr>
                <a:r>
                  <a:rPr lang="ru-RU" dirty="0" smtClean="0">
                    <a:latin typeface="Cambria Math" panose="02040503050406030204" pitchFamily="18" charset="0"/>
                  </a:rPr>
                  <a:t>3)</a:t>
                </a:r>
              </a:p>
              <a:p>
                <a:pPr lvl="1">
                  <a:lnSpc>
                    <a:spcPts val="3000"/>
                  </a:lnSpc>
                </a:pPr>
                <a:r>
                  <a:rPr lang="ru-RU" dirty="0" smtClean="0">
                    <a:latin typeface="Cambria Math" panose="02040503050406030204" pitchFamily="18" charset="0"/>
                  </a:rPr>
                  <a:t>4)</a:t>
                </a:r>
                <a:endParaRPr lang="en-US" dirty="0">
                  <a:latin typeface="Cambria Math" panose="02040503050406030204" pitchFamily="18" charset="0"/>
                </a:endParaRPr>
              </a:p>
              <a:p>
                <a:pPr marL="342900" indent="-342900">
                  <a:lnSpc>
                    <a:spcPts val="3000"/>
                  </a:lnSpc>
                  <a:buFont typeface="+mj-lt"/>
                  <a:buAutoNum type="arabicPeriod" startAt="4"/>
                </a:pPr>
                <a:r>
                  <a:rPr lang="ru-RU" b="1" dirty="0" smtClean="0"/>
                  <a:t>Для каждого неравенства укажите множество его решений. В таблице под каждой буквой запишите номер соответствующего ответа.</a:t>
                </a:r>
              </a:p>
              <a:p>
                <a:pPr lvl="2">
                  <a:lnSpc>
                    <a:spcPts val="3000"/>
                  </a:lnSpc>
                </a:pPr>
                <a:r>
                  <a:rPr lang="ru-RU" dirty="0" smtClean="0"/>
                  <a:t>А)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−1&lt;0</m:t>
                    </m:r>
                  </m:oMath>
                </a14:m>
                <a:r>
                  <a:rPr lang="en-US" dirty="0" smtClean="0"/>
                  <a:t>       1)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</m:oMath>
                </a14:m>
                <a:endParaRPr lang="ru-RU" dirty="0" smtClean="0"/>
              </a:p>
              <a:p>
                <a:pPr lvl="2">
                  <a:lnSpc>
                    <a:spcPts val="3000"/>
                  </a:lnSpc>
                </a:pPr>
                <a:r>
                  <a:rPr lang="ru-RU" dirty="0" smtClean="0"/>
                  <a:t>Б)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+1&lt;0</m:t>
                    </m:r>
                  </m:oMath>
                </a14:m>
                <a:r>
                  <a:rPr lang="en-US" dirty="0" smtClean="0"/>
                  <a:t>       2)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∞;−1)∪(1;+∞)</m:t>
                    </m:r>
                  </m:oMath>
                </a14:m>
                <a:endParaRPr lang="ru-RU" dirty="0" smtClean="0"/>
              </a:p>
              <a:p>
                <a:pPr lvl="2">
                  <a:lnSpc>
                    <a:spcPts val="3000"/>
                  </a:lnSpc>
                </a:pPr>
                <a:r>
                  <a:rPr lang="ru-RU" dirty="0" smtClean="0"/>
                  <a:t>В)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−1&gt;0</m:t>
                    </m:r>
                  </m:oMath>
                </a14:m>
                <a:r>
                  <a:rPr lang="en-US" dirty="0" smtClean="0"/>
                  <a:t>       3) (-1;1)</a:t>
                </a:r>
              </a:p>
              <a:p>
                <a:pPr lvl="1">
                  <a:lnSpc>
                    <a:spcPts val="3000"/>
                  </a:lnSpc>
                </a:pPr>
                <a:r>
                  <a:rPr lang="ru-RU" dirty="0" smtClean="0"/>
                  <a:t>Ответ:</a:t>
                </a:r>
                <a:endParaRPr lang="en-US" dirty="0" smtClean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7230"/>
                <a:ext cx="12192000" cy="6247864"/>
              </a:xfrm>
              <a:prstGeom prst="rect">
                <a:avLst/>
              </a:prstGeom>
              <a:blipFill rotWithShape="0">
                <a:blip r:embed="rId2"/>
                <a:stretch>
                  <a:fillRect l="-3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Прямая со стрелкой 4"/>
          <p:cNvCxnSpPr/>
          <p:nvPr/>
        </p:nvCxnSpPr>
        <p:spPr>
          <a:xfrm>
            <a:off x="857250" y="2600325"/>
            <a:ext cx="200025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1200150" y="2550318"/>
            <a:ext cx="0" cy="10001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вал 7"/>
          <p:cNvSpPr/>
          <p:nvPr/>
        </p:nvSpPr>
        <p:spPr>
          <a:xfrm>
            <a:off x="1857375" y="2543174"/>
            <a:ext cx="114300" cy="1143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857250" y="3022614"/>
            <a:ext cx="200025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857250" y="3381375"/>
            <a:ext cx="200025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857250" y="3781425"/>
            <a:ext cx="200025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914525" y="2972607"/>
            <a:ext cx="0" cy="10001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200150" y="3331368"/>
            <a:ext cx="0" cy="10001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200150" y="3731418"/>
            <a:ext cx="0" cy="10001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вал 14"/>
          <p:cNvSpPr/>
          <p:nvPr/>
        </p:nvSpPr>
        <p:spPr>
          <a:xfrm>
            <a:off x="1143000" y="2965463"/>
            <a:ext cx="114300" cy="1143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1857375" y="3324224"/>
            <a:ext cx="114300" cy="1143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1857375" y="3724274"/>
            <a:ext cx="114300" cy="1143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2707481" y="2529530"/>
            <a:ext cx="300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2707481" y="2952796"/>
            <a:ext cx="300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2707481" y="3325770"/>
            <a:ext cx="300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2707481" y="3709985"/>
            <a:ext cx="300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1050131" y="2598228"/>
            <a:ext cx="3571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0</a:t>
            </a:r>
            <a:endParaRPr lang="ru-RU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1775223" y="3013104"/>
            <a:ext cx="3571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0</a:t>
            </a:r>
            <a:endParaRPr lang="ru-RU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1039417" y="3372659"/>
            <a:ext cx="3571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0</a:t>
            </a:r>
            <a:endParaRPr lang="ru-RU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1050131" y="3784058"/>
            <a:ext cx="3571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0</a:t>
            </a:r>
            <a:endParaRPr lang="ru-RU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1775222" y="2614083"/>
            <a:ext cx="514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9</a:t>
            </a:r>
            <a:endParaRPr lang="ru-RU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1000125" y="3035982"/>
            <a:ext cx="514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-9</a:t>
            </a:r>
            <a:endParaRPr lang="ru-RU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1775221" y="3395526"/>
            <a:ext cx="514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9</a:t>
            </a:r>
            <a:endParaRPr lang="ru-RU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1764506" y="3770425"/>
            <a:ext cx="514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9</a:t>
            </a:r>
            <a:endParaRPr lang="ru-RU" sz="1400" dirty="0"/>
          </a:p>
        </p:txBody>
      </p:sp>
      <p:cxnSp>
        <p:nvCxnSpPr>
          <p:cNvPr id="31" name="Соединительная линия уступом 30"/>
          <p:cNvCxnSpPr>
            <a:stCxn id="8" idx="0"/>
          </p:cNvCxnSpPr>
          <p:nvPr/>
        </p:nvCxnSpPr>
        <p:spPr>
          <a:xfrm rot="5400000" flipH="1" flipV="1">
            <a:off x="2321719" y="2007394"/>
            <a:ext cx="128586" cy="942975"/>
          </a:xfrm>
          <a:prstGeom prst="bentConnector2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Соединительная линия уступом 34"/>
          <p:cNvCxnSpPr/>
          <p:nvPr/>
        </p:nvCxnSpPr>
        <p:spPr>
          <a:xfrm rot="5400000" flipH="1" flipV="1">
            <a:off x="2314575" y="2817016"/>
            <a:ext cx="128586" cy="942975"/>
          </a:xfrm>
          <a:prstGeom prst="bentConnector2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Соединительная линия уступом 40"/>
          <p:cNvCxnSpPr/>
          <p:nvPr/>
        </p:nvCxnSpPr>
        <p:spPr>
          <a:xfrm rot="10800000">
            <a:off x="878682" y="3637779"/>
            <a:ext cx="1035843" cy="206"/>
          </a:xfrm>
          <a:prstGeom prst="bentConnector3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flipH="1">
            <a:off x="1902024" y="3632945"/>
            <a:ext cx="12500" cy="16433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Соединительная линия уступом 38"/>
          <p:cNvCxnSpPr>
            <a:stCxn id="15" idx="0"/>
          </p:cNvCxnSpPr>
          <p:nvPr/>
        </p:nvCxnSpPr>
        <p:spPr>
          <a:xfrm rot="5400000" flipH="1" flipV="1">
            <a:off x="1924086" y="2182069"/>
            <a:ext cx="59458" cy="1507331"/>
          </a:xfrm>
          <a:prstGeom prst="bentConnector2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5" name="Таблица 4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47052770"/>
              </p:ext>
            </p:extLst>
          </p:nvPr>
        </p:nvGraphicFramePr>
        <p:xfrm>
          <a:off x="1407318" y="5944254"/>
          <a:ext cx="2064546" cy="7565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8182"/>
                <a:gridCol w="688182"/>
                <a:gridCol w="688182"/>
              </a:tblGrid>
              <a:tr h="37829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</a:t>
                      </a:r>
                      <a:endParaRPr lang="ru-RU" dirty="0"/>
                    </a:p>
                  </a:txBody>
                  <a:tcPr/>
                </a:tc>
              </a:tr>
              <a:tr h="37829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17940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0" y="67230"/>
                <a:ext cx="12192000" cy="62478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ts val="3000"/>
                  </a:lnSpc>
                  <a:buFont typeface="+mj-lt"/>
                  <a:buAutoNum type="arabicPeriod" startAt="4"/>
                </a:pPr>
                <a:r>
                  <a:rPr lang="ru-RU" b="1" dirty="0" smtClean="0"/>
                  <a:t>Решите уравнение </a:t>
                </a:r>
                <a:r>
                  <a:rPr lang="en-US" b="1" dirty="0" smtClean="0"/>
                  <a:t>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dirty="0" smtClean="0"/>
                  <a:t>-</a:t>
                </a:r>
                <a:r>
                  <a:rPr lang="en-US" dirty="0" smtClean="0"/>
                  <a:t>1</a:t>
                </a:r>
                <a:r>
                  <a:rPr lang="ru-RU" dirty="0" smtClean="0"/>
                  <a:t>6</a:t>
                </a:r>
                <a:r>
                  <a:rPr lang="en-US" dirty="0" smtClean="0"/>
                  <a:t>x=0</a:t>
                </a:r>
                <a:endParaRPr lang="en-US" dirty="0" smtClean="0"/>
              </a:p>
              <a:p>
                <a:pPr lvl="1">
                  <a:lnSpc>
                    <a:spcPts val="3000"/>
                  </a:lnSpc>
                </a:pPr>
                <a:r>
                  <a:rPr lang="ru-RU" dirty="0" smtClean="0"/>
                  <a:t>Ответ</a:t>
                </a:r>
                <a:r>
                  <a:rPr lang="ru-RU" dirty="0" smtClean="0"/>
                  <a:t>: </a:t>
                </a:r>
                <a:r>
                  <a:rPr lang="ru-RU" b="1" dirty="0" smtClean="0">
                    <a:solidFill>
                      <a:srgbClr val="FF0000"/>
                    </a:solidFill>
                  </a:rPr>
                  <a:t>0 и 8</a:t>
                </a:r>
                <a:endParaRPr lang="en-US" b="1" dirty="0" smtClean="0">
                  <a:solidFill>
                    <a:srgbClr val="FF0000"/>
                  </a:solidFill>
                </a:endParaRPr>
              </a:p>
              <a:p>
                <a:pPr marL="342900" indent="-342900">
                  <a:lnSpc>
                    <a:spcPts val="3000"/>
                  </a:lnSpc>
                  <a:buFont typeface="+mj-lt"/>
                  <a:buAutoNum type="arabicPeriod" startAt="4"/>
                </a:pPr>
                <a:r>
                  <a:rPr lang="ru-RU" b="1" dirty="0" smtClean="0"/>
                  <a:t>Из данных уравнений подберите второе уравнение системы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b="1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𝟏𝟕</m:t>
                                </m:r>
                              </m:num>
                              <m:den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den>
                            </m:f>
                          </m:e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………</m:t>
                            </m:r>
                          </m:e>
                        </m:eqArr>
                      </m:e>
                    </m:d>
                    <m:r>
                      <a:rPr lang="ru-RU" b="1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b="1" dirty="0" smtClean="0"/>
                  <a:t>так, чтобы система имела одно решение. </a:t>
                </a:r>
              </a:p>
              <a:p>
                <a:pPr lvl="1">
                  <a:lnSpc>
                    <a:spcPts val="3000"/>
                  </a:lnSpc>
                </a:pPr>
                <a:r>
                  <a:rPr lang="ru-RU" dirty="0" smtClean="0"/>
                  <a:t>1) </a:t>
                </a:r>
                <a:r>
                  <a:rPr lang="en-US" dirty="0" smtClean="0"/>
                  <a:t>y</a:t>
                </a:r>
                <a:r>
                  <a:rPr lang="en-US" dirty="0" smtClean="0"/>
                  <a:t>=-</a:t>
                </a:r>
                <a:r>
                  <a:rPr lang="ru-RU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17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dirty="0" smtClean="0"/>
                  <a:t>           2) y=x           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3) y=-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dirty="0" smtClean="0"/>
                  <a:t>           4) y=-17x</a:t>
                </a:r>
                <a:endParaRPr lang="ru-RU" b="1" dirty="0" smtClean="0"/>
              </a:p>
              <a:p>
                <a:pPr marL="342900" indent="-342900">
                  <a:lnSpc>
                    <a:spcPts val="3000"/>
                  </a:lnSpc>
                  <a:buFont typeface="+mj-lt"/>
                  <a:buAutoNum type="arabicPeriod" startAt="4"/>
                </a:pPr>
                <a:r>
                  <a:rPr lang="ru-RU" b="1" dirty="0" smtClean="0"/>
                  <a:t>Решите</a:t>
                </a:r>
                <a:r>
                  <a:rPr lang="en-US" b="1" dirty="0" smtClean="0"/>
                  <a:t> </a:t>
                </a:r>
                <a:r>
                  <a:rPr lang="ru-RU" b="1" dirty="0" smtClean="0"/>
                  <a:t>неравенство 10-3(</a:t>
                </a:r>
                <a:r>
                  <a:rPr lang="en-US" b="1" dirty="0" smtClean="0"/>
                  <a:t>x+4)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b="1" dirty="0" smtClean="0"/>
                  <a:t>16-5x</a:t>
                </a:r>
                <a:r>
                  <a:rPr lang="ru-RU" b="1" dirty="0" smtClean="0"/>
                  <a:t> и укажите, на каком рисунке изображено множество его решений. </a:t>
                </a:r>
                <a:endParaRPr lang="en-US" b="1" dirty="0" smtClean="0"/>
              </a:p>
              <a:p>
                <a:pPr lvl="1">
                  <a:lnSpc>
                    <a:spcPts val="3000"/>
                  </a:lnSpc>
                </a:pPr>
                <a:r>
                  <a:rPr lang="ru-RU" b="1" dirty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1)</a:t>
                </a:r>
              </a:p>
              <a:p>
                <a:pPr lvl="1">
                  <a:lnSpc>
                    <a:spcPts val="3000"/>
                  </a:lnSpc>
                </a:pPr>
                <a:r>
                  <a:rPr lang="ru-RU" dirty="0" smtClean="0">
                    <a:latin typeface="Cambria Math" panose="02040503050406030204" pitchFamily="18" charset="0"/>
                  </a:rPr>
                  <a:t>2)</a:t>
                </a:r>
              </a:p>
              <a:p>
                <a:pPr lvl="1">
                  <a:lnSpc>
                    <a:spcPts val="3000"/>
                  </a:lnSpc>
                </a:pPr>
                <a:r>
                  <a:rPr lang="ru-RU" dirty="0" smtClean="0">
                    <a:latin typeface="Cambria Math" panose="02040503050406030204" pitchFamily="18" charset="0"/>
                  </a:rPr>
                  <a:t>3)</a:t>
                </a:r>
              </a:p>
              <a:p>
                <a:pPr lvl="1">
                  <a:lnSpc>
                    <a:spcPts val="3000"/>
                  </a:lnSpc>
                </a:pPr>
                <a:r>
                  <a:rPr lang="ru-RU" dirty="0" smtClean="0">
                    <a:latin typeface="Cambria Math" panose="02040503050406030204" pitchFamily="18" charset="0"/>
                  </a:rPr>
                  <a:t>4)</a:t>
                </a:r>
                <a:endParaRPr lang="en-US" dirty="0">
                  <a:latin typeface="Cambria Math" panose="02040503050406030204" pitchFamily="18" charset="0"/>
                </a:endParaRPr>
              </a:p>
              <a:p>
                <a:pPr marL="342900" indent="-342900">
                  <a:lnSpc>
                    <a:spcPts val="3000"/>
                  </a:lnSpc>
                  <a:buFont typeface="+mj-lt"/>
                  <a:buAutoNum type="arabicPeriod" startAt="4"/>
                </a:pPr>
                <a:r>
                  <a:rPr lang="ru-RU" b="1" dirty="0" smtClean="0"/>
                  <a:t>Для каждого неравенства укажите множество его решений. В таблице под каждой буквой запишите номер соответствующего ответа.</a:t>
                </a:r>
              </a:p>
              <a:p>
                <a:pPr lvl="2">
                  <a:lnSpc>
                    <a:spcPts val="3000"/>
                  </a:lnSpc>
                </a:pPr>
                <a:r>
                  <a:rPr lang="ru-RU" dirty="0" smtClean="0"/>
                  <a:t>А)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−1&lt;0</m:t>
                    </m:r>
                  </m:oMath>
                </a14:m>
                <a:r>
                  <a:rPr lang="en-US" dirty="0" smtClean="0"/>
                  <a:t>       1)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</m:oMath>
                </a14:m>
                <a:endParaRPr lang="ru-RU" dirty="0" smtClean="0"/>
              </a:p>
              <a:p>
                <a:pPr lvl="2">
                  <a:lnSpc>
                    <a:spcPts val="3000"/>
                  </a:lnSpc>
                </a:pPr>
                <a:r>
                  <a:rPr lang="ru-RU" dirty="0" smtClean="0"/>
                  <a:t>Б)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+1&lt;0</m:t>
                    </m:r>
                  </m:oMath>
                </a14:m>
                <a:r>
                  <a:rPr lang="en-US" dirty="0" smtClean="0"/>
                  <a:t>       2)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∞;−1)∪(1;+∞)</m:t>
                    </m:r>
                  </m:oMath>
                </a14:m>
                <a:endParaRPr lang="ru-RU" dirty="0" smtClean="0"/>
              </a:p>
              <a:p>
                <a:pPr lvl="2">
                  <a:lnSpc>
                    <a:spcPts val="3000"/>
                  </a:lnSpc>
                </a:pPr>
                <a:r>
                  <a:rPr lang="ru-RU" dirty="0" smtClean="0"/>
                  <a:t>В)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−1&gt;0</m:t>
                    </m:r>
                  </m:oMath>
                </a14:m>
                <a:r>
                  <a:rPr lang="en-US" dirty="0" smtClean="0"/>
                  <a:t>       3) (-1;1)</a:t>
                </a:r>
              </a:p>
              <a:p>
                <a:pPr lvl="1">
                  <a:lnSpc>
                    <a:spcPts val="3000"/>
                  </a:lnSpc>
                </a:pPr>
                <a:r>
                  <a:rPr lang="ru-RU" dirty="0" smtClean="0"/>
                  <a:t>Ответ:</a:t>
                </a:r>
                <a:endParaRPr lang="en-US" dirty="0" smtClean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7230"/>
                <a:ext cx="12192000" cy="6247864"/>
              </a:xfrm>
              <a:prstGeom prst="rect">
                <a:avLst/>
              </a:prstGeom>
              <a:blipFill rotWithShape="0">
                <a:blip r:embed="rId2"/>
                <a:stretch>
                  <a:fillRect l="-3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Прямая со стрелкой 4"/>
          <p:cNvCxnSpPr/>
          <p:nvPr/>
        </p:nvCxnSpPr>
        <p:spPr>
          <a:xfrm>
            <a:off x="857250" y="2600325"/>
            <a:ext cx="200025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1200150" y="2550318"/>
            <a:ext cx="0" cy="10001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вал 7"/>
          <p:cNvSpPr/>
          <p:nvPr/>
        </p:nvSpPr>
        <p:spPr>
          <a:xfrm>
            <a:off x="1857375" y="2543174"/>
            <a:ext cx="114300" cy="1143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857250" y="3022614"/>
            <a:ext cx="200025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857250" y="3381375"/>
            <a:ext cx="200025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857250" y="3781425"/>
            <a:ext cx="200025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914525" y="2972607"/>
            <a:ext cx="0" cy="10001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200150" y="3331368"/>
            <a:ext cx="0" cy="10001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200150" y="3731418"/>
            <a:ext cx="0" cy="10001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вал 14"/>
          <p:cNvSpPr/>
          <p:nvPr/>
        </p:nvSpPr>
        <p:spPr>
          <a:xfrm>
            <a:off x="1143000" y="2965463"/>
            <a:ext cx="114300" cy="1143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1857375" y="3324224"/>
            <a:ext cx="114300" cy="1143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1857375" y="3724274"/>
            <a:ext cx="114300" cy="1143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2707481" y="2529530"/>
            <a:ext cx="300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2707481" y="2952796"/>
            <a:ext cx="300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2707481" y="3325770"/>
            <a:ext cx="300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2707481" y="3709985"/>
            <a:ext cx="300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1050131" y="2598228"/>
            <a:ext cx="3571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0</a:t>
            </a:r>
            <a:endParaRPr lang="ru-RU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1775223" y="3013104"/>
            <a:ext cx="3571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0</a:t>
            </a:r>
            <a:endParaRPr lang="ru-RU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1039417" y="3372659"/>
            <a:ext cx="3571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0</a:t>
            </a:r>
            <a:endParaRPr lang="ru-RU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1050131" y="3784058"/>
            <a:ext cx="3571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0</a:t>
            </a:r>
            <a:endParaRPr lang="ru-RU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1775222" y="2614083"/>
            <a:ext cx="514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9</a:t>
            </a:r>
            <a:endParaRPr lang="ru-RU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1000125" y="3035982"/>
            <a:ext cx="514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-9</a:t>
            </a:r>
            <a:endParaRPr lang="ru-RU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1775221" y="3395526"/>
            <a:ext cx="514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9</a:t>
            </a:r>
            <a:endParaRPr lang="ru-RU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1764506" y="3770425"/>
            <a:ext cx="514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9</a:t>
            </a:r>
            <a:endParaRPr lang="ru-RU" sz="1400" dirty="0"/>
          </a:p>
        </p:txBody>
      </p:sp>
      <p:cxnSp>
        <p:nvCxnSpPr>
          <p:cNvPr id="31" name="Соединительная линия уступом 30"/>
          <p:cNvCxnSpPr>
            <a:stCxn id="8" idx="0"/>
          </p:cNvCxnSpPr>
          <p:nvPr/>
        </p:nvCxnSpPr>
        <p:spPr>
          <a:xfrm rot="5400000" flipH="1" flipV="1">
            <a:off x="2321719" y="2007394"/>
            <a:ext cx="128586" cy="942975"/>
          </a:xfrm>
          <a:prstGeom prst="bentConnector2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Соединительная линия уступом 34"/>
          <p:cNvCxnSpPr/>
          <p:nvPr/>
        </p:nvCxnSpPr>
        <p:spPr>
          <a:xfrm rot="5400000" flipH="1" flipV="1">
            <a:off x="2314575" y="2817016"/>
            <a:ext cx="128586" cy="942975"/>
          </a:xfrm>
          <a:prstGeom prst="bentConnector2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Соединительная линия уступом 40"/>
          <p:cNvCxnSpPr/>
          <p:nvPr/>
        </p:nvCxnSpPr>
        <p:spPr>
          <a:xfrm rot="10800000">
            <a:off x="878682" y="3637779"/>
            <a:ext cx="1035843" cy="206"/>
          </a:xfrm>
          <a:prstGeom prst="bentConnector3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flipH="1">
            <a:off x="1902024" y="3632945"/>
            <a:ext cx="12500" cy="16433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Соединительная линия уступом 38"/>
          <p:cNvCxnSpPr>
            <a:stCxn id="15" idx="0"/>
          </p:cNvCxnSpPr>
          <p:nvPr/>
        </p:nvCxnSpPr>
        <p:spPr>
          <a:xfrm rot="5400000" flipH="1" flipV="1">
            <a:off x="1924086" y="2182069"/>
            <a:ext cx="59458" cy="1507331"/>
          </a:xfrm>
          <a:prstGeom prst="bentConnector2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5" name="Таблица 4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56594911"/>
              </p:ext>
            </p:extLst>
          </p:nvPr>
        </p:nvGraphicFramePr>
        <p:xfrm>
          <a:off x="1407318" y="5944254"/>
          <a:ext cx="2064546" cy="7565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8182"/>
                <a:gridCol w="688182"/>
                <a:gridCol w="688182"/>
              </a:tblGrid>
              <a:tr h="37829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</a:t>
                      </a:r>
                      <a:endParaRPr lang="ru-RU" dirty="0"/>
                    </a:p>
                  </a:txBody>
                  <a:tcPr/>
                </a:tc>
              </a:tr>
              <a:tr h="378292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85236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0" y="67230"/>
                <a:ext cx="12192000" cy="66325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ts val="3000"/>
                  </a:lnSpc>
                  <a:buFont typeface="+mj-lt"/>
                  <a:buAutoNum type="arabicPeriod" startAt="8"/>
                </a:pPr>
                <a:r>
                  <a:rPr lang="ru-RU" b="1" dirty="0" smtClean="0"/>
                  <a:t> Какое из уравнений имеет иррациональные корни?</a:t>
                </a:r>
              </a:p>
              <a:p>
                <a:pPr marL="800100" lvl="1" indent="-342900">
                  <a:lnSpc>
                    <a:spcPts val="3000"/>
                  </a:lnSpc>
                  <a:buAutoNum type="arabicParenR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+4=0</m:t>
                    </m:r>
                  </m:oMath>
                </a14:m>
                <a:r>
                  <a:rPr lang="en-US" dirty="0" smtClean="0"/>
                  <a:t>         3)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−2=0</m:t>
                    </m:r>
                  </m:oMath>
                </a14:m>
                <a:endParaRPr lang="en-US" dirty="0" smtClean="0"/>
              </a:p>
              <a:p>
                <a:pPr marL="800100" lvl="1" indent="-342900">
                  <a:lnSpc>
                    <a:spcPts val="3000"/>
                  </a:lnSpc>
                  <a:buAutoNum type="arabicParenR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+6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+9=0</m:t>
                    </m:r>
                  </m:oMath>
                </a14:m>
                <a:r>
                  <a:rPr lang="en-US" dirty="0" smtClean="0"/>
                  <a:t>         4)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+6=0</m:t>
                    </m:r>
                  </m:oMath>
                </a14:m>
                <a:endParaRPr lang="ru-RU" dirty="0" smtClean="0"/>
              </a:p>
              <a:p>
                <a:pPr marL="342900" indent="-342900">
                  <a:lnSpc>
                    <a:spcPts val="3000"/>
                  </a:lnSpc>
                  <a:buFont typeface="+mj-lt"/>
                  <a:buAutoNum type="arabicPeriod" startAt="8"/>
                </a:pPr>
                <a:r>
                  <a:rPr lang="ru-RU" b="1" dirty="0" smtClean="0"/>
                  <a:t>На рисунке изображен график функции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𝟏𝟓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ru-RU" b="1" dirty="0" smtClean="0"/>
                  <a:t>. Используя рисунок, решите неравенство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b="1" i="1" smtClean="0">
                            <a:latin typeface="Cambria Math" panose="02040503050406030204" pitchFamily="18" charset="0"/>
                          </a:rPr>
                          <m:t>𝟏𝟓</m:t>
                        </m:r>
                        <m:r>
                          <a:rPr lang="ru-RU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ru-RU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b="1" dirty="0" smtClean="0"/>
              </a:p>
              <a:p>
                <a:pPr>
                  <a:lnSpc>
                    <a:spcPts val="3000"/>
                  </a:lnSpc>
                </a:pPr>
                <a:endParaRPr lang="en-US" b="1" dirty="0" smtClean="0"/>
              </a:p>
              <a:p>
                <a:pPr marL="342900" indent="-342900">
                  <a:lnSpc>
                    <a:spcPts val="3000"/>
                  </a:lnSpc>
                  <a:buFont typeface="+mj-lt"/>
                  <a:buAutoNum type="arabicPeriod" startAt="8"/>
                </a:pPr>
                <a:endParaRPr lang="en-US" b="1" dirty="0"/>
              </a:p>
              <a:p>
                <a:pPr>
                  <a:lnSpc>
                    <a:spcPts val="3000"/>
                  </a:lnSpc>
                </a:pPr>
                <a:endParaRPr lang="en-US" b="1" dirty="0" smtClean="0"/>
              </a:p>
              <a:p>
                <a:pPr marL="342900" indent="-342900">
                  <a:lnSpc>
                    <a:spcPts val="3000"/>
                  </a:lnSpc>
                  <a:buFont typeface="+mj-lt"/>
                  <a:buAutoNum type="arabicPeriod" startAt="8"/>
                </a:pPr>
                <a:endParaRPr lang="en-US" b="1" dirty="0"/>
              </a:p>
              <a:p>
                <a:pPr lvl="1">
                  <a:lnSpc>
                    <a:spcPts val="3000"/>
                  </a:lnSpc>
                </a:pPr>
                <a:r>
                  <a:rPr lang="ru-RU" dirty="0" smtClean="0"/>
                  <a:t>Ответ: </a:t>
                </a:r>
                <a:endParaRPr lang="en-US" dirty="0" smtClean="0"/>
              </a:p>
              <a:p>
                <a:pPr marL="342900" indent="-342900">
                  <a:lnSpc>
                    <a:spcPts val="3000"/>
                  </a:lnSpc>
                  <a:buFont typeface="+mj-lt"/>
                  <a:buAutoNum type="arabicPeriod" startAt="8"/>
                </a:pPr>
                <a:r>
                  <a:rPr lang="ru-RU" b="1" dirty="0" smtClean="0">
                    <a:latin typeface="Cambria Math" panose="02040503050406030204" pitchFamily="18" charset="0"/>
                  </a:rPr>
                  <a:t> </a:t>
                </a:r>
                <a:r>
                  <a:rPr lang="ru-RU" b="1" dirty="0" smtClean="0"/>
                  <a:t>Решите уравнение </a:t>
                </a:r>
                <a:r>
                  <a:rPr lang="en-US" b="1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b="1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num>
                      <m:den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b="1" dirty="0" smtClean="0"/>
              </a:p>
              <a:p>
                <a:pPr lvl="1">
                  <a:lnSpc>
                    <a:spcPts val="3000"/>
                  </a:lnSpc>
                </a:pPr>
                <a:r>
                  <a:rPr lang="ru-RU" dirty="0" smtClean="0"/>
                  <a:t>Ответ:</a:t>
                </a:r>
              </a:p>
              <a:p>
                <a:pPr marL="342900" indent="-342900">
                  <a:lnSpc>
                    <a:spcPts val="3000"/>
                  </a:lnSpc>
                  <a:buFont typeface="+mj-lt"/>
                  <a:buAutoNum type="arabicPeriod" startAt="8"/>
                </a:pPr>
                <a:r>
                  <a:rPr lang="ru-RU" b="1" dirty="0"/>
                  <a:t> </a:t>
                </a:r>
                <a:r>
                  <a:rPr lang="ru-RU" b="1" dirty="0" smtClean="0"/>
                  <a:t>Решите уравнение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𝟑𝟎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lvl="1">
                  <a:lnSpc>
                    <a:spcPts val="3000"/>
                  </a:lnSpc>
                </a:pPr>
                <a:r>
                  <a:rPr lang="ru-RU" dirty="0" smtClean="0"/>
                  <a:t>Ответ:</a:t>
                </a:r>
              </a:p>
              <a:p>
                <a:pPr lvl="1">
                  <a:lnSpc>
                    <a:spcPts val="3000"/>
                  </a:lnSpc>
                </a:pPr>
                <a:r>
                  <a:rPr lang="ru-RU" i="1" dirty="0" smtClean="0"/>
                  <a:t>В номере 11 запишите ответ и решение.</a:t>
                </a:r>
                <a:endParaRPr lang="en-US" i="1" dirty="0" smtClean="0"/>
              </a:p>
              <a:p>
                <a:pPr>
                  <a:lnSpc>
                    <a:spcPts val="3000"/>
                  </a:lnSpc>
                </a:pPr>
                <a:endParaRPr lang="en-US" b="1" dirty="0" smtClean="0"/>
              </a:p>
              <a:p>
                <a:pPr lvl="1">
                  <a:lnSpc>
                    <a:spcPts val="3000"/>
                  </a:lnSpc>
                </a:pPr>
                <a:endParaRPr lang="ru-RU" dirty="0" smtClean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7230"/>
                <a:ext cx="12192000" cy="6632585"/>
              </a:xfrm>
              <a:prstGeom prst="rect">
                <a:avLst/>
              </a:prstGeom>
              <a:blipFill rotWithShape="0">
                <a:blip r:embed="rId2"/>
                <a:stretch>
                  <a:fillRect l="-3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8615363" y="6092158"/>
            <a:ext cx="3314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sldjump"/>
              </a:rPr>
              <a:t>Выбор теста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>
            <a:off x="2328863" y="2914650"/>
            <a:ext cx="245745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V="1">
            <a:off x="3557588" y="1957388"/>
            <a:ext cx="0" cy="19145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Дуга 19"/>
          <p:cNvSpPr/>
          <p:nvPr/>
        </p:nvSpPr>
        <p:spPr>
          <a:xfrm rot="16472499" flipH="1">
            <a:off x="2840543" y="1333861"/>
            <a:ext cx="2718347" cy="1504230"/>
          </a:xfrm>
          <a:prstGeom prst="arc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Дуга 20"/>
          <p:cNvSpPr/>
          <p:nvPr/>
        </p:nvSpPr>
        <p:spPr>
          <a:xfrm rot="5127501">
            <a:off x="2569762" y="1348148"/>
            <a:ext cx="2718347" cy="1504230"/>
          </a:xfrm>
          <a:prstGeom prst="arc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4629023" y="2914650"/>
            <a:ext cx="486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3284379" y="1772722"/>
            <a:ext cx="486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4085033" y="2914650"/>
            <a:ext cx="4860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15,3</a:t>
            </a:r>
            <a:endParaRPr lang="ru-RU" sz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3306301" y="2914649"/>
            <a:ext cx="4860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0</a:t>
            </a:r>
            <a:endParaRPr lang="ru-RU" sz="1200" dirty="0"/>
          </a:p>
        </p:txBody>
      </p:sp>
    </p:spTree>
    <p:extLst>
      <p:ext uri="{BB962C8B-B14F-4D97-AF65-F5344CB8AC3E}">
        <p14:creationId xmlns="" xmlns:p14="http://schemas.microsoft.com/office/powerpoint/2010/main" val="242060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0" y="67230"/>
                <a:ext cx="12192000" cy="66325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ts val="3000"/>
                  </a:lnSpc>
                  <a:buFont typeface="+mj-lt"/>
                  <a:buAutoNum type="arabicPeriod" startAt="8"/>
                </a:pPr>
                <a:r>
                  <a:rPr lang="ru-RU" b="1" dirty="0" smtClean="0"/>
                  <a:t> Какое из уравнений имеет иррациональные корни?</a:t>
                </a:r>
              </a:p>
              <a:p>
                <a:pPr marL="800100" lvl="1" indent="-342900">
                  <a:lnSpc>
                    <a:spcPts val="3000"/>
                  </a:lnSpc>
                  <a:buAutoNum type="arabicParenR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+4=0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       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3)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b="1" dirty="0" smtClean="0">
                  <a:solidFill>
                    <a:srgbClr val="FF0000"/>
                  </a:solidFill>
                </a:endParaRPr>
              </a:p>
              <a:p>
                <a:pPr marL="800100" lvl="1" indent="-342900">
                  <a:lnSpc>
                    <a:spcPts val="3000"/>
                  </a:lnSpc>
                  <a:buAutoNum type="arabicParenR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+6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+9=0</m:t>
                    </m:r>
                  </m:oMath>
                </a14:m>
                <a:r>
                  <a:rPr lang="en-US" dirty="0" smtClean="0"/>
                  <a:t>         4)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+6=0</m:t>
                    </m:r>
                  </m:oMath>
                </a14:m>
                <a:endParaRPr lang="ru-RU" dirty="0" smtClean="0"/>
              </a:p>
              <a:p>
                <a:pPr marL="342900" indent="-342900">
                  <a:lnSpc>
                    <a:spcPts val="3000"/>
                  </a:lnSpc>
                  <a:buFont typeface="+mj-lt"/>
                  <a:buAutoNum type="arabicPeriod" startAt="8"/>
                </a:pPr>
                <a:r>
                  <a:rPr lang="ru-RU" b="1" dirty="0" smtClean="0"/>
                  <a:t>На рисунке изображен график функции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𝟏𝟓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ru-RU" b="1" dirty="0" smtClean="0"/>
                  <a:t>. Используя рисунок, решите неравенство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b="1" i="1" smtClean="0">
                            <a:latin typeface="Cambria Math" panose="02040503050406030204" pitchFamily="18" charset="0"/>
                          </a:rPr>
                          <m:t>𝟏𝟓</m:t>
                        </m:r>
                        <m:r>
                          <a:rPr lang="ru-RU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ru-RU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b="1" dirty="0" smtClean="0"/>
              </a:p>
              <a:p>
                <a:pPr>
                  <a:lnSpc>
                    <a:spcPts val="3000"/>
                  </a:lnSpc>
                </a:pPr>
                <a:endParaRPr lang="en-US" b="1" dirty="0" smtClean="0"/>
              </a:p>
              <a:p>
                <a:pPr marL="342900" indent="-342900">
                  <a:lnSpc>
                    <a:spcPts val="3000"/>
                  </a:lnSpc>
                  <a:buFont typeface="+mj-lt"/>
                  <a:buAutoNum type="arabicPeriod" startAt="8"/>
                </a:pPr>
                <a:endParaRPr lang="en-US" b="1" dirty="0"/>
              </a:p>
              <a:p>
                <a:pPr>
                  <a:lnSpc>
                    <a:spcPts val="3000"/>
                  </a:lnSpc>
                </a:pPr>
                <a:endParaRPr lang="en-US" b="1" dirty="0" smtClean="0"/>
              </a:p>
              <a:p>
                <a:pPr marL="342900" indent="-342900">
                  <a:lnSpc>
                    <a:spcPts val="3000"/>
                  </a:lnSpc>
                  <a:buFont typeface="+mj-lt"/>
                  <a:buAutoNum type="arabicPeriod" startAt="8"/>
                </a:pPr>
                <a:endParaRPr lang="en-US" b="1" dirty="0"/>
              </a:p>
              <a:p>
                <a:pPr lvl="1">
                  <a:lnSpc>
                    <a:spcPts val="3000"/>
                  </a:lnSpc>
                </a:pPr>
                <a:r>
                  <a:rPr lang="ru-RU" dirty="0" smtClean="0"/>
                  <a:t>Ответ: </a:t>
                </a:r>
                <a:r>
                  <a:rPr lang="ru-RU" b="1" dirty="0" smtClean="0">
                    <a:solidFill>
                      <a:srgbClr val="FF0000"/>
                    </a:solidFill>
                  </a:rPr>
                  <a:t>(0;15,3)</a:t>
                </a:r>
                <a:endParaRPr lang="en-US" b="1" dirty="0" smtClean="0">
                  <a:solidFill>
                    <a:srgbClr val="FF0000"/>
                  </a:solidFill>
                </a:endParaRPr>
              </a:p>
              <a:p>
                <a:pPr marL="342900" indent="-342900">
                  <a:lnSpc>
                    <a:spcPts val="3000"/>
                  </a:lnSpc>
                  <a:buFont typeface="+mj-lt"/>
                  <a:buAutoNum type="arabicPeriod" startAt="8"/>
                </a:pPr>
                <a:r>
                  <a:rPr lang="ru-RU" b="1" dirty="0" smtClean="0">
                    <a:latin typeface="Cambria Math" panose="02040503050406030204" pitchFamily="18" charset="0"/>
                  </a:rPr>
                  <a:t> </a:t>
                </a:r>
                <a:r>
                  <a:rPr lang="ru-RU" b="1" dirty="0" smtClean="0"/>
                  <a:t>Решите уравнение </a:t>
                </a:r>
                <a:r>
                  <a:rPr lang="en-US" b="1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b="1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num>
                      <m:den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b="1" dirty="0" smtClean="0"/>
              </a:p>
              <a:p>
                <a:pPr lvl="1">
                  <a:lnSpc>
                    <a:spcPts val="3000"/>
                  </a:lnSpc>
                </a:pPr>
                <a:r>
                  <a:rPr lang="ru-RU" dirty="0" smtClean="0"/>
                  <a:t>Ответ:</a:t>
                </a:r>
              </a:p>
              <a:p>
                <a:pPr marL="342900" indent="-342900">
                  <a:lnSpc>
                    <a:spcPts val="3000"/>
                  </a:lnSpc>
                  <a:buFont typeface="+mj-lt"/>
                  <a:buAutoNum type="arabicPeriod" startAt="8"/>
                </a:pPr>
                <a:r>
                  <a:rPr lang="ru-RU" b="1" dirty="0"/>
                  <a:t> </a:t>
                </a:r>
                <a:r>
                  <a:rPr lang="ru-RU" b="1" dirty="0" smtClean="0"/>
                  <a:t>Решите уравнение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𝟑𝟎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lvl="1">
                  <a:lnSpc>
                    <a:spcPts val="3000"/>
                  </a:lnSpc>
                </a:pPr>
                <a:r>
                  <a:rPr lang="ru-RU" dirty="0" smtClean="0"/>
                  <a:t>Ответ:</a:t>
                </a:r>
              </a:p>
              <a:p>
                <a:pPr lvl="1">
                  <a:lnSpc>
                    <a:spcPts val="3000"/>
                  </a:lnSpc>
                </a:pPr>
                <a:r>
                  <a:rPr lang="ru-RU" i="1" dirty="0" smtClean="0"/>
                  <a:t>В номере 11 запишите ответ и решение.</a:t>
                </a:r>
                <a:endParaRPr lang="en-US" i="1" dirty="0" smtClean="0"/>
              </a:p>
              <a:p>
                <a:pPr>
                  <a:lnSpc>
                    <a:spcPts val="3000"/>
                  </a:lnSpc>
                </a:pPr>
                <a:endParaRPr lang="en-US" b="1" dirty="0" smtClean="0"/>
              </a:p>
              <a:p>
                <a:pPr lvl="1">
                  <a:lnSpc>
                    <a:spcPts val="3000"/>
                  </a:lnSpc>
                </a:pPr>
                <a:endParaRPr lang="ru-RU" dirty="0" smtClean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7230"/>
                <a:ext cx="12192000" cy="6632585"/>
              </a:xfrm>
              <a:prstGeom prst="rect">
                <a:avLst/>
              </a:prstGeom>
              <a:blipFill rotWithShape="0">
                <a:blip r:embed="rId2"/>
                <a:stretch>
                  <a:fillRect l="-3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8615363" y="6092158"/>
            <a:ext cx="3314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sldjump"/>
              </a:rPr>
              <a:t>Выбор теста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>
            <a:off x="2328863" y="2914650"/>
            <a:ext cx="245745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V="1">
            <a:off x="3557588" y="1957388"/>
            <a:ext cx="0" cy="19145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Дуга 19"/>
          <p:cNvSpPr/>
          <p:nvPr/>
        </p:nvSpPr>
        <p:spPr>
          <a:xfrm rot="16472499" flipH="1">
            <a:off x="2840543" y="1333861"/>
            <a:ext cx="2718347" cy="1504230"/>
          </a:xfrm>
          <a:prstGeom prst="arc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Дуга 20"/>
          <p:cNvSpPr/>
          <p:nvPr/>
        </p:nvSpPr>
        <p:spPr>
          <a:xfrm rot="5127501">
            <a:off x="2569762" y="1348148"/>
            <a:ext cx="2718347" cy="1504230"/>
          </a:xfrm>
          <a:prstGeom prst="arc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4629023" y="2914650"/>
            <a:ext cx="486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3284379" y="1772722"/>
            <a:ext cx="486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4085033" y="2914650"/>
            <a:ext cx="4860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15,3</a:t>
            </a:r>
            <a:endParaRPr lang="ru-RU" sz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3306301" y="2914649"/>
            <a:ext cx="4860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0</a:t>
            </a:r>
            <a:endParaRPr lang="ru-RU" sz="1200" dirty="0"/>
          </a:p>
        </p:txBody>
      </p:sp>
    </p:spTree>
    <p:extLst>
      <p:ext uri="{BB962C8B-B14F-4D97-AF65-F5344CB8AC3E}">
        <p14:creationId xmlns="" xmlns:p14="http://schemas.microsoft.com/office/powerpoint/2010/main" val="7508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477" y="257176"/>
            <a:ext cx="10921771" cy="926166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Тест №1 </a:t>
            </a:r>
            <a:r>
              <a:rPr lang="ru-RU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</a:t>
            </a:r>
            <a: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теме «</a:t>
            </a:r>
            <a:r>
              <a:rPr lang="ru-RU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Числа и вычисления. Алгебраические выражения</a:t>
            </a:r>
            <a: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r>
              <a:rPr 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Вариант 1.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1" y="1289237"/>
                <a:ext cx="11128248" cy="5167248"/>
              </a:xfrm>
              <a:prstGeom prst="rect">
                <a:avLst/>
              </a:prstGeom>
              <a:noFill/>
            </p:spPr>
            <p:txBody>
              <a:bodyPr wrap="square" numCol="1" rtlCol="0">
                <a:spAutoFit/>
              </a:bodyPr>
              <a:lstStyle/>
              <a:p>
                <a:pPr marL="342900" lvl="0" indent="-342900">
                  <a:lnSpc>
                    <a:spcPct val="107000"/>
                  </a:lnSpc>
                  <a:spcAft>
                    <a:spcPts val="800"/>
                  </a:spcAft>
                  <a:buFont typeface="+mj-lt"/>
                  <a:buAutoNum type="arabicPeriod"/>
                  <a:tabLst>
                    <a:tab pos="228600" algn="l"/>
                  </a:tabLst>
                </a:pPr>
                <a:r>
                  <a:rPr lang="ru-RU" b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Найдите значение выражения:</a:t>
                </a:r>
                <a:endParaRPr lang="ru-RU" sz="105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85800" lvl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1,2-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  <m:r>
                      <a:rPr lang="ru-RU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а</m:t>
                    </m:r>
                  </m:oMath>
                </a14:m>
                <a:r>
                  <a:rPr lang="ru-RU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при а=0,12</a:t>
                </a:r>
                <a:endParaRPr lang="ru-RU" sz="105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1) 2              2)1,1              3)-8,8              4)0</a:t>
                </a:r>
                <a:endParaRPr lang="ru-RU" sz="105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07000"/>
                  </a:lnSpc>
                  <a:spcAft>
                    <a:spcPts val="800"/>
                  </a:spcAft>
                  <a:buFont typeface="+mj-lt"/>
                  <a:buAutoNum type="arabicPeriod" startAt="2"/>
                  <a:tabLst>
                    <a:tab pos="228600" algn="l"/>
                  </a:tabLst>
                </a:pPr>
                <a:r>
                  <a:rPr lang="ru-RU" b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Из формулы второго закона Ньютона а=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𝑭</m:t>
                        </m:r>
                      </m:num>
                      <m:den>
                        <m:r>
                          <a:rPr lang="ru-RU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𝒎</m:t>
                        </m:r>
                      </m:den>
                    </m:f>
                  </m:oMath>
                </a14:m>
                <a:r>
                  <a:rPr lang="ru-RU" b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выразите силу</a:t>
                </a:r>
                <a:r>
                  <a:rPr lang="ru-RU" b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b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ru-RU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105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dirty="0" smtClean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Ответ</a:t>
                </a:r>
                <a:r>
                  <a:rPr lang="ru-RU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ru-RU" sz="105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07000"/>
                  </a:lnSpc>
                  <a:spcAft>
                    <a:spcPts val="800"/>
                  </a:spcAft>
                  <a:buFont typeface="+mj-lt"/>
                  <a:buAutoNum type="arabicPeriod" startAt="3"/>
                  <a:tabLst>
                    <a:tab pos="228600" algn="l"/>
                  </a:tabLst>
                </a:pPr>
                <a:r>
                  <a:rPr lang="ru-RU" b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Даны выражения</a:t>
                </a:r>
                <a:endParaRPr lang="ru-RU" sz="105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85800" lvl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А)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num>
                      <m:den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+2</m:t>
                        </m:r>
                      </m:den>
                    </m:f>
                    <m:r>
                      <a:rPr lang="ru-RU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ru-RU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Б)</a:t>
                </a:r>
                <a14:m>
                  <m:oMath xmlns:m="http://schemas.openxmlformats.org/officeDocument/2006/math">
                    <m:r>
                      <a:rPr lang="ru-RU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num>
                      <m:den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ru-RU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den>
                    </m:f>
                  </m:oMath>
                </a14:m>
                <a:r>
                  <a:rPr lang="ru-RU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В) </a:t>
                </a:r>
                <a:r>
                  <a:rPr lang="en-US" dirty="0">
                    <a:effectLst/>
                    <a:latin typeface="Cambria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ru-RU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+2-</a:t>
                </a:r>
                <a14:m>
                  <m:oMath xmlns:m="http://schemas.openxmlformats.org/officeDocument/2006/math">
                    <m:r>
                      <a:rPr lang="ru-RU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ru-RU" sz="105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2860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b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Какое из этих выражений не имеют смысла при </a:t>
                </a:r>
                <a:r>
                  <a:rPr lang="en-US" b="1" dirty="0">
                    <a:effectLst/>
                    <a:latin typeface="Cambria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ru-RU" b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=0</a:t>
                </a:r>
                <a:endParaRPr lang="ru-RU" sz="105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1) А, Б, В              2) только А              3) Б, В              4)А, Б</a:t>
                </a:r>
                <a:endParaRPr lang="ru-RU" sz="105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07000"/>
                  </a:lnSpc>
                  <a:spcAft>
                    <a:spcPts val="800"/>
                  </a:spcAft>
                  <a:buFont typeface="+mj-lt"/>
                  <a:buAutoNum type="arabicPeriod" startAt="4"/>
                  <a:tabLst>
                    <a:tab pos="228600" algn="l"/>
                  </a:tabLst>
                </a:pPr>
                <a:r>
                  <a:rPr lang="ru-RU" b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Выполните действия</a:t>
                </a:r>
                <a:endParaRPr lang="ru-RU" sz="105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85800" lvl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5-3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e>
                    </m:rad>
                  </m:oMath>
                </a14:m>
                <a:r>
                  <a:rPr lang="ru-RU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63</m:t>
                        </m:r>
                      </m:e>
                    </m:rad>
                  </m:oMath>
                </a14:m>
                <a:endParaRPr lang="ru-RU" sz="105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dirty="0" smtClean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Ответ</a:t>
                </a:r>
                <a:r>
                  <a:rPr lang="ru-RU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ru-RU" sz="105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1289237"/>
                <a:ext cx="11128248" cy="5167248"/>
              </a:xfrm>
              <a:prstGeom prst="rect">
                <a:avLst/>
              </a:prstGeom>
              <a:blipFill rotWithShape="0">
                <a:blip r:embed="rId2"/>
                <a:stretch>
                  <a:fillRect l="-383" t="-708" b="-82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84309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0" y="67230"/>
                <a:ext cx="12192000" cy="66325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ts val="3000"/>
                  </a:lnSpc>
                  <a:buFont typeface="+mj-lt"/>
                  <a:buAutoNum type="arabicPeriod" startAt="8"/>
                </a:pPr>
                <a:r>
                  <a:rPr lang="ru-RU" b="1" dirty="0" smtClean="0"/>
                  <a:t> Какое из уравнений имеет иррациональные корни?</a:t>
                </a:r>
              </a:p>
              <a:p>
                <a:pPr marL="800100" lvl="1" indent="-342900">
                  <a:lnSpc>
                    <a:spcPts val="3000"/>
                  </a:lnSpc>
                  <a:buAutoNum type="arabicParenR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+4=0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       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3)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b="1" dirty="0" smtClean="0">
                  <a:solidFill>
                    <a:srgbClr val="FF0000"/>
                  </a:solidFill>
                </a:endParaRPr>
              </a:p>
              <a:p>
                <a:pPr marL="800100" lvl="1" indent="-342900">
                  <a:lnSpc>
                    <a:spcPts val="3000"/>
                  </a:lnSpc>
                  <a:buAutoNum type="arabicParenR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+6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+9=0</m:t>
                    </m:r>
                  </m:oMath>
                </a14:m>
                <a:r>
                  <a:rPr lang="en-US" dirty="0" smtClean="0"/>
                  <a:t>         4)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+6=0</m:t>
                    </m:r>
                  </m:oMath>
                </a14:m>
                <a:endParaRPr lang="ru-RU" dirty="0" smtClean="0"/>
              </a:p>
              <a:p>
                <a:pPr marL="342900" indent="-342900">
                  <a:lnSpc>
                    <a:spcPts val="3000"/>
                  </a:lnSpc>
                  <a:buFont typeface="+mj-lt"/>
                  <a:buAutoNum type="arabicPeriod" startAt="8"/>
                </a:pPr>
                <a:r>
                  <a:rPr lang="ru-RU" b="1" dirty="0" smtClean="0"/>
                  <a:t>На рисунке изображен график функции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𝟏𝟓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ru-RU" b="1" dirty="0" smtClean="0"/>
                  <a:t>. Используя рисунок, решите неравенство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b="1" i="1" smtClean="0">
                            <a:latin typeface="Cambria Math" panose="02040503050406030204" pitchFamily="18" charset="0"/>
                          </a:rPr>
                          <m:t>𝟏𝟓</m:t>
                        </m:r>
                        <m:r>
                          <a:rPr lang="ru-RU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ru-RU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b="1" dirty="0" smtClean="0"/>
              </a:p>
              <a:p>
                <a:pPr>
                  <a:lnSpc>
                    <a:spcPts val="3000"/>
                  </a:lnSpc>
                </a:pPr>
                <a:endParaRPr lang="en-US" b="1" dirty="0" smtClean="0"/>
              </a:p>
              <a:p>
                <a:pPr marL="342900" indent="-342900">
                  <a:lnSpc>
                    <a:spcPts val="3000"/>
                  </a:lnSpc>
                  <a:buFont typeface="+mj-lt"/>
                  <a:buAutoNum type="arabicPeriod" startAt="8"/>
                </a:pPr>
                <a:endParaRPr lang="en-US" b="1" dirty="0"/>
              </a:p>
              <a:p>
                <a:pPr>
                  <a:lnSpc>
                    <a:spcPts val="3000"/>
                  </a:lnSpc>
                </a:pPr>
                <a:endParaRPr lang="en-US" b="1" dirty="0" smtClean="0"/>
              </a:p>
              <a:p>
                <a:pPr marL="342900" indent="-342900">
                  <a:lnSpc>
                    <a:spcPts val="3000"/>
                  </a:lnSpc>
                  <a:buFont typeface="+mj-lt"/>
                  <a:buAutoNum type="arabicPeriod" startAt="8"/>
                </a:pPr>
                <a:endParaRPr lang="en-US" b="1" dirty="0"/>
              </a:p>
              <a:p>
                <a:pPr lvl="1">
                  <a:lnSpc>
                    <a:spcPts val="3000"/>
                  </a:lnSpc>
                </a:pPr>
                <a:r>
                  <a:rPr lang="ru-RU" dirty="0" smtClean="0"/>
                  <a:t>Ответ: </a:t>
                </a:r>
                <a:r>
                  <a:rPr lang="ru-RU" b="1" dirty="0" smtClean="0">
                    <a:solidFill>
                      <a:srgbClr val="FF0000"/>
                    </a:solidFill>
                  </a:rPr>
                  <a:t>(0;15,3)</a:t>
                </a:r>
                <a:endParaRPr lang="en-US" b="1" dirty="0" smtClean="0">
                  <a:solidFill>
                    <a:srgbClr val="FF0000"/>
                  </a:solidFill>
                </a:endParaRPr>
              </a:p>
              <a:p>
                <a:pPr marL="342900" indent="-342900">
                  <a:lnSpc>
                    <a:spcPts val="3000"/>
                  </a:lnSpc>
                  <a:buFont typeface="+mj-lt"/>
                  <a:buAutoNum type="arabicPeriod" startAt="10"/>
                </a:pPr>
                <a:r>
                  <a:rPr lang="ru-RU" b="1" dirty="0" smtClean="0">
                    <a:latin typeface="Cambria Math" panose="02040503050406030204" pitchFamily="18" charset="0"/>
                  </a:rPr>
                  <a:t> </a:t>
                </a:r>
                <a:r>
                  <a:rPr lang="ru-RU" b="1" dirty="0" smtClean="0"/>
                  <a:t>Решите уравнение </a:t>
                </a:r>
                <a:r>
                  <a:rPr lang="en-US" b="1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b="1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num>
                      <m:den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b="1" dirty="0" smtClean="0"/>
              </a:p>
              <a:p>
                <a:pPr lvl="1">
                  <a:lnSpc>
                    <a:spcPts val="3000"/>
                  </a:lnSpc>
                </a:pPr>
                <a:r>
                  <a:rPr lang="ru-RU" dirty="0" smtClean="0"/>
                  <a:t>Ответ</a:t>
                </a:r>
                <a:r>
                  <a:rPr lang="ru-RU" dirty="0" smtClean="0"/>
                  <a:t>: </a:t>
                </a:r>
                <a:r>
                  <a:rPr lang="ru-RU" b="1" dirty="0" smtClean="0">
                    <a:solidFill>
                      <a:srgbClr val="FF0000"/>
                    </a:solidFill>
                  </a:rPr>
                  <a:t>-10</a:t>
                </a:r>
                <a:endParaRPr lang="ru-RU" b="1" dirty="0" smtClean="0">
                  <a:solidFill>
                    <a:srgbClr val="FF0000"/>
                  </a:solidFill>
                </a:endParaRPr>
              </a:p>
              <a:p>
                <a:pPr marL="342900" indent="-342900">
                  <a:lnSpc>
                    <a:spcPts val="3000"/>
                  </a:lnSpc>
                  <a:buFont typeface="+mj-lt"/>
                  <a:buAutoNum type="arabicPeriod" startAt="10"/>
                </a:pPr>
                <a:r>
                  <a:rPr lang="ru-RU" b="1" dirty="0"/>
                  <a:t> </a:t>
                </a:r>
                <a:r>
                  <a:rPr lang="ru-RU" b="1" dirty="0" smtClean="0"/>
                  <a:t>Решите уравнение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𝟑𝟎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lvl="1">
                  <a:lnSpc>
                    <a:spcPts val="3000"/>
                  </a:lnSpc>
                </a:pPr>
                <a:r>
                  <a:rPr lang="ru-RU" dirty="0" smtClean="0"/>
                  <a:t>Ответ:</a:t>
                </a:r>
              </a:p>
              <a:p>
                <a:pPr lvl="1">
                  <a:lnSpc>
                    <a:spcPts val="3000"/>
                  </a:lnSpc>
                </a:pPr>
                <a:r>
                  <a:rPr lang="ru-RU" i="1" dirty="0" smtClean="0"/>
                  <a:t>В номере 11 запишите ответ и решение.</a:t>
                </a:r>
                <a:endParaRPr lang="en-US" i="1" dirty="0" smtClean="0"/>
              </a:p>
              <a:p>
                <a:pPr>
                  <a:lnSpc>
                    <a:spcPts val="3000"/>
                  </a:lnSpc>
                </a:pPr>
                <a:endParaRPr lang="en-US" b="1" dirty="0" smtClean="0"/>
              </a:p>
              <a:p>
                <a:pPr lvl="1">
                  <a:lnSpc>
                    <a:spcPts val="3000"/>
                  </a:lnSpc>
                </a:pPr>
                <a:endParaRPr lang="ru-RU" dirty="0" smtClean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7230"/>
                <a:ext cx="12192000" cy="6632585"/>
              </a:xfrm>
              <a:prstGeom prst="rect">
                <a:avLst/>
              </a:prstGeom>
              <a:blipFill rotWithShape="0">
                <a:blip r:embed="rId2"/>
                <a:stretch>
                  <a:fillRect l="-3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8615363" y="6092158"/>
            <a:ext cx="3314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sldjump"/>
              </a:rPr>
              <a:t>Выбор теста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>
            <a:off x="2328863" y="2914650"/>
            <a:ext cx="245745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V="1">
            <a:off x="3557588" y="1957388"/>
            <a:ext cx="0" cy="19145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Дуга 19"/>
          <p:cNvSpPr/>
          <p:nvPr/>
        </p:nvSpPr>
        <p:spPr>
          <a:xfrm rot="16472499" flipH="1">
            <a:off x="2840543" y="1333861"/>
            <a:ext cx="2718347" cy="1504230"/>
          </a:xfrm>
          <a:prstGeom prst="arc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Дуга 20"/>
          <p:cNvSpPr/>
          <p:nvPr/>
        </p:nvSpPr>
        <p:spPr>
          <a:xfrm rot="5127501">
            <a:off x="2569762" y="1348148"/>
            <a:ext cx="2718347" cy="1504230"/>
          </a:xfrm>
          <a:prstGeom prst="arc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4629023" y="2914650"/>
            <a:ext cx="486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3284379" y="1772722"/>
            <a:ext cx="486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4085033" y="2914650"/>
            <a:ext cx="4860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15,3</a:t>
            </a:r>
            <a:endParaRPr lang="ru-RU" sz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3306301" y="2914649"/>
            <a:ext cx="4860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0</a:t>
            </a:r>
            <a:endParaRPr lang="ru-RU" sz="1200" dirty="0"/>
          </a:p>
        </p:txBody>
      </p:sp>
    </p:spTree>
    <p:extLst>
      <p:ext uri="{BB962C8B-B14F-4D97-AF65-F5344CB8AC3E}">
        <p14:creationId xmlns="" xmlns:p14="http://schemas.microsoft.com/office/powerpoint/2010/main" val="282345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0" y="67230"/>
                <a:ext cx="12192000" cy="66325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ts val="3000"/>
                  </a:lnSpc>
                  <a:buFont typeface="+mj-lt"/>
                  <a:buAutoNum type="arabicPeriod" startAt="8"/>
                </a:pPr>
                <a:r>
                  <a:rPr lang="ru-RU" b="1" dirty="0" smtClean="0"/>
                  <a:t> Какое из уравнений имеет иррациональные корни?</a:t>
                </a:r>
              </a:p>
              <a:p>
                <a:pPr marL="800100" lvl="1" indent="-342900">
                  <a:lnSpc>
                    <a:spcPts val="3000"/>
                  </a:lnSpc>
                  <a:buAutoNum type="arabicParenR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+4=0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       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3)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b="1" dirty="0" smtClean="0">
                  <a:solidFill>
                    <a:srgbClr val="FF0000"/>
                  </a:solidFill>
                </a:endParaRPr>
              </a:p>
              <a:p>
                <a:pPr marL="800100" lvl="1" indent="-342900">
                  <a:lnSpc>
                    <a:spcPts val="3000"/>
                  </a:lnSpc>
                  <a:buAutoNum type="arabicParenR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+6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+9=0</m:t>
                    </m:r>
                  </m:oMath>
                </a14:m>
                <a:r>
                  <a:rPr lang="en-US" dirty="0" smtClean="0"/>
                  <a:t>         4)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+6=0</m:t>
                    </m:r>
                  </m:oMath>
                </a14:m>
                <a:endParaRPr lang="ru-RU" dirty="0" smtClean="0"/>
              </a:p>
              <a:p>
                <a:pPr marL="342900" indent="-342900">
                  <a:lnSpc>
                    <a:spcPts val="3000"/>
                  </a:lnSpc>
                  <a:buFont typeface="+mj-lt"/>
                  <a:buAutoNum type="arabicPeriod" startAt="8"/>
                </a:pPr>
                <a:r>
                  <a:rPr lang="ru-RU" b="1" dirty="0" smtClean="0"/>
                  <a:t>На рисунке изображен график функции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𝟏𝟓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ru-RU" b="1" dirty="0" smtClean="0"/>
                  <a:t>. Используя рисунок, решите неравенство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b="1" i="1" smtClean="0">
                            <a:latin typeface="Cambria Math" panose="02040503050406030204" pitchFamily="18" charset="0"/>
                          </a:rPr>
                          <m:t>𝟏𝟓</m:t>
                        </m:r>
                        <m:r>
                          <a:rPr lang="ru-RU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ru-RU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b="1" dirty="0" smtClean="0"/>
              </a:p>
              <a:p>
                <a:pPr>
                  <a:lnSpc>
                    <a:spcPts val="3000"/>
                  </a:lnSpc>
                </a:pPr>
                <a:endParaRPr lang="en-US" b="1" dirty="0" smtClean="0"/>
              </a:p>
              <a:p>
                <a:pPr marL="342900" indent="-342900">
                  <a:lnSpc>
                    <a:spcPts val="3000"/>
                  </a:lnSpc>
                  <a:buFont typeface="+mj-lt"/>
                  <a:buAutoNum type="arabicPeriod" startAt="8"/>
                </a:pPr>
                <a:endParaRPr lang="en-US" b="1" dirty="0"/>
              </a:p>
              <a:p>
                <a:pPr>
                  <a:lnSpc>
                    <a:spcPts val="3000"/>
                  </a:lnSpc>
                </a:pPr>
                <a:endParaRPr lang="en-US" b="1" dirty="0" smtClean="0"/>
              </a:p>
              <a:p>
                <a:pPr marL="342900" indent="-342900">
                  <a:lnSpc>
                    <a:spcPts val="3000"/>
                  </a:lnSpc>
                  <a:buFont typeface="+mj-lt"/>
                  <a:buAutoNum type="arabicPeriod" startAt="8"/>
                </a:pPr>
                <a:endParaRPr lang="en-US" b="1" dirty="0"/>
              </a:p>
              <a:p>
                <a:pPr lvl="1">
                  <a:lnSpc>
                    <a:spcPts val="3000"/>
                  </a:lnSpc>
                </a:pPr>
                <a:r>
                  <a:rPr lang="ru-RU" dirty="0" smtClean="0"/>
                  <a:t>Ответ: </a:t>
                </a:r>
                <a:r>
                  <a:rPr lang="ru-RU" b="1" dirty="0" smtClean="0">
                    <a:solidFill>
                      <a:srgbClr val="FF0000"/>
                    </a:solidFill>
                  </a:rPr>
                  <a:t>(0;15,3)</a:t>
                </a:r>
                <a:endParaRPr lang="en-US" b="1" dirty="0" smtClean="0">
                  <a:solidFill>
                    <a:srgbClr val="FF0000"/>
                  </a:solidFill>
                </a:endParaRPr>
              </a:p>
              <a:p>
                <a:pPr marL="342900" indent="-342900">
                  <a:lnSpc>
                    <a:spcPts val="3000"/>
                  </a:lnSpc>
                  <a:buFont typeface="+mj-lt"/>
                  <a:buAutoNum type="arabicPeriod" startAt="10"/>
                </a:pPr>
                <a:r>
                  <a:rPr lang="ru-RU" b="1" dirty="0" smtClean="0">
                    <a:latin typeface="Cambria Math" panose="02040503050406030204" pitchFamily="18" charset="0"/>
                  </a:rPr>
                  <a:t> </a:t>
                </a:r>
                <a:r>
                  <a:rPr lang="ru-RU" b="1" dirty="0" smtClean="0"/>
                  <a:t>Решите уравнение </a:t>
                </a:r>
                <a:r>
                  <a:rPr lang="en-US" b="1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b="1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num>
                      <m:den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b="1" dirty="0" smtClean="0"/>
              </a:p>
              <a:p>
                <a:pPr lvl="1">
                  <a:lnSpc>
                    <a:spcPts val="3000"/>
                  </a:lnSpc>
                </a:pPr>
                <a:r>
                  <a:rPr lang="ru-RU" dirty="0" smtClean="0"/>
                  <a:t>Ответ</a:t>
                </a:r>
                <a:r>
                  <a:rPr lang="ru-RU" dirty="0" smtClean="0"/>
                  <a:t>: </a:t>
                </a:r>
                <a:r>
                  <a:rPr lang="ru-RU" b="1" dirty="0" smtClean="0">
                    <a:solidFill>
                      <a:srgbClr val="FF0000"/>
                    </a:solidFill>
                  </a:rPr>
                  <a:t>-10</a:t>
                </a:r>
                <a:endParaRPr lang="ru-RU" b="1" dirty="0" smtClean="0">
                  <a:solidFill>
                    <a:srgbClr val="FF0000"/>
                  </a:solidFill>
                </a:endParaRPr>
              </a:p>
              <a:p>
                <a:pPr marL="342900" indent="-342900">
                  <a:lnSpc>
                    <a:spcPts val="3000"/>
                  </a:lnSpc>
                  <a:buFont typeface="+mj-lt"/>
                  <a:buAutoNum type="arabicPeriod" startAt="10"/>
                </a:pPr>
                <a:r>
                  <a:rPr lang="ru-RU" b="1" dirty="0"/>
                  <a:t> </a:t>
                </a:r>
                <a:r>
                  <a:rPr lang="ru-RU" b="1" dirty="0" smtClean="0"/>
                  <a:t>Решите уравнение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𝟑𝟎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lvl="1">
                  <a:lnSpc>
                    <a:spcPts val="3000"/>
                  </a:lnSpc>
                </a:pPr>
                <a:r>
                  <a:rPr lang="ru-RU" dirty="0" smtClean="0"/>
                  <a:t>Ответ</a:t>
                </a:r>
                <a:r>
                  <a:rPr lang="ru-RU" dirty="0" smtClean="0"/>
                  <a:t>: </a:t>
                </a:r>
                <a:r>
                  <a:rPr lang="ru-RU" b="1" dirty="0" smtClean="0">
                    <a:solidFill>
                      <a:srgbClr val="FF0000"/>
                    </a:solidFill>
                  </a:rPr>
                  <a:t>-6 и 5</a:t>
                </a:r>
                <a:endParaRPr lang="ru-RU" b="1" dirty="0" smtClean="0">
                  <a:solidFill>
                    <a:srgbClr val="FF0000"/>
                  </a:solidFill>
                </a:endParaRPr>
              </a:p>
              <a:p>
                <a:pPr lvl="1">
                  <a:lnSpc>
                    <a:spcPts val="3000"/>
                  </a:lnSpc>
                </a:pPr>
                <a:r>
                  <a:rPr lang="ru-RU" i="1" dirty="0" smtClean="0"/>
                  <a:t>В номере 11 запишите ответ и решение.</a:t>
                </a:r>
                <a:endParaRPr lang="en-US" i="1" dirty="0" smtClean="0"/>
              </a:p>
              <a:p>
                <a:pPr>
                  <a:lnSpc>
                    <a:spcPts val="3000"/>
                  </a:lnSpc>
                </a:pPr>
                <a:endParaRPr lang="en-US" b="1" dirty="0" smtClean="0"/>
              </a:p>
              <a:p>
                <a:pPr lvl="1">
                  <a:lnSpc>
                    <a:spcPts val="3000"/>
                  </a:lnSpc>
                </a:pPr>
                <a:endParaRPr lang="ru-RU" dirty="0" smtClean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7230"/>
                <a:ext cx="12192000" cy="6632585"/>
              </a:xfrm>
              <a:prstGeom prst="rect">
                <a:avLst/>
              </a:prstGeom>
              <a:blipFill rotWithShape="0">
                <a:blip r:embed="rId2"/>
                <a:stretch>
                  <a:fillRect l="-3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8615363" y="6092158"/>
            <a:ext cx="3314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sldjump"/>
              </a:rPr>
              <a:t>Выбор теста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>
            <a:off x="2328863" y="2914650"/>
            <a:ext cx="245745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V="1">
            <a:off x="3557588" y="1957388"/>
            <a:ext cx="0" cy="19145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Дуга 19"/>
          <p:cNvSpPr/>
          <p:nvPr/>
        </p:nvSpPr>
        <p:spPr>
          <a:xfrm rot="16472499" flipH="1">
            <a:off x="2840543" y="1333861"/>
            <a:ext cx="2718347" cy="1504230"/>
          </a:xfrm>
          <a:prstGeom prst="arc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Дуга 20"/>
          <p:cNvSpPr/>
          <p:nvPr/>
        </p:nvSpPr>
        <p:spPr>
          <a:xfrm rot="5127501">
            <a:off x="2569762" y="1348148"/>
            <a:ext cx="2718347" cy="1504230"/>
          </a:xfrm>
          <a:prstGeom prst="arc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4629023" y="2914650"/>
            <a:ext cx="486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3284379" y="1772722"/>
            <a:ext cx="486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4085033" y="2914650"/>
            <a:ext cx="4860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15,3</a:t>
            </a:r>
            <a:endParaRPr lang="ru-RU" sz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3306301" y="2914649"/>
            <a:ext cx="4860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0</a:t>
            </a:r>
            <a:endParaRPr lang="ru-RU" sz="1200" dirty="0"/>
          </a:p>
        </p:txBody>
      </p:sp>
    </p:spTree>
    <p:extLst>
      <p:ext uri="{BB962C8B-B14F-4D97-AF65-F5344CB8AC3E}">
        <p14:creationId xmlns="" xmlns:p14="http://schemas.microsoft.com/office/powerpoint/2010/main" val="277908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6785" y="1817044"/>
            <a:ext cx="10058400" cy="160934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Тест №3 по теме «Неравенства. прогрессии»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Вариант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477" y="257176"/>
            <a:ext cx="10921771" cy="926166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Тест №3 </a:t>
            </a:r>
            <a:r>
              <a:rPr lang="ru-RU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</a:t>
            </a:r>
            <a: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теме «Неравенства. прогрессии»</a:t>
            </a:r>
            <a:r>
              <a:rPr 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Вариант </a:t>
            </a:r>
            <a:r>
              <a:rPr 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206477" y="1183342"/>
                <a:ext cx="11128248" cy="5142113"/>
              </a:xfrm>
              <a:prstGeom prst="rect">
                <a:avLst/>
              </a:prstGeom>
              <a:noFill/>
            </p:spPr>
            <p:txBody>
              <a:bodyPr wrap="square" numCol="1" rtlCol="0">
                <a:spAutoFit/>
              </a:bodyPr>
              <a:lstStyle/>
              <a:p>
                <a:pPr marL="342900" lvl="0" indent="-342900">
                  <a:lnSpc>
                    <a:spcPct val="107000"/>
                  </a:lnSpc>
                  <a:spcAft>
                    <a:spcPts val="800"/>
                  </a:spcAft>
                  <a:buFont typeface="+mj-lt"/>
                  <a:buAutoNum type="arabicPeriod"/>
                  <a:tabLst>
                    <a:tab pos="228600" algn="l"/>
                  </a:tabLst>
                </a:pPr>
                <a:r>
                  <a:rPr lang="ru-RU" b="1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Решите неравенство</a:t>
                </a:r>
                <a:r>
                  <a:rPr lang="ru-RU" b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𝟕</m:t>
                    </m:r>
                    <m:r>
                      <a:rPr lang="ru-RU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ru-RU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ru-RU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𝟓</m:t>
                    </m:r>
                  </m:oMath>
                </a14:m>
                <a:endParaRPr lang="ru-RU" sz="105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i="1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1)</a:t>
                </a:r>
                <a:r>
                  <a:rPr lang="en-US" i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i="1" dirty="0" smtClean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2) </a:t>
                </a:r>
                <a14:m>
                  <m:oMath xmlns:m="http://schemas.openxmlformats.org/officeDocument/2006/math">
                    <m:r>
                      <a:rPr lang="en-US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f>
                      <m:fPr>
                        <m:ctrlPr>
                          <a:rPr lang="en-US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i="1" dirty="0" smtClean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3) </a:t>
                </a:r>
                <a14:m>
                  <m:oMath xmlns:m="http://schemas.openxmlformats.org/officeDocument/2006/math">
                    <m:r>
                      <a:rPr lang="en-US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i="1" dirty="0" smtClean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4)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i="1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b="0" i="1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−2</m:t>
                    </m:r>
                  </m:oMath>
                </a14:m>
                <a:endParaRPr lang="ru-RU" i="1" dirty="0" smtClean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07000"/>
                  </a:lnSpc>
                  <a:spcAft>
                    <a:spcPts val="800"/>
                  </a:spcAft>
                  <a:buFont typeface="+mj-lt"/>
                  <a:buAutoNum type="arabicPeriod" startAt="2"/>
                  <a:tabLst>
                    <a:tab pos="228600" algn="l"/>
                  </a:tabLst>
                </a:pPr>
                <a:r>
                  <a:rPr lang="ru-RU" b="1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Решите систему неравенств</a:t>
                </a:r>
              </a:p>
              <a:p>
                <a:pPr lvl="2">
                  <a:lnSpc>
                    <a:spcPct val="107000"/>
                  </a:lnSpc>
                  <a:spcAft>
                    <a:spcPts val="800"/>
                  </a:spcAft>
                  <a:tabLst>
                    <a:tab pos="22860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ru-RU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+6≥0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−5&lt;0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i="1" dirty="0" smtClean="0"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07000"/>
                  </a:lnSpc>
                  <a:spcAft>
                    <a:spcPts val="800"/>
                  </a:spcAft>
                  <a:tabLst>
                    <a:tab pos="228600" algn="l"/>
                  </a:tabLst>
                </a:pPr>
                <a:r>
                  <a:rPr lang="ru-RU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1)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ru-RU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−2;5</m:t>
                        </m:r>
                      </m:e>
                    </m:d>
                  </m:oMath>
                </a14:m>
                <a:r>
                  <a:rPr lang="ru-RU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2)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ru-RU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5;</m:t>
                        </m:r>
                      </m:e>
                    </m:d>
                    <m:d>
                      <m:dPr>
                        <m:begChr m:val=""/>
                        <m:ctrlPr>
                          <a:rPr lang="ru-RU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lang="ru-RU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3)</a:t>
                </a:r>
                <a:r>
                  <a:rPr lang="ru-RU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ru-RU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−2</m:t>
                        </m:r>
                        <m:r>
                          <a:rPr lang="ru-RU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</m:e>
                    </m:d>
                    <m:d>
                      <m:dPr>
                        <m:begChr m:val=""/>
                        <m:ctrlPr>
                          <a:rPr lang="ru-RU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</m:d>
                  </m:oMath>
                </a14:m>
                <a:r>
                  <a:rPr lang="ru-RU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4)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5;</m:t>
                        </m:r>
                        <m:r>
                          <a:rPr lang="ru-RU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e>
                    </m:d>
                  </m:oMath>
                </a14:m>
                <a:endParaRPr lang="ru-RU" dirty="0" smtClean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07000"/>
                  </a:lnSpc>
                  <a:spcAft>
                    <a:spcPts val="800"/>
                  </a:spcAft>
                  <a:buFont typeface="+mj-lt"/>
                  <a:buAutoNum type="arabicPeriod" startAt="2"/>
                  <a:tabLst>
                    <a:tab pos="228600" algn="l"/>
                  </a:tabLst>
                </a:pPr>
                <a:r>
                  <a:rPr lang="ru-RU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b="1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Сравните числа </a:t>
                </a:r>
                <a:r>
                  <a:rPr lang="en-US" b="1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a </a:t>
                </a:r>
                <a:r>
                  <a:rPr lang="ru-RU" b="1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и </a:t>
                </a:r>
                <a:r>
                  <a:rPr lang="en-US" b="1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b</a:t>
                </a:r>
                <a:r>
                  <a:rPr lang="ru-RU" b="1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, если </a:t>
                </a:r>
                <a:r>
                  <a:rPr lang="en-US" b="1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a-b=-0,01</a:t>
                </a:r>
              </a:p>
              <a:p>
                <a:pPr lvl="1">
                  <a:lnSpc>
                    <a:spcPct val="107000"/>
                  </a:lnSpc>
                  <a:spcAft>
                    <a:spcPts val="800"/>
                  </a:spcAft>
                  <a:tabLst>
                    <a:tab pos="228600" algn="l"/>
                  </a:tabLst>
                </a:pPr>
                <a:r>
                  <a:rPr lang="ru-RU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1) </a:t>
                </a:r>
                <a:r>
                  <a:rPr lang="en-US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             </m:t>
                    </m:r>
                  </m:oMath>
                </a14:m>
                <a:r>
                  <a:rPr lang="ru-RU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ru-RU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:r>
                  <a:rPr lang="en-US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          </m:t>
                    </m:r>
                  </m:oMath>
                </a14:m>
                <a:r>
                  <a:rPr lang="ru-RU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:r>
                  <a:rPr lang="ru-RU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r>
                  <a:rPr lang="ru-RU" dirty="0">
                    <a:cs typeface="Times New Roman" panose="02020603050405020304" pitchFamily="18" charset="0"/>
                  </a:rPr>
                  <a:t> </a:t>
                </a:r>
                <a:r>
                  <a:rPr lang="en-US" dirty="0" smtClean="0">
                    <a:cs typeface="Times New Roman" panose="02020603050405020304" pitchFamily="18" charset="0"/>
                  </a:rPr>
                  <a:t>a=b           </a:t>
                </a:r>
                <a:r>
                  <a:rPr lang="ru-RU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4)</a:t>
                </a:r>
                <a:r>
                  <a:rPr lang="en-US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endParaRPr lang="en-US" b="1" dirty="0" smtClean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07000"/>
                  </a:lnSpc>
                  <a:spcAft>
                    <a:spcPts val="800"/>
                  </a:spcAft>
                  <a:buFont typeface="+mj-lt"/>
                  <a:buAutoNum type="arabicPeriod" startAt="2"/>
                  <a:tabLst>
                    <a:tab pos="228600" algn="l"/>
                  </a:tabLst>
                </a:pPr>
                <a:r>
                  <a:rPr lang="ru-RU" b="1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Какое из приведенных ниже неравенств не следует из неравенства </a:t>
                </a:r>
                <a:r>
                  <a:rPr lang="en-US" b="1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x-y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</m:oMath>
                </a14:m>
                <a:r>
                  <a:rPr lang="en-US" b="1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z</a:t>
                </a:r>
                <a:r>
                  <a:rPr lang="ru-RU" b="1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 ?</a:t>
                </a:r>
              </a:p>
              <a:p>
                <a:pPr lvl="1">
                  <a:lnSpc>
                    <a:spcPct val="107000"/>
                  </a:lnSpc>
                  <a:spcAft>
                    <a:spcPts val="800"/>
                  </a:spcAft>
                  <a:tabLst>
                    <a:tab pos="228600" algn="l"/>
                  </a:tabLst>
                </a:pPr>
                <a:r>
                  <a:rPr lang="ru-RU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1) </a:t>
                </a:r>
                <a:r>
                  <a:rPr lang="en-US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x-y-z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&lt;0</m:t>
                    </m:r>
                  </m:oMath>
                </a14:m>
                <a:r>
                  <a:rPr lang="en-US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2) y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</m:oMath>
                </a14:m>
                <a:r>
                  <a:rPr lang="en-US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x-z           3)y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</m:oMath>
                </a14:m>
                <a:r>
                  <a:rPr lang="en-US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z-x            4)z+y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</m:oMath>
                </a14:m>
                <a:r>
                  <a:rPr lang="en-US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x</a:t>
                </a:r>
                <a:endParaRPr lang="ru-RU" dirty="0" smtClean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07000"/>
                  </a:lnSpc>
                  <a:spcAft>
                    <a:spcPts val="800"/>
                  </a:spcAft>
                  <a:buFont typeface="+mj-lt"/>
                  <a:buAutoNum type="arabicPeriod" startAt="2"/>
                  <a:tabLst>
                    <a:tab pos="228600" algn="l"/>
                  </a:tabLst>
                </a:pPr>
                <a:r>
                  <a:rPr lang="ru-RU" b="1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Решите неравенство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𝟗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lang="en-US" b="1" dirty="0" smtClean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07000"/>
                  </a:lnSpc>
                  <a:spcAft>
                    <a:spcPts val="800"/>
                  </a:spcAft>
                  <a:tabLst>
                    <a:tab pos="228600" algn="l"/>
                  </a:tabLst>
                </a:pPr>
                <a:r>
                  <a:rPr lang="ru-RU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Ответ:</a:t>
                </a:r>
                <a:endParaRPr lang="en-US" dirty="0" smtClean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07000"/>
                  </a:lnSpc>
                  <a:spcAft>
                    <a:spcPts val="800"/>
                  </a:spcAft>
                  <a:tabLst>
                    <a:tab pos="228600" algn="l"/>
                  </a:tabLst>
                </a:pPr>
                <a:endParaRPr lang="ru-RU" sz="105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477" y="1183342"/>
                <a:ext cx="11128248" cy="5142113"/>
              </a:xfrm>
              <a:prstGeom prst="rect">
                <a:avLst/>
              </a:prstGeom>
              <a:blipFill rotWithShape="0">
                <a:blip r:embed="rId2"/>
                <a:stretch>
                  <a:fillRect l="-438" t="-7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116185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477" y="257176"/>
            <a:ext cx="10921771" cy="926166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Тест №3 </a:t>
            </a:r>
            <a:r>
              <a:rPr lang="ru-RU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</a:t>
            </a:r>
            <a: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теме «Неравенства. прогрессии»</a:t>
            </a:r>
            <a:r>
              <a:rPr 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Вариант </a:t>
            </a:r>
            <a:r>
              <a:rPr 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206477" y="1183342"/>
                <a:ext cx="11128248" cy="5142113"/>
              </a:xfrm>
              <a:prstGeom prst="rect">
                <a:avLst/>
              </a:prstGeom>
              <a:noFill/>
            </p:spPr>
            <p:txBody>
              <a:bodyPr wrap="square" numCol="1" rtlCol="0">
                <a:spAutoFit/>
              </a:bodyPr>
              <a:lstStyle/>
              <a:p>
                <a:pPr marL="342900" lvl="0" indent="-342900">
                  <a:lnSpc>
                    <a:spcPct val="107000"/>
                  </a:lnSpc>
                  <a:spcAft>
                    <a:spcPts val="800"/>
                  </a:spcAft>
                  <a:buFont typeface="+mj-lt"/>
                  <a:buAutoNum type="arabicPeriod"/>
                  <a:tabLst>
                    <a:tab pos="228600" algn="l"/>
                  </a:tabLst>
                </a:pPr>
                <a:r>
                  <a:rPr lang="ru-RU" b="1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Решите неравенство</a:t>
                </a:r>
                <a:r>
                  <a:rPr lang="ru-RU" b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𝟕</m:t>
                    </m:r>
                    <m:r>
                      <a:rPr lang="ru-RU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ru-RU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ru-RU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𝟓</m:t>
                    </m:r>
                  </m:oMath>
                </a14:m>
                <a:endParaRPr lang="ru-RU" sz="105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b="1" i="1" dirty="0" smtClean="0">
                    <a:solidFill>
                      <a:srgbClr val="FF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1)</a:t>
                </a:r>
                <a:r>
                  <a:rPr lang="en-US" b="1" i="1" dirty="0">
                    <a:solidFill>
                      <a:srgbClr val="FF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  <m:f>
                      <m:f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i="1" dirty="0" smtClean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2) </a:t>
                </a:r>
                <a14:m>
                  <m:oMath xmlns:m="http://schemas.openxmlformats.org/officeDocument/2006/math">
                    <m:r>
                      <a:rPr lang="en-US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f>
                      <m:fPr>
                        <m:ctrlPr>
                          <a:rPr lang="en-US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i="1" dirty="0" smtClean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3) </a:t>
                </a:r>
                <a14:m>
                  <m:oMath xmlns:m="http://schemas.openxmlformats.org/officeDocument/2006/math">
                    <m:r>
                      <a:rPr lang="en-US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i="1" dirty="0" smtClean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4)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i="1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b="0" i="1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−2</m:t>
                    </m:r>
                  </m:oMath>
                </a14:m>
                <a:endParaRPr lang="ru-RU" i="1" dirty="0" smtClean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07000"/>
                  </a:lnSpc>
                  <a:spcAft>
                    <a:spcPts val="800"/>
                  </a:spcAft>
                  <a:buFont typeface="+mj-lt"/>
                  <a:buAutoNum type="arabicPeriod" startAt="2"/>
                  <a:tabLst>
                    <a:tab pos="228600" algn="l"/>
                  </a:tabLst>
                </a:pPr>
                <a:r>
                  <a:rPr lang="ru-RU" b="1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Решите систему неравенств</a:t>
                </a:r>
              </a:p>
              <a:p>
                <a:pPr lvl="2">
                  <a:lnSpc>
                    <a:spcPct val="107000"/>
                  </a:lnSpc>
                  <a:spcAft>
                    <a:spcPts val="800"/>
                  </a:spcAft>
                  <a:tabLst>
                    <a:tab pos="22860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ru-RU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+6≥0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−5&lt;0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i="1" dirty="0" smtClean="0"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07000"/>
                  </a:lnSpc>
                  <a:spcAft>
                    <a:spcPts val="800"/>
                  </a:spcAft>
                  <a:tabLst>
                    <a:tab pos="228600" algn="l"/>
                  </a:tabLst>
                </a:pPr>
                <a:r>
                  <a:rPr lang="ru-RU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1)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ru-RU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−2;5</m:t>
                        </m:r>
                      </m:e>
                    </m:d>
                  </m:oMath>
                </a14:m>
                <a:r>
                  <a:rPr lang="ru-RU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2)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ru-RU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5;</m:t>
                        </m:r>
                      </m:e>
                    </m:d>
                    <m:d>
                      <m:dPr>
                        <m:begChr m:val=""/>
                        <m:ctrlPr>
                          <a:rPr lang="ru-RU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lang="ru-RU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3)</a:t>
                </a:r>
                <a:r>
                  <a:rPr lang="ru-RU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ru-RU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−2</m:t>
                        </m:r>
                        <m:r>
                          <a:rPr lang="ru-RU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</m:e>
                    </m:d>
                    <m:d>
                      <m:dPr>
                        <m:begChr m:val=""/>
                        <m:ctrlPr>
                          <a:rPr lang="ru-RU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</m:d>
                  </m:oMath>
                </a14:m>
                <a:r>
                  <a:rPr lang="ru-RU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4)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5;</m:t>
                        </m:r>
                        <m:r>
                          <a:rPr lang="ru-RU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e>
                    </m:d>
                  </m:oMath>
                </a14:m>
                <a:endParaRPr lang="ru-RU" dirty="0" smtClean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07000"/>
                  </a:lnSpc>
                  <a:spcAft>
                    <a:spcPts val="800"/>
                  </a:spcAft>
                  <a:buFont typeface="+mj-lt"/>
                  <a:buAutoNum type="arabicPeriod" startAt="2"/>
                  <a:tabLst>
                    <a:tab pos="228600" algn="l"/>
                  </a:tabLst>
                </a:pPr>
                <a:r>
                  <a:rPr lang="ru-RU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b="1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Сравните числа </a:t>
                </a:r>
                <a:r>
                  <a:rPr lang="en-US" b="1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a </a:t>
                </a:r>
                <a:r>
                  <a:rPr lang="ru-RU" b="1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и </a:t>
                </a:r>
                <a:r>
                  <a:rPr lang="en-US" b="1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b</a:t>
                </a:r>
                <a:r>
                  <a:rPr lang="ru-RU" b="1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, если </a:t>
                </a:r>
                <a:r>
                  <a:rPr lang="en-US" b="1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a-b=-0,01</a:t>
                </a:r>
              </a:p>
              <a:p>
                <a:pPr lvl="1">
                  <a:lnSpc>
                    <a:spcPct val="107000"/>
                  </a:lnSpc>
                  <a:spcAft>
                    <a:spcPts val="800"/>
                  </a:spcAft>
                  <a:tabLst>
                    <a:tab pos="228600" algn="l"/>
                  </a:tabLst>
                </a:pPr>
                <a:r>
                  <a:rPr lang="ru-RU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1) </a:t>
                </a:r>
                <a:r>
                  <a:rPr lang="en-US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             </m:t>
                    </m:r>
                  </m:oMath>
                </a14:m>
                <a:r>
                  <a:rPr lang="ru-RU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ru-RU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:r>
                  <a:rPr lang="en-US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          </m:t>
                    </m:r>
                  </m:oMath>
                </a14:m>
                <a:r>
                  <a:rPr lang="ru-RU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:r>
                  <a:rPr lang="ru-RU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r>
                  <a:rPr lang="ru-RU" dirty="0">
                    <a:cs typeface="Times New Roman" panose="02020603050405020304" pitchFamily="18" charset="0"/>
                  </a:rPr>
                  <a:t> </a:t>
                </a:r>
                <a:r>
                  <a:rPr lang="en-US" dirty="0" smtClean="0">
                    <a:cs typeface="Times New Roman" panose="02020603050405020304" pitchFamily="18" charset="0"/>
                  </a:rPr>
                  <a:t>a=b           </a:t>
                </a:r>
                <a:r>
                  <a:rPr lang="ru-RU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4)</a:t>
                </a:r>
                <a:r>
                  <a:rPr lang="en-US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endParaRPr lang="en-US" b="1" dirty="0" smtClean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07000"/>
                  </a:lnSpc>
                  <a:spcAft>
                    <a:spcPts val="800"/>
                  </a:spcAft>
                  <a:buFont typeface="+mj-lt"/>
                  <a:buAutoNum type="arabicPeriod" startAt="2"/>
                  <a:tabLst>
                    <a:tab pos="228600" algn="l"/>
                  </a:tabLst>
                </a:pPr>
                <a:r>
                  <a:rPr lang="ru-RU" b="1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Какое из приведенных ниже неравенств не следует из неравенства </a:t>
                </a:r>
                <a:r>
                  <a:rPr lang="en-US" b="1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x-y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</m:oMath>
                </a14:m>
                <a:r>
                  <a:rPr lang="en-US" b="1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z</a:t>
                </a:r>
                <a:r>
                  <a:rPr lang="ru-RU" b="1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 ?</a:t>
                </a:r>
              </a:p>
              <a:p>
                <a:pPr lvl="1">
                  <a:lnSpc>
                    <a:spcPct val="107000"/>
                  </a:lnSpc>
                  <a:spcAft>
                    <a:spcPts val="800"/>
                  </a:spcAft>
                  <a:tabLst>
                    <a:tab pos="228600" algn="l"/>
                  </a:tabLst>
                </a:pPr>
                <a:r>
                  <a:rPr lang="ru-RU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1) </a:t>
                </a:r>
                <a:r>
                  <a:rPr lang="en-US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x-y-z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&lt;0</m:t>
                    </m:r>
                  </m:oMath>
                </a14:m>
                <a:r>
                  <a:rPr lang="en-US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2) y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</m:oMath>
                </a14:m>
                <a:r>
                  <a:rPr lang="en-US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x-z           3)y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</m:oMath>
                </a14:m>
                <a:r>
                  <a:rPr lang="en-US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z-x            4)z+y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</m:oMath>
                </a14:m>
                <a:r>
                  <a:rPr lang="en-US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x</a:t>
                </a:r>
                <a:endParaRPr lang="ru-RU" dirty="0" smtClean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07000"/>
                  </a:lnSpc>
                  <a:spcAft>
                    <a:spcPts val="800"/>
                  </a:spcAft>
                  <a:buFont typeface="+mj-lt"/>
                  <a:buAutoNum type="arabicPeriod" startAt="2"/>
                  <a:tabLst>
                    <a:tab pos="228600" algn="l"/>
                  </a:tabLst>
                </a:pPr>
                <a:r>
                  <a:rPr lang="ru-RU" b="1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Решите неравенство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𝟗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lang="en-US" b="1" dirty="0" smtClean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07000"/>
                  </a:lnSpc>
                  <a:spcAft>
                    <a:spcPts val="800"/>
                  </a:spcAft>
                  <a:tabLst>
                    <a:tab pos="228600" algn="l"/>
                  </a:tabLst>
                </a:pPr>
                <a:r>
                  <a:rPr lang="ru-RU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Ответ:</a:t>
                </a:r>
                <a:endParaRPr lang="en-US" dirty="0" smtClean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07000"/>
                  </a:lnSpc>
                  <a:spcAft>
                    <a:spcPts val="800"/>
                  </a:spcAft>
                  <a:tabLst>
                    <a:tab pos="228600" algn="l"/>
                  </a:tabLst>
                </a:pPr>
                <a:endParaRPr lang="ru-RU" sz="105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477" y="1183342"/>
                <a:ext cx="11128248" cy="5142113"/>
              </a:xfrm>
              <a:prstGeom prst="rect">
                <a:avLst/>
              </a:prstGeom>
              <a:blipFill rotWithShape="0">
                <a:blip r:embed="rId2"/>
                <a:stretch>
                  <a:fillRect l="-438" t="-7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39484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477" y="257176"/>
            <a:ext cx="10921771" cy="926166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Тест №3 </a:t>
            </a:r>
            <a:r>
              <a:rPr lang="ru-RU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</a:t>
            </a:r>
            <a: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теме «Неравенства. прогрессии»</a:t>
            </a:r>
            <a:r>
              <a:rPr 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Вариант </a:t>
            </a:r>
            <a:r>
              <a:rPr 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206477" y="1183342"/>
                <a:ext cx="11128248" cy="5142113"/>
              </a:xfrm>
              <a:prstGeom prst="rect">
                <a:avLst/>
              </a:prstGeom>
              <a:noFill/>
            </p:spPr>
            <p:txBody>
              <a:bodyPr wrap="square" numCol="1" rtlCol="0">
                <a:spAutoFit/>
              </a:bodyPr>
              <a:lstStyle/>
              <a:p>
                <a:pPr marL="342900" lvl="0" indent="-342900">
                  <a:lnSpc>
                    <a:spcPct val="107000"/>
                  </a:lnSpc>
                  <a:spcAft>
                    <a:spcPts val="800"/>
                  </a:spcAft>
                  <a:buFont typeface="+mj-lt"/>
                  <a:buAutoNum type="arabicPeriod"/>
                  <a:tabLst>
                    <a:tab pos="228600" algn="l"/>
                  </a:tabLst>
                </a:pPr>
                <a:r>
                  <a:rPr lang="ru-RU" b="1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Решите неравенство</a:t>
                </a:r>
                <a:r>
                  <a:rPr lang="ru-RU" b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𝟕</m:t>
                    </m:r>
                    <m:r>
                      <a:rPr lang="ru-RU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ru-RU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ru-RU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𝟓</m:t>
                    </m:r>
                  </m:oMath>
                </a14:m>
                <a:endParaRPr lang="ru-RU" sz="105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b="1" i="1" dirty="0" smtClean="0">
                    <a:solidFill>
                      <a:srgbClr val="FF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1)</a:t>
                </a:r>
                <a:r>
                  <a:rPr lang="en-US" b="1" i="1" dirty="0">
                    <a:solidFill>
                      <a:srgbClr val="FF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  <m:f>
                      <m:f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i="1" dirty="0" smtClean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2) </a:t>
                </a:r>
                <a14:m>
                  <m:oMath xmlns:m="http://schemas.openxmlformats.org/officeDocument/2006/math">
                    <m:r>
                      <a:rPr lang="en-US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f>
                      <m:fPr>
                        <m:ctrlPr>
                          <a:rPr lang="en-US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i="1" dirty="0" smtClean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3) </a:t>
                </a:r>
                <a14:m>
                  <m:oMath xmlns:m="http://schemas.openxmlformats.org/officeDocument/2006/math">
                    <m:r>
                      <a:rPr lang="en-US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i="1" dirty="0" smtClean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4)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i="1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b="0" i="1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−2</m:t>
                    </m:r>
                  </m:oMath>
                </a14:m>
                <a:endParaRPr lang="ru-RU" i="1" dirty="0" smtClean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07000"/>
                  </a:lnSpc>
                  <a:spcAft>
                    <a:spcPts val="800"/>
                  </a:spcAft>
                  <a:buFont typeface="+mj-lt"/>
                  <a:buAutoNum type="arabicPeriod" startAt="2"/>
                  <a:tabLst>
                    <a:tab pos="228600" algn="l"/>
                  </a:tabLst>
                </a:pPr>
                <a:r>
                  <a:rPr lang="ru-RU" b="1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Решите систему неравенств</a:t>
                </a:r>
              </a:p>
              <a:p>
                <a:pPr lvl="2">
                  <a:lnSpc>
                    <a:spcPct val="107000"/>
                  </a:lnSpc>
                  <a:spcAft>
                    <a:spcPts val="800"/>
                  </a:spcAft>
                  <a:tabLst>
                    <a:tab pos="22860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ru-RU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+6≥0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−5&lt;0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i="1" dirty="0" smtClean="0"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07000"/>
                  </a:lnSpc>
                  <a:spcAft>
                    <a:spcPts val="800"/>
                  </a:spcAft>
                  <a:tabLst>
                    <a:tab pos="228600" algn="l"/>
                  </a:tabLst>
                </a:pPr>
                <a:r>
                  <a:rPr lang="ru-RU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1)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ru-RU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−2;5</m:t>
                        </m:r>
                      </m:e>
                    </m:d>
                  </m:oMath>
                </a14:m>
                <a:r>
                  <a:rPr lang="ru-RU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2)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ru-RU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5;</m:t>
                        </m:r>
                      </m:e>
                    </m:d>
                    <m:d>
                      <m:dPr>
                        <m:begChr m:val=""/>
                        <m:ctrlPr>
                          <a:rPr lang="ru-RU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lang="ru-RU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</a:t>
                </a:r>
                <a:r>
                  <a:rPr lang="ru-RU" b="1" dirty="0" smtClean="0">
                    <a:solidFill>
                      <a:srgbClr val="FF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3)</a:t>
                </a:r>
                <a:r>
                  <a:rPr lang="ru-RU" b="1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ru-RU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ru-RU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ru-RU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</m:e>
                    </m:d>
                    <m:d>
                      <m:dPr>
                        <m:begChr m:val=""/>
                        <m:ctrlPr>
                          <a:rPr lang="ru-RU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</m:d>
                  </m:oMath>
                </a14:m>
                <a:r>
                  <a:rPr lang="ru-RU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4)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5;</m:t>
                        </m:r>
                        <m:r>
                          <a:rPr lang="ru-RU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e>
                    </m:d>
                  </m:oMath>
                </a14:m>
                <a:endParaRPr lang="ru-RU" dirty="0" smtClean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07000"/>
                  </a:lnSpc>
                  <a:spcAft>
                    <a:spcPts val="800"/>
                  </a:spcAft>
                  <a:buFont typeface="+mj-lt"/>
                  <a:buAutoNum type="arabicPeriod" startAt="2"/>
                  <a:tabLst>
                    <a:tab pos="228600" algn="l"/>
                  </a:tabLst>
                </a:pPr>
                <a:r>
                  <a:rPr lang="ru-RU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b="1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Сравните числа </a:t>
                </a:r>
                <a:r>
                  <a:rPr lang="en-US" b="1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a </a:t>
                </a:r>
                <a:r>
                  <a:rPr lang="ru-RU" b="1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и </a:t>
                </a:r>
                <a:r>
                  <a:rPr lang="en-US" b="1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b</a:t>
                </a:r>
                <a:r>
                  <a:rPr lang="ru-RU" b="1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, если </a:t>
                </a:r>
                <a:r>
                  <a:rPr lang="en-US" b="1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a-b=-0,01</a:t>
                </a:r>
              </a:p>
              <a:p>
                <a:pPr lvl="1">
                  <a:lnSpc>
                    <a:spcPct val="107000"/>
                  </a:lnSpc>
                  <a:spcAft>
                    <a:spcPts val="800"/>
                  </a:spcAft>
                  <a:tabLst>
                    <a:tab pos="228600" algn="l"/>
                  </a:tabLst>
                </a:pPr>
                <a:r>
                  <a:rPr lang="ru-RU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1) </a:t>
                </a:r>
                <a:r>
                  <a:rPr lang="en-US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             </m:t>
                    </m:r>
                  </m:oMath>
                </a14:m>
                <a:r>
                  <a:rPr lang="ru-RU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ru-RU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:r>
                  <a:rPr lang="en-US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          </m:t>
                    </m:r>
                  </m:oMath>
                </a14:m>
                <a:r>
                  <a:rPr lang="ru-RU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:r>
                  <a:rPr lang="ru-RU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r>
                  <a:rPr lang="ru-RU" dirty="0">
                    <a:cs typeface="Times New Roman" panose="02020603050405020304" pitchFamily="18" charset="0"/>
                  </a:rPr>
                  <a:t> </a:t>
                </a:r>
                <a:r>
                  <a:rPr lang="en-US" dirty="0" smtClean="0">
                    <a:cs typeface="Times New Roman" panose="02020603050405020304" pitchFamily="18" charset="0"/>
                  </a:rPr>
                  <a:t>a=b           </a:t>
                </a:r>
                <a:r>
                  <a:rPr lang="ru-RU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4)</a:t>
                </a:r>
                <a:r>
                  <a:rPr lang="en-US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endParaRPr lang="en-US" b="1" dirty="0" smtClean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07000"/>
                  </a:lnSpc>
                  <a:spcAft>
                    <a:spcPts val="800"/>
                  </a:spcAft>
                  <a:buFont typeface="+mj-lt"/>
                  <a:buAutoNum type="arabicPeriod" startAt="2"/>
                  <a:tabLst>
                    <a:tab pos="228600" algn="l"/>
                  </a:tabLst>
                </a:pPr>
                <a:r>
                  <a:rPr lang="ru-RU" b="1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Какое из приведенных ниже неравенств не следует из неравенства </a:t>
                </a:r>
                <a:r>
                  <a:rPr lang="en-US" b="1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x-y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</m:oMath>
                </a14:m>
                <a:r>
                  <a:rPr lang="en-US" b="1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z</a:t>
                </a:r>
                <a:r>
                  <a:rPr lang="ru-RU" b="1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 ?</a:t>
                </a:r>
              </a:p>
              <a:p>
                <a:pPr lvl="1">
                  <a:lnSpc>
                    <a:spcPct val="107000"/>
                  </a:lnSpc>
                  <a:spcAft>
                    <a:spcPts val="800"/>
                  </a:spcAft>
                  <a:tabLst>
                    <a:tab pos="228600" algn="l"/>
                  </a:tabLst>
                </a:pPr>
                <a:r>
                  <a:rPr lang="ru-RU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1) </a:t>
                </a:r>
                <a:r>
                  <a:rPr lang="en-US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x-y-z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&lt;0</m:t>
                    </m:r>
                  </m:oMath>
                </a14:m>
                <a:r>
                  <a:rPr lang="en-US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2) y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</m:oMath>
                </a14:m>
                <a:r>
                  <a:rPr lang="en-US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x-z           3)y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</m:oMath>
                </a14:m>
                <a:r>
                  <a:rPr lang="en-US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z-x            4)z+y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</m:oMath>
                </a14:m>
                <a:r>
                  <a:rPr lang="en-US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x</a:t>
                </a:r>
                <a:endParaRPr lang="ru-RU" dirty="0" smtClean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07000"/>
                  </a:lnSpc>
                  <a:spcAft>
                    <a:spcPts val="800"/>
                  </a:spcAft>
                  <a:buFont typeface="+mj-lt"/>
                  <a:buAutoNum type="arabicPeriod" startAt="2"/>
                  <a:tabLst>
                    <a:tab pos="228600" algn="l"/>
                  </a:tabLst>
                </a:pPr>
                <a:r>
                  <a:rPr lang="ru-RU" b="1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Решите неравенство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𝟗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lang="en-US" b="1" dirty="0" smtClean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07000"/>
                  </a:lnSpc>
                  <a:spcAft>
                    <a:spcPts val="800"/>
                  </a:spcAft>
                  <a:tabLst>
                    <a:tab pos="228600" algn="l"/>
                  </a:tabLst>
                </a:pPr>
                <a:r>
                  <a:rPr lang="ru-RU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Ответ:</a:t>
                </a:r>
                <a:endParaRPr lang="en-US" dirty="0" smtClean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07000"/>
                  </a:lnSpc>
                  <a:spcAft>
                    <a:spcPts val="800"/>
                  </a:spcAft>
                  <a:tabLst>
                    <a:tab pos="228600" algn="l"/>
                  </a:tabLst>
                </a:pPr>
                <a:endParaRPr lang="ru-RU" sz="105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477" y="1183342"/>
                <a:ext cx="11128248" cy="5142113"/>
              </a:xfrm>
              <a:prstGeom prst="rect">
                <a:avLst/>
              </a:prstGeom>
              <a:blipFill rotWithShape="0">
                <a:blip r:embed="rId2"/>
                <a:stretch>
                  <a:fillRect l="-438" t="-7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261612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477" y="257176"/>
            <a:ext cx="10921771" cy="926166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Тест №3 </a:t>
            </a:r>
            <a:r>
              <a:rPr lang="ru-RU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</a:t>
            </a:r>
            <a: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теме «Неравенства. прогрессии»</a:t>
            </a:r>
            <a:r>
              <a:rPr 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Вариант </a:t>
            </a:r>
            <a:r>
              <a:rPr 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206477" y="1183342"/>
                <a:ext cx="11128248" cy="5142113"/>
              </a:xfrm>
              <a:prstGeom prst="rect">
                <a:avLst/>
              </a:prstGeom>
              <a:noFill/>
            </p:spPr>
            <p:txBody>
              <a:bodyPr wrap="square" numCol="1" rtlCol="0">
                <a:spAutoFit/>
              </a:bodyPr>
              <a:lstStyle/>
              <a:p>
                <a:pPr marL="342900" lvl="0" indent="-342900">
                  <a:lnSpc>
                    <a:spcPct val="107000"/>
                  </a:lnSpc>
                  <a:spcAft>
                    <a:spcPts val="800"/>
                  </a:spcAft>
                  <a:buFont typeface="+mj-lt"/>
                  <a:buAutoNum type="arabicPeriod"/>
                  <a:tabLst>
                    <a:tab pos="228600" algn="l"/>
                  </a:tabLst>
                </a:pPr>
                <a:r>
                  <a:rPr lang="ru-RU" b="1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Решите неравенство</a:t>
                </a:r>
                <a:r>
                  <a:rPr lang="ru-RU" b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𝟕</m:t>
                    </m:r>
                    <m:r>
                      <a:rPr lang="ru-RU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ru-RU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ru-RU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𝟓</m:t>
                    </m:r>
                  </m:oMath>
                </a14:m>
                <a:endParaRPr lang="ru-RU" sz="105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b="1" i="1" dirty="0" smtClean="0">
                    <a:solidFill>
                      <a:srgbClr val="FF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1)</a:t>
                </a:r>
                <a:r>
                  <a:rPr lang="en-US" b="1" i="1" dirty="0">
                    <a:solidFill>
                      <a:srgbClr val="FF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  <m:f>
                      <m:f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i="1" dirty="0" smtClean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2) </a:t>
                </a:r>
                <a14:m>
                  <m:oMath xmlns:m="http://schemas.openxmlformats.org/officeDocument/2006/math">
                    <m:r>
                      <a:rPr lang="en-US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f>
                      <m:fPr>
                        <m:ctrlPr>
                          <a:rPr lang="en-US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i="1" dirty="0" smtClean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3) </a:t>
                </a:r>
                <a14:m>
                  <m:oMath xmlns:m="http://schemas.openxmlformats.org/officeDocument/2006/math">
                    <m:r>
                      <a:rPr lang="en-US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i="1" dirty="0" smtClean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4)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i="1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b="0" i="1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−2</m:t>
                    </m:r>
                  </m:oMath>
                </a14:m>
                <a:endParaRPr lang="ru-RU" i="1" dirty="0" smtClean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07000"/>
                  </a:lnSpc>
                  <a:spcAft>
                    <a:spcPts val="800"/>
                  </a:spcAft>
                  <a:buFont typeface="+mj-lt"/>
                  <a:buAutoNum type="arabicPeriod" startAt="2"/>
                  <a:tabLst>
                    <a:tab pos="228600" algn="l"/>
                  </a:tabLst>
                </a:pPr>
                <a:r>
                  <a:rPr lang="ru-RU" b="1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Решите систему неравенств</a:t>
                </a:r>
              </a:p>
              <a:p>
                <a:pPr lvl="2">
                  <a:lnSpc>
                    <a:spcPct val="107000"/>
                  </a:lnSpc>
                  <a:spcAft>
                    <a:spcPts val="800"/>
                  </a:spcAft>
                  <a:tabLst>
                    <a:tab pos="22860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ru-RU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+6≥0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−5&lt;0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i="1" dirty="0" smtClean="0"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07000"/>
                  </a:lnSpc>
                  <a:spcAft>
                    <a:spcPts val="800"/>
                  </a:spcAft>
                  <a:tabLst>
                    <a:tab pos="228600" algn="l"/>
                  </a:tabLst>
                </a:pPr>
                <a:r>
                  <a:rPr lang="ru-RU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1)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ru-RU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−2;5</m:t>
                        </m:r>
                      </m:e>
                    </m:d>
                  </m:oMath>
                </a14:m>
                <a:r>
                  <a:rPr lang="ru-RU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2)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ru-RU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5;</m:t>
                        </m:r>
                      </m:e>
                    </m:d>
                    <m:d>
                      <m:dPr>
                        <m:begChr m:val=""/>
                        <m:ctrlPr>
                          <a:rPr lang="ru-RU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lang="ru-RU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</a:t>
                </a:r>
                <a:r>
                  <a:rPr lang="ru-RU" b="1" dirty="0" smtClean="0">
                    <a:solidFill>
                      <a:srgbClr val="FF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3)</a:t>
                </a:r>
                <a:r>
                  <a:rPr lang="ru-RU" b="1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ru-RU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ru-RU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ru-RU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</m:e>
                    </m:d>
                    <m:d>
                      <m:dPr>
                        <m:begChr m:val=""/>
                        <m:ctrlPr>
                          <a:rPr lang="ru-RU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</m:d>
                  </m:oMath>
                </a14:m>
                <a:r>
                  <a:rPr lang="ru-RU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4)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5;</m:t>
                        </m:r>
                        <m:r>
                          <a:rPr lang="ru-RU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e>
                    </m:d>
                  </m:oMath>
                </a14:m>
                <a:endParaRPr lang="ru-RU" dirty="0" smtClean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07000"/>
                  </a:lnSpc>
                  <a:spcAft>
                    <a:spcPts val="800"/>
                  </a:spcAft>
                  <a:buFont typeface="+mj-lt"/>
                  <a:buAutoNum type="arabicPeriod" startAt="2"/>
                  <a:tabLst>
                    <a:tab pos="228600" algn="l"/>
                  </a:tabLst>
                </a:pPr>
                <a:r>
                  <a:rPr lang="ru-RU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b="1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Сравните числа </a:t>
                </a:r>
                <a:r>
                  <a:rPr lang="en-US" b="1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a </a:t>
                </a:r>
                <a:r>
                  <a:rPr lang="ru-RU" b="1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и </a:t>
                </a:r>
                <a:r>
                  <a:rPr lang="en-US" b="1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b</a:t>
                </a:r>
                <a:r>
                  <a:rPr lang="ru-RU" b="1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, если </a:t>
                </a:r>
                <a:r>
                  <a:rPr lang="en-US" b="1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a-b=-0,01</a:t>
                </a:r>
              </a:p>
              <a:p>
                <a:pPr lvl="1">
                  <a:lnSpc>
                    <a:spcPct val="107000"/>
                  </a:lnSpc>
                  <a:spcAft>
                    <a:spcPts val="800"/>
                  </a:spcAft>
                  <a:tabLst>
                    <a:tab pos="228600" algn="l"/>
                  </a:tabLst>
                </a:pPr>
                <a:r>
                  <a:rPr lang="ru-RU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1) </a:t>
                </a:r>
                <a:r>
                  <a:rPr lang="en-US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             </m:t>
                    </m:r>
                  </m:oMath>
                </a14:m>
                <a:r>
                  <a:rPr lang="ru-RU" b="1" dirty="0" smtClean="0">
                    <a:solidFill>
                      <a:srgbClr val="FF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ru-RU" b="1" dirty="0">
                    <a:solidFill>
                      <a:srgbClr val="FF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:r>
                  <a:rPr lang="en-US" b="1" dirty="0" smtClean="0">
                    <a:solidFill>
                      <a:srgbClr val="FF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          </m:t>
                    </m:r>
                  </m:oMath>
                </a14:m>
                <a:r>
                  <a:rPr lang="ru-RU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:r>
                  <a:rPr lang="ru-RU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r>
                  <a:rPr lang="ru-RU" dirty="0">
                    <a:cs typeface="Times New Roman" panose="02020603050405020304" pitchFamily="18" charset="0"/>
                  </a:rPr>
                  <a:t> </a:t>
                </a:r>
                <a:r>
                  <a:rPr lang="en-US" dirty="0" smtClean="0">
                    <a:cs typeface="Times New Roman" panose="02020603050405020304" pitchFamily="18" charset="0"/>
                  </a:rPr>
                  <a:t>a=b           </a:t>
                </a:r>
                <a:r>
                  <a:rPr lang="ru-RU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4)</a:t>
                </a:r>
                <a:r>
                  <a:rPr lang="en-US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endParaRPr lang="en-US" b="1" dirty="0" smtClean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07000"/>
                  </a:lnSpc>
                  <a:spcAft>
                    <a:spcPts val="800"/>
                  </a:spcAft>
                  <a:buFont typeface="+mj-lt"/>
                  <a:buAutoNum type="arabicPeriod" startAt="2"/>
                  <a:tabLst>
                    <a:tab pos="228600" algn="l"/>
                  </a:tabLst>
                </a:pPr>
                <a:r>
                  <a:rPr lang="ru-RU" b="1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Какое из приведенных ниже неравенств не следует из неравенства </a:t>
                </a:r>
                <a:r>
                  <a:rPr lang="en-US" b="1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x-y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</m:oMath>
                </a14:m>
                <a:r>
                  <a:rPr lang="en-US" b="1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z</a:t>
                </a:r>
                <a:r>
                  <a:rPr lang="ru-RU" b="1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 ?</a:t>
                </a:r>
              </a:p>
              <a:p>
                <a:pPr lvl="1">
                  <a:lnSpc>
                    <a:spcPct val="107000"/>
                  </a:lnSpc>
                  <a:spcAft>
                    <a:spcPts val="800"/>
                  </a:spcAft>
                  <a:tabLst>
                    <a:tab pos="228600" algn="l"/>
                  </a:tabLst>
                </a:pPr>
                <a:r>
                  <a:rPr lang="ru-RU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1) </a:t>
                </a:r>
                <a:r>
                  <a:rPr lang="en-US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x-y-z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&lt;0</m:t>
                    </m:r>
                  </m:oMath>
                </a14:m>
                <a:r>
                  <a:rPr lang="en-US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2) y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</m:oMath>
                </a14:m>
                <a:r>
                  <a:rPr lang="en-US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x-z           3)y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</m:oMath>
                </a14:m>
                <a:r>
                  <a:rPr lang="en-US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z-x            4)z+y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</m:oMath>
                </a14:m>
                <a:r>
                  <a:rPr lang="en-US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x</a:t>
                </a:r>
                <a:endParaRPr lang="ru-RU" dirty="0" smtClean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07000"/>
                  </a:lnSpc>
                  <a:spcAft>
                    <a:spcPts val="800"/>
                  </a:spcAft>
                  <a:buFont typeface="+mj-lt"/>
                  <a:buAutoNum type="arabicPeriod" startAt="2"/>
                  <a:tabLst>
                    <a:tab pos="228600" algn="l"/>
                  </a:tabLst>
                </a:pPr>
                <a:r>
                  <a:rPr lang="ru-RU" b="1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Решите неравенство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𝟗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lang="en-US" b="1" dirty="0" smtClean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07000"/>
                  </a:lnSpc>
                  <a:spcAft>
                    <a:spcPts val="800"/>
                  </a:spcAft>
                  <a:tabLst>
                    <a:tab pos="228600" algn="l"/>
                  </a:tabLst>
                </a:pPr>
                <a:r>
                  <a:rPr lang="ru-RU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Ответ:</a:t>
                </a:r>
                <a:endParaRPr lang="en-US" dirty="0" smtClean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07000"/>
                  </a:lnSpc>
                  <a:spcAft>
                    <a:spcPts val="800"/>
                  </a:spcAft>
                  <a:tabLst>
                    <a:tab pos="228600" algn="l"/>
                  </a:tabLst>
                </a:pPr>
                <a:endParaRPr lang="ru-RU" sz="105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477" y="1183342"/>
                <a:ext cx="11128248" cy="5142113"/>
              </a:xfrm>
              <a:prstGeom prst="rect">
                <a:avLst/>
              </a:prstGeom>
              <a:blipFill rotWithShape="0">
                <a:blip r:embed="rId2"/>
                <a:stretch>
                  <a:fillRect l="-438" t="-7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385276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477" y="257176"/>
            <a:ext cx="10921771" cy="926166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Тест №3 </a:t>
            </a:r>
            <a:r>
              <a:rPr lang="ru-RU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</a:t>
            </a:r>
            <a: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теме «Неравенства. прогрессии»</a:t>
            </a:r>
            <a:r>
              <a:rPr 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Вариант </a:t>
            </a:r>
            <a:r>
              <a:rPr 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206477" y="1183342"/>
                <a:ext cx="11128248" cy="5142113"/>
              </a:xfrm>
              <a:prstGeom prst="rect">
                <a:avLst/>
              </a:prstGeom>
              <a:noFill/>
            </p:spPr>
            <p:txBody>
              <a:bodyPr wrap="square" numCol="1" rtlCol="0">
                <a:spAutoFit/>
              </a:bodyPr>
              <a:lstStyle/>
              <a:p>
                <a:pPr marL="342900" lvl="0" indent="-342900">
                  <a:lnSpc>
                    <a:spcPct val="107000"/>
                  </a:lnSpc>
                  <a:spcAft>
                    <a:spcPts val="800"/>
                  </a:spcAft>
                  <a:buFont typeface="+mj-lt"/>
                  <a:buAutoNum type="arabicPeriod"/>
                  <a:tabLst>
                    <a:tab pos="228600" algn="l"/>
                  </a:tabLst>
                </a:pPr>
                <a:r>
                  <a:rPr lang="ru-RU" b="1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Решите неравенство</a:t>
                </a:r>
                <a:r>
                  <a:rPr lang="ru-RU" b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𝟕</m:t>
                    </m:r>
                    <m:r>
                      <a:rPr lang="ru-RU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ru-RU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ru-RU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𝟓</m:t>
                    </m:r>
                  </m:oMath>
                </a14:m>
                <a:endParaRPr lang="ru-RU" sz="105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b="1" i="1" dirty="0" smtClean="0">
                    <a:solidFill>
                      <a:srgbClr val="FF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1)</a:t>
                </a:r>
                <a:r>
                  <a:rPr lang="en-US" b="1" i="1" dirty="0">
                    <a:solidFill>
                      <a:srgbClr val="FF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  <m:f>
                      <m:f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i="1" dirty="0" smtClean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2) </a:t>
                </a:r>
                <a14:m>
                  <m:oMath xmlns:m="http://schemas.openxmlformats.org/officeDocument/2006/math">
                    <m:r>
                      <a:rPr lang="en-US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f>
                      <m:fPr>
                        <m:ctrlPr>
                          <a:rPr lang="en-US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i="1" dirty="0" smtClean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3) </a:t>
                </a:r>
                <a14:m>
                  <m:oMath xmlns:m="http://schemas.openxmlformats.org/officeDocument/2006/math">
                    <m:r>
                      <a:rPr lang="en-US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i="1" dirty="0" smtClean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4)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i="1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b="0" i="1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−2</m:t>
                    </m:r>
                  </m:oMath>
                </a14:m>
                <a:endParaRPr lang="ru-RU" i="1" dirty="0" smtClean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07000"/>
                  </a:lnSpc>
                  <a:spcAft>
                    <a:spcPts val="800"/>
                  </a:spcAft>
                  <a:buFont typeface="+mj-lt"/>
                  <a:buAutoNum type="arabicPeriod" startAt="2"/>
                  <a:tabLst>
                    <a:tab pos="228600" algn="l"/>
                  </a:tabLst>
                </a:pPr>
                <a:r>
                  <a:rPr lang="ru-RU" b="1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Решите систему неравенств</a:t>
                </a:r>
              </a:p>
              <a:p>
                <a:pPr lvl="2">
                  <a:lnSpc>
                    <a:spcPct val="107000"/>
                  </a:lnSpc>
                  <a:spcAft>
                    <a:spcPts val="800"/>
                  </a:spcAft>
                  <a:tabLst>
                    <a:tab pos="22860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ru-RU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+6≥0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−5&lt;0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i="1" dirty="0" smtClean="0"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07000"/>
                  </a:lnSpc>
                  <a:spcAft>
                    <a:spcPts val="800"/>
                  </a:spcAft>
                  <a:tabLst>
                    <a:tab pos="228600" algn="l"/>
                  </a:tabLst>
                </a:pPr>
                <a:r>
                  <a:rPr lang="ru-RU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1)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ru-RU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−2;5</m:t>
                        </m:r>
                      </m:e>
                    </m:d>
                  </m:oMath>
                </a14:m>
                <a:r>
                  <a:rPr lang="ru-RU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2)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ru-RU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5;</m:t>
                        </m:r>
                      </m:e>
                    </m:d>
                    <m:d>
                      <m:dPr>
                        <m:begChr m:val=""/>
                        <m:ctrlPr>
                          <a:rPr lang="ru-RU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lang="ru-RU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</a:t>
                </a:r>
                <a:r>
                  <a:rPr lang="ru-RU" b="1" dirty="0" smtClean="0">
                    <a:solidFill>
                      <a:srgbClr val="FF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3)</a:t>
                </a:r>
                <a:r>
                  <a:rPr lang="ru-RU" b="1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ru-RU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ru-RU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ru-RU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</m:e>
                    </m:d>
                    <m:d>
                      <m:dPr>
                        <m:begChr m:val=""/>
                        <m:ctrlPr>
                          <a:rPr lang="ru-RU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</m:d>
                  </m:oMath>
                </a14:m>
                <a:r>
                  <a:rPr lang="ru-RU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4)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5;</m:t>
                        </m:r>
                        <m:r>
                          <a:rPr lang="ru-RU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e>
                    </m:d>
                  </m:oMath>
                </a14:m>
                <a:endParaRPr lang="ru-RU" dirty="0" smtClean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07000"/>
                  </a:lnSpc>
                  <a:spcAft>
                    <a:spcPts val="800"/>
                  </a:spcAft>
                  <a:buFont typeface="+mj-lt"/>
                  <a:buAutoNum type="arabicPeriod" startAt="2"/>
                  <a:tabLst>
                    <a:tab pos="228600" algn="l"/>
                  </a:tabLst>
                </a:pPr>
                <a:r>
                  <a:rPr lang="ru-RU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b="1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Сравните числа </a:t>
                </a:r>
                <a:r>
                  <a:rPr lang="en-US" b="1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a </a:t>
                </a:r>
                <a:r>
                  <a:rPr lang="ru-RU" b="1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и </a:t>
                </a:r>
                <a:r>
                  <a:rPr lang="en-US" b="1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b</a:t>
                </a:r>
                <a:r>
                  <a:rPr lang="ru-RU" b="1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, если </a:t>
                </a:r>
                <a:r>
                  <a:rPr lang="en-US" b="1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a-b=-0,01</a:t>
                </a:r>
              </a:p>
              <a:p>
                <a:pPr lvl="1">
                  <a:lnSpc>
                    <a:spcPct val="107000"/>
                  </a:lnSpc>
                  <a:spcAft>
                    <a:spcPts val="800"/>
                  </a:spcAft>
                  <a:tabLst>
                    <a:tab pos="228600" algn="l"/>
                  </a:tabLst>
                </a:pPr>
                <a:r>
                  <a:rPr lang="ru-RU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1) </a:t>
                </a:r>
                <a:r>
                  <a:rPr lang="en-US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             </m:t>
                    </m:r>
                  </m:oMath>
                </a14:m>
                <a:r>
                  <a:rPr lang="ru-RU" b="1" dirty="0" smtClean="0">
                    <a:solidFill>
                      <a:srgbClr val="FF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ru-RU" b="1" dirty="0">
                    <a:solidFill>
                      <a:srgbClr val="FF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:r>
                  <a:rPr lang="en-US" b="1" dirty="0" smtClean="0">
                    <a:solidFill>
                      <a:srgbClr val="FF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          </m:t>
                    </m:r>
                  </m:oMath>
                </a14:m>
                <a:r>
                  <a:rPr lang="ru-RU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:r>
                  <a:rPr lang="ru-RU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r>
                  <a:rPr lang="ru-RU" dirty="0">
                    <a:cs typeface="Times New Roman" panose="02020603050405020304" pitchFamily="18" charset="0"/>
                  </a:rPr>
                  <a:t> </a:t>
                </a:r>
                <a:r>
                  <a:rPr lang="en-US" dirty="0" smtClean="0">
                    <a:cs typeface="Times New Roman" panose="02020603050405020304" pitchFamily="18" charset="0"/>
                  </a:rPr>
                  <a:t>a=b           </a:t>
                </a:r>
                <a:r>
                  <a:rPr lang="ru-RU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4)</a:t>
                </a:r>
                <a:r>
                  <a:rPr lang="en-US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endParaRPr lang="en-US" b="1" dirty="0" smtClean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07000"/>
                  </a:lnSpc>
                  <a:spcAft>
                    <a:spcPts val="800"/>
                  </a:spcAft>
                  <a:buFont typeface="+mj-lt"/>
                  <a:buAutoNum type="arabicPeriod" startAt="2"/>
                  <a:tabLst>
                    <a:tab pos="228600" algn="l"/>
                  </a:tabLst>
                </a:pPr>
                <a:r>
                  <a:rPr lang="ru-RU" b="1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Какое из приведенных ниже неравенств не следует из неравенства </a:t>
                </a:r>
                <a:r>
                  <a:rPr lang="en-US" b="1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x-y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</m:oMath>
                </a14:m>
                <a:r>
                  <a:rPr lang="en-US" b="1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z</a:t>
                </a:r>
                <a:r>
                  <a:rPr lang="ru-RU" b="1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 ?</a:t>
                </a:r>
              </a:p>
              <a:p>
                <a:pPr lvl="1">
                  <a:lnSpc>
                    <a:spcPct val="107000"/>
                  </a:lnSpc>
                  <a:spcAft>
                    <a:spcPts val="800"/>
                  </a:spcAft>
                  <a:tabLst>
                    <a:tab pos="228600" algn="l"/>
                  </a:tabLst>
                </a:pPr>
                <a:r>
                  <a:rPr lang="ru-RU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1) </a:t>
                </a:r>
                <a:r>
                  <a:rPr lang="en-US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x-y-z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&lt;0</m:t>
                    </m:r>
                  </m:oMath>
                </a14:m>
                <a:r>
                  <a:rPr lang="en-US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2) y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</m:oMath>
                </a14:m>
                <a:r>
                  <a:rPr lang="en-US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x-z           </a:t>
                </a:r>
                <a:r>
                  <a:rPr lang="en-US" b="1" dirty="0" smtClean="0">
                    <a:solidFill>
                      <a:srgbClr val="FF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3)y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</m:oMath>
                </a14:m>
                <a:r>
                  <a:rPr lang="en-US" b="1" dirty="0" smtClean="0">
                    <a:solidFill>
                      <a:srgbClr val="FF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z-x </a:t>
                </a:r>
                <a:r>
                  <a:rPr lang="en-US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4)z+y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</m:oMath>
                </a14:m>
                <a:r>
                  <a:rPr lang="en-US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x</a:t>
                </a:r>
                <a:endParaRPr lang="ru-RU" dirty="0" smtClean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07000"/>
                  </a:lnSpc>
                  <a:spcAft>
                    <a:spcPts val="800"/>
                  </a:spcAft>
                  <a:buFont typeface="+mj-lt"/>
                  <a:buAutoNum type="arabicPeriod" startAt="2"/>
                  <a:tabLst>
                    <a:tab pos="228600" algn="l"/>
                  </a:tabLst>
                </a:pPr>
                <a:r>
                  <a:rPr lang="ru-RU" b="1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Решите неравенство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𝟗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lang="en-US" b="1" dirty="0" smtClean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07000"/>
                  </a:lnSpc>
                  <a:spcAft>
                    <a:spcPts val="800"/>
                  </a:spcAft>
                  <a:tabLst>
                    <a:tab pos="228600" algn="l"/>
                  </a:tabLst>
                </a:pPr>
                <a:r>
                  <a:rPr lang="ru-RU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Ответ:</a:t>
                </a:r>
                <a:endParaRPr lang="en-US" dirty="0" smtClean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07000"/>
                  </a:lnSpc>
                  <a:spcAft>
                    <a:spcPts val="800"/>
                  </a:spcAft>
                  <a:tabLst>
                    <a:tab pos="228600" algn="l"/>
                  </a:tabLst>
                </a:pPr>
                <a:endParaRPr lang="ru-RU" sz="105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477" y="1183342"/>
                <a:ext cx="11128248" cy="5142113"/>
              </a:xfrm>
              <a:prstGeom prst="rect">
                <a:avLst/>
              </a:prstGeom>
              <a:blipFill rotWithShape="0">
                <a:blip r:embed="rId2"/>
                <a:stretch>
                  <a:fillRect l="-438" t="-7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370336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477" y="257176"/>
            <a:ext cx="10921771" cy="926166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Тест №3 </a:t>
            </a:r>
            <a:r>
              <a:rPr lang="ru-RU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</a:t>
            </a:r>
            <a: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теме «Неравенства. прогрессии»</a:t>
            </a:r>
            <a:r>
              <a:rPr 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Вариант </a:t>
            </a:r>
            <a:r>
              <a:rPr 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206477" y="1183342"/>
                <a:ext cx="11128248" cy="5142113"/>
              </a:xfrm>
              <a:prstGeom prst="rect">
                <a:avLst/>
              </a:prstGeom>
              <a:noFill/>
            </p:spPr>
            <p:txBody>
              <a:bodyPr wrap="square" numCol="1" rtlCol="0">
                <a:spAutoFit/>
              </a:bodyPr>
              <a:lstStyle/>
              <a:p>
                <a:pPr marL="342900" lvl="0" indent="-342900">
                  <a:lnSpc>
                    <a:spcPct val="107000"/>
                  </a:lnSpc>
                  <a:spcAft>
                    <a:spcPts val="800"/>
                  </a:spcAft>
                  <a:buFont typeface="+mj-lt"/>
                  <a:buAutoNum type="arabicPeriod"/>
                  <a:tabLst>
                    <a:tab pos="228600" algn="l"/>
                  </a:tabLst>
                </a:pPr>
                <a:r>
                  <a:rPr lang="ru-RU" b="1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Решите неравенство</a:t>
                </a:r>
                <a:r>
                  <a:rPr lang="ru-RU" b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𝟕</m:t>
                    </m:r>
                    <m:r>
                      <a:rPr lang="ru-RU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ru-RU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ru-RU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𝟓</m:t>
                    </m:r>
                  </m:oMath>
                </a14:m>
                <a:endParaRPr lang="ru-RU" sz="105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b="1" i="1" dirty="0" smtClean="0">
                    <a:solidFill>
                      <a:srgbClr val="FF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1)</a:t>
                </a:r>
                <a:r>
                  <a:rPr lang="en-US" b="1" i="1" dirty="0">
                    <a:solidFill>
                      <a:srgbClr val="FF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  <m:f>
                      <m:f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i="1" dirty="0" smtClean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2) </a:t>
                </a:r>
                <a14:m>
                  <m:oMath xmlns:m="http://schemas.openxmlformats.org/officeDocument/2006/math">
                    <m:r>
                      <a:rPr lang="en-US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f>
                      <m:fPr>
                        <m:ctrlPr>
                          <a:rPr lang="en-US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i="1" dirty="0" smtClean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3) </a:t>
                </a:r>
                <a14:m>
                  <m:oMath xmlns:m="http://schemas.openxmlformats.org/officeDocument/2006/math">
                    <m:r>
                      <a:rPr lang="en-US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i="1" dirty="0" smtClean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4)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i="1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b="0" i="1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−2</m:t>
                    </m:r>
                  </m:oMath>
                </a14:m>
                <a:endParaRPr lang="ru-RU" i="1" dirty="0" smtClean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07000"/>
                  </a:lnSpc>
                  <a:spcAft>
                    <a:spcPts val="800"/>
                  </a:spcAft>
                  <a:buFont typeface="+mj-lt"/>
                  <a:buAutoNum type="arabicPeriod" startAt="2"/>
                  <a:tabLst>
                    <a:tab pos="228600" algn="l"/>
                  </a:tabLst>
                </a:pPr>
                <a:r>
                  <a:rPr lang="ru-RU" b="1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Решите систему неравенств</a:t>
                </a:r>
              </a:p>
              <a:p>
                <a:pPr lvl="2">
                  <a:lnSpc>
                    <a:spcPct val="107000"/>
                  </a:lnSpc>
                  <a:spcAft>
                    <a:spcPts val="800"/>
                  </a:spcAft>
                  <a:tabLst>
                    <a:tab pos="22860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ru-RU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+6≥0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−5&lt;0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i="1" dirty="0" smtClean="0"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07000"/>
                  </a:lnSpc>
                  <a:spcAft>
                    <a:spcPts val="800"/>
                  </a:spcAft>
                  <a:tabLst>
                    <a:tab pos="228600" algn="l"/>
                  </a:tabLst>
                </a:pPr>
                <a:r>
                  <a:rPr lang="ru-RU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1)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ru-RU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−2;5</m:t>
                        </m:r>
                      </m:e>
                    </m:d>
                  </m:oMath>
                </a14:m>
                <a:r>
                  <a:rPr lang="ru-RU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2)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ru-RU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5;</m:t>
                        </m:r>
                      </m:e>
                    </m:d>
                    <m:d>
                      <m:dPr>
                        <m:begChr m:val=""/>
                        <m:ctrlPr>
                          <a:rPr lang="ru-RU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lang="ru-RU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</a:t>
                </a:r>
                <a:r>
                  <a:rPr lang="ru-RU" b="1" dirty="0" smtClean="0">
                    <a:solidFill>
                      <a:srgbClr val="FF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3)</a:t>
                </a:r>
                <a:r>
                  <a:rPr lang="ru-RU" b="1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ru-RU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ru-RU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ru-RU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</m:e>
                    </m:d>
                    <m:d>
                      <m:dPr>
                        <m:begChr m:val=""/>
                        <m:ctrlPr>
                          <a:rPr lang="ru-RU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</m:d>
                  </m:oMath>
                </a14:m>
                <a:r>
                  <a:rPr lang="ru-RU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4)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5;</m:t>
                        </m:r>
                        <m:r>
                          <a:rPr lang="ru-RU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e>
                    </m:d>
                  </m:oMath>
                </a14:m>
                <a:endParaRPr lang="ru-RU" dirty="0" smtClean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07000"/>
                  </a:lnSpc>
                  <a:spcAft>
                    <a:spcPts val="800"/>
                  </a:spcAft>
                  <a:buFont typeface="+mj-lt"/>
                  <a:buAutoNum type="arabicPeriod" startAt="2"/>
                  <a:tabLst>
                    <a:tab pos="228600" algn="l"/>
                  </a:tabLst>
                </a:pPr>
                <a:r>
                  <a:rPr lang="ru-RU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b="1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Сравните числа </a:t>
                </a:r>
                <a:r>
                  <a:rPr lang="en-US" b="1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a </a:t>
                </a:r>
                <a:r>
                  <a:rPr lang="ru-RU" b="1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и </a:t>
                </a:r>
                <a:r>
                  <a:rPr lang="en-US" b="1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b</a:t>
                </a:r>
                <a:r>
                  <a:rPr lang="ru-RU" b="1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, если </a:t>
                </a:r>
                <a:r>
                  <a:rPr lang="en-US" b="1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a-b=-0,01</a:t>
                </a:r>
              </a:p>
              <a:p>
                <a:pPr lvl="1">
                  <a:lnSpc>
                    <a:spcPct val="107000"/>
                  </a:lnSpc>
                  <a:spcAft>
                    <a:spcPts val="800"/>
                  </a:spcAft>
                  <a:tabLst>
                    <a:tab pos="228600" algn="l"/>
                  </a:tabLst>
                </a:pPr>
                <a:r>
                  <a:rPr lang="ru-RU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1) </a:t>
                </a:r>
                <a:r>
                  <a:rPr lang="en-US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             </m:t>
                    </m:r>
                  </m:oMath>
                </a14:m>
                <a:r>
                  <a:rPr lang="ru-RU" b="1" dirty="0" smtClean="0">
                    <a:solidFill>
                      <a:srgbClr val="FF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ru-RU" b="1" dirty="0">
                    <a:solidFill>
                      <a:srgbClr val="FF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:r>
                  <a:rPr lang="en-US" b="1" dirty="0" smtClean="0">
                    <a:solidFill>
                      <a:srgbClr val="FF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          </m:t>
                    </m:r>
                  </m:oMath>
                </a14:m>
                <a:r>
                  <a:rPr lang="ru-RU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:r>
                  <a:rPr lang="ru-RU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r>
                  <a:rPr lang="ru-RU" dirty="0">
                    <a:cs typeface="Times New Roman" panose="02020603050405020304" pitchFamily="18" charset="0"/>
                  </a:rPr>
                  <a:t> </a:t>
                </a:r>
                <a:r>
                  <a:rPr lang="en-US" dirty="0" smtClean="0">
                    <a:cs typeface="Times New Roman" panose="02020603050405020304" pitchFamily="18" charset="0"/>
                  </a:rPr>
                  <a:t>a=b           </a:t>
                </a:r>
                <a:r>
                  <a:rPr lang="ru-RU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4)</a:t>
                </a:r>
                <a:r>
                  <a:rPr lang="en-US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endParaRPr lang="en-US" b="1" dirty="0" smtClean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07000"/>
                  </a:lnSpc>
                  <a:spcAft>
                    <a:spcPts val="800"/>
                  </a:spcAft>
                  <a:buFont typeface="+mj-lt"/>
                  <a:buAutoNum type="arabicPeriod" startAt="2"/>
                  <a:tabLst>
                    <a:tab pos="228600" algn="l"/>
                  </a:tabLst>
                </a:pPr>
                <a:r>
                  <a:rPr lang="ru-RU" b="1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Какое из приведенных ниже неравенств не следует из неравенства </a:t>
                </a:r>
                <a:r>
                  <a:rPr lang="en-US" b="1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x-y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</m:oMath>
                </a14:m>
                <a:r>
                  <a:rPr lang="en-US" b="1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z</a:t>
                </a:r>
                <a:r>
                  <a:rPr lang="ru-RU" b="1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 ?</a:t>
                </a:r>
              </a:p>
              <a:p>
                <a:pPr lvl="1">
                  <a:lnSpc>
                    <a:spcPct val="107000"/>
                  </a:lnSpc>
                  <a:spcAft>
                    <a:spcPts val="800"/>
                  </a:spcAft>
                  <a:tabLst>
                    <a:tab pos="228600" algn="l"/>
                  </a:tabLst>
                </a:pPr>
                <a:r>
                  <a:rPr lang="ru-RU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1) </a:t>
                </a:r>
                <a:r>
                  <a:rPr lang="en-US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x-y-z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&lt;0</m:t>
                    </m:r>
                  </m:oMath>
                </a14:m>
                <a:r>
                  <a:rPr lang="en-US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2) y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</m:oMath>
                </a14:m>
                <a:r>
                  <a:rPr lang="en-US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x-z           </a:t>
                </a:r>
                <a:r>
                  <a:rPr lang="en-US" b="1" dirty="0" smtClean="0">
                    <a:solidFill>
                      <a:srgbClr val="FF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3)y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</m:oMath>
                </a14:m>
                <a:r>
                  <a:rPr lang="en-US" b="1" dirty="0" smtClean="0">
                    <a:solidFill>
                      <a:srgbClr val="FF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z-x </a:t>
                </a:r>
                <a:r>
                  <a:rPr lang="en-US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4)z+y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</m:oMath>
                </a14:m>
                <a:r>
                  <a:rPr lang="en-US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x</a:t>
                </a:r>
                <a:endParaRPr lang="ru-RU" dirty="0" smtClean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07000"/>
                  </a:lnSpc>
                  <a:spcAft>
                    <a:spcPts val="800"/>
                  </a:spcAft>
                  <a:buFont typeface="+mj-lt"/>
                  <a:buAutoNum type="arabicPeriod" startAt="2"/>
                  <a:tabLst>
                    <a:tab pos="228600" algn="l"/>
                  </a:tabLst>
                </a:pPr>
                <a:r>
                  <a:rPr lang="ru-RU" b="1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Решите неравенство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𝟗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lang="en-US" b="1" dirty="0" smtClean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07000"/>
                  </a:lnSpc>
                  <a:spcAft>
                    <a:spcPts val="800"/>
                  </a:spcAft>
                  <a:tabLst>
                    <a:tab pos="228600" algn="l"/>
                  </a:tabLst>
                </a:pPr>
                <a:r>
                  <a:rPr lang="ru-RU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Ответ</a:t>
                </a:r>
                <a:r>
                  <a:rPr lang="ru-RU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:r>
                  <a:rPr lang="ru-RU" b="1" dirty="0" smtClean="0">
                    <a:solidFill>
                      <a:srgbClr val="FF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(-</a:t>
                </a:r>
                <a14:m>
                  <m:oMath xmlns:m="http://schemas.openxmlformats.org/officeDocument/2006/math">
                    <m:r>
                      <a:rPr lang="ru-RU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∞;−</m:t>
                    </m:r>
                    <m:r>
                      <a:rPr lang="ru-RU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𝟔</m:t>
                    </m:r>
                    <m:r>
                      <a:rPr lang="ru-RU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 ∪(</m:t>
                    </m:r>
                    <m:r>
                      <a:rPr lang="ru-RU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ru-RU" b="1" dirty="0" smtClean="0">
                    <a:solidFill>
                      <a:srgbClr val="FF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;+</a:t>
                </a:r>
                <a14:m>
                  <m:oMath xmlns:m="http://schemas.openxmlformats.org/officeDocument/2006/math">
                    <m:r>
                      <a:rPr lang="ru-RU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∞)</m:t>
                    </m:r>
                  </m:oMath>
                </a14:m>
                <a:endParaRPr lang="en-US" b="1" dirty="0" smtClean="0">
                  <a:solidFill>
                    <a:srgbClr val="FF0000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07000"/>
                  </a:lnSpc>
                  <a:spcAft>
                    <a:spcPts val="800"/>
                  </a:spcAft>
                  <a:tabLst>
                    <a:tab pos="228600" algn="l"/>
                  </a:tabLst>
                </a:pPr>
                <a:endParaRPr lang="ru-RU" sz="105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477" y="1183342"/>
                <a:ext cx="11128248" cy="5142113"/>
              </a:xfrm>
              <a:prstGeom prst="rect">
                <a:avLst/>
              </a:prstGeom>
              <a:blipFill rotWithShape="0">
                <a:blip r:embed="rId2"/>
                <a:stretch>
                  <a:fillRect l="-438" t="-7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413409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0" y="67230"/>
                <a:ext cx="12192000" cy="53707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ts val="3000"/>
                  </a:lnSpc>
                  <a:buFont typeface="+mj-lt"/>
                  <a:buAutoNum type="arabicPeriod" startAt="6"/>
                </a:pPr>
                <a:r>
                  <a:rPr lang="ru-RU" b="1" dirty="0" smtClean="0"/>
                  <a:t>Последовательность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b="1" dirty="0" smtClean="0"/>
                  <a:t>) </a:t>
                </a:r>
                <a:r>
                  <a:rPr lang="ru-RU" b="1" dirty="0" smtClean="0"/>
                  <a:t>задана условием: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ru-RU" b="1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ru-RU" b="1" dirty="0" smtClean="0"/>
                  <a:t> Отметьте число, которое не является членом последовательности.</a:t>
                </a:r>
              </a:p>
              <a:p>
                <a:pPr lvl="1">
                  <a:lnSpc>
                    <a:spcPts val="3000"/>
                  </a:lnSpc>
                </a:pPr>
                <a:r>
                  <a:rPr lang="ru-RU" dirty="0" smtClean="0"/>
                  <a:t>1) 56            2) 77             3) 91             4)101</a:t>
                </a:r>
                <a:endParaRPr lang="en-US" dirty="0" smtClean="0"/>
              </a:p>
              <a:p>
                <a:pPr marL="342900" indent="-342900">
                  <a:lnSpc>
                    <a:spcPts val="3000"/>
                  </a:lnSpc>
                  <a:buFont typeface="+mj-lt"/>
                  <a:buAutoNum type="arabicPeriod" startAt="6"/>
                </a:pPr>
                <a:r>
                  <a:rPr lang="ru-RU" b="1" dirty="0" smtClean="0"/>
                  <a:t>Какая из указанных последовательностей является геометрической прогрессией?</a:t>
                </a:r>
              </a:p>
              <a:p>
                <a:pPr lvl="1">
                  <a:lnSpc>
                    <a:spcPts val="3000"/>
                  </a:lnSpc>
                </a:pPr>
                <a:r>
                  <a:rPr lang="ru-RU" dirty="0" smtClean="0"/>
                  <a:t>1) 2; 4; 6; 8</a:t>
                </a:r>
                <a:r>
                  <a:rPr lang="en-US" dirty="0" smtClean="0"/>
                  <a:t>         2) </a:t>
                </a:r>
                <a:r>
                  <a:rPr lang="ru-RU" dirty="0" smtClean="0"/>
                  <a:t>1; 2; 3; 4</a:t>
                </a:r>
                <a:r>
                  <a:rPr lang="en-US" dirty="0" smtClean="0"/>
                  <a:t>          3) </a:t>
                </a:r>
                <a:r>
                  <a:rPr lang="ru-RU" dirty="0" smtClean="0"/>
                  <a:t>5; 6; 8; 11</a:t>
                </a:r>
                <a:r>
                  <a:rPr lang="en-US" dirty="0" smtClean="0"/>
                  <a:t>        4) </a:t>
                </a:r>
                <a:r>
                  <a:rPr lang="ru-RU" dirty="0" smtClean="0"/>
                  <a:t>7; 14; 28; 56</a:t>
                </a:r>
                <a:endParaRPr lang="en-US" dirty="0" smtClean="0"/>
              </a:p>
              <a:p>
                <a:pPr marL="342900" indent="-342900">
                  <a:buFont typeface="+mj-lt"/>
                  <a:buAutoNum type="arabicPeriod" startAt="6"/>
                </a:pPr>
                <a:r>
                  <a:rPr lang="ru-RU" b="1" dirty="0" smtClean="0"/>
                  <a:t>Найдите двадцать шестой член арифметической прогрессии, если ее первый член равен 3, а разность 2.</a:t>
                </a:r>
              </a:p>
              <a:p>
                <a:pPr lvl="1">
                  <a:lnSpc>
                    <a:spcPts val="3000"/>
                  </a:lnSpc>
                </a:pPr>
                <a:r>
                  <a:rPr lang="ru-RU" dirty="0"/>
                  <a:t>1) </a:t>
                </a:r>
                <a:r>
                  <a:rPr lang="ru-RU" dirty="0" smtClean="0"/>
                  <a:t>53            </a:t>
                </a:r>
                <a:r>
                  <a:rPr lang="ru-RU" dirty="0"/>
                  <a:t>2) </a:t>
                </a:r>
                <a:r>
                  <a:rPr lang="ru-RU" dirty="0" smtClean="0"/>
                  <a:t>55             </a:t>
                </a:r>
                <a:r>
                  <a:rPr lang="ru-RU" dirty="0"/>
                  <a:t>3) </a:t>
                </a:r>
                <a:r>
                  <a:rPr lang="ru-RU" dirty="0" smtClean="0"/>
                  <a:t>57             4)51</a:t>
                </a:r>
                <a:endParaRPr lang="en-US" dirty="0" smtClean="0"/>
              </a:p>
              <a:p>
                <a:pPr marL="342900" indent="-342900">
                  <a:lnSpc>
                    <a:spcPts val="3000"/>
                  </a:lnSpc>
                  <a:buFont typeface="+mj-lt"/>
                  <a:buAutoNum type="arabicPeriod" startAt="6"/>
                </a:pPr>
                <a:r>
                  <a:rPr lang="ru-RU" b="1" dirty="0" smtClean="0"/>
                  <a:t>Какое число является членом арифметической прогрессии   3; 7; 11; 15; …?</a:t>
                </a:r>
              </a:p>
              <a:p>
                <a:pPr lvl="1">
                  <a:lnSpc>
                    <a:spcPts val="3000"/>
                  </a:lnSpc>
                </a:pPr>
                <a:r>
                  <a:rPr lang="ru-RU" dirty="0"/>
                  <a:t>1) </a:t>
                </a:r>
                <a:r>
                  <a:rPr lang="ru-RU" dirty="0" smtClean="0"/>
                  <a:t>41            </a:t>
                </a:r>
                <a:r>
                  <a:rPr lang="ru-RU" dirty="0"/>
                  <a:t>2) </a:t>
                </a:r>
                <a:r>
                  <a:rPr lang="ru-RU" dirty="0" smtClean="0"/>
                  <a:t>46             </a:t>
                </a:r>
                <a:r>
                  <a:rPr lang="ru-RU" dirty="0"/>
                  <a:t>3) </a:t>
                </a:r>
                <a:r>
                  <a:rPr lang="ru-RU" dirty="0" smtClean="0"/>
                  <a:t>58             4)63</a:t>
                </a:r>
                <a:endParaRPr lang="ru-RU" b="1" dirty="0" smtClean="0"/>
              </a:p>
              <a:p>
                <a:pPr marL="342900" indent="-342900">
                  <a:lnSpc>
                    <a:spcPts val="3000"/>
                  </a:lnSpc>
                  <a:buFont typeface="+mj-lt"/>
                  <a:buAutoNum type="arabicPeriod" startAt="6"/>
                </a:pPr>
                <a:r>
                  <a:rPr lang="ru-RU" b="1" dirty="0"/>
                  <a:t> </a:t>
                </a:r>
                <a:r>
                  <a:rPr lang="ru-RU" b="1" dirty="0" smtClean="0"/>
                  <a:t>Найдите сумму первых семи членов геометрической прогрессии 3; 6; 12; …</a:t>
                </a:r>
              </a:p>
              <a:p>
                <a:pPr lvl="1">
                  <a:lnSpc>
                    <a:spcPts val="3000"/>
                  </a:lnSpc>
                </a:pPr>
                <a:r>
                  <a:rPr lang="ru-RU" dirty="0"/>
                  <a:t>1) </a:t>
                </a:r>
                <a:r>
                  <a:rPr lang="ru-RU" dirty="0" smtClean="0"/>
                  <a:t>412            </a:t>
                </a:r>
                <a:r>
                  <a:rPr lang="ru-RU" dirty="0"/>
                  <a:t>2) </a:t>
                </a:r>
                <a:r>
                  <a:rPr lang="ru-RU" dirty="0" smtClean="0"/>
                  <a:t>295             </a:t>
                </a:r>
                <a:r>
                  <a:rPr lang="ru-RU" dirty="0"/>
                  <a:t>3) </a:t>
                </a:r>
                <a:r>
                  <a:rPr lang="ru-RU" dirty="0" smtClean="0"/>
                  <a:t>381             4)372</a:t>
                </a:r>
                <a:endParaRPr lang="ru-RU" b="1" dirty="0" smtClean="0"/>
              </a:p>
              <a:p>
                <a:pPr marL="342900" indent="-342900">
                  <a:lnSpc>
                    <a:spcPts val="3000"/>
                  </a:lnSpc>
                  <a:buFont typeface="+mj-lt"/>
                  <a:buAutoNum type="arabicPeriod" startAt="6"/>
                </a:pPr>
                <a:r>
                  <a:rPr lang="ru-RU" b="1" dirty="0"/>
                  <a:t> </a:t>
                </a:r>
                <a:r>
                  <a:rPr lang="ru-RU" b="1" dirty="0" smtClean="0"/>
                  <a:t>Сумма четырнадцатого и пятого членов арифметической прогрессии равна 25. Найдите сумму первых восемнадцати членов этой прогрессии.</a:t>
                </a:r>
              </a:p>
              <a:p>
                <a:pPr lvl="1">
                  <a:lnSpc>
                    <a:spcPts val="3000"/>
                  </a:lnSpc>
                </a:pPr>
                <a:r>
                  <a:rPr lang="ru-RU" dirty="0" smtClean="0"/>
                  <a:t>Ответ:</a:t>
                </a: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7230"/>
                <a:ext cx="12192000" cy="5370701"/>
              </a:xfrm>
              <a:prstGeom prst="rect">
                <a:avLst/>
              </a:prstGeom>
              <a:blipFill rotWithShape="0">
                <a:blip r:embed="rId2"/>
                <a:stretch>
                  <a:fillRect l="-3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8615363" y="6092158"/>
            <a:ext cx="3314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sldjump"/>
              </a:rPr>
              <a:t>Выбор теста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1333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477" y="257176"/>
            <a:ext cx="10921771" cy="926166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Тест №1 </a:t>
            </a:r>
            <a:r>
              <a:rPr lang="ru-RU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</a:t>
            </a:r>
            <a: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теме «</a:t>
            </a:r>
            <a:r>
              <a:rPr lang="ru-RU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Числа и вычисления. Алгебраические выражения</a:t>
            </a:r>
            <a: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r>
              <a:rPr 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Вариант 1.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1" y="1289237"/>
                <a:ext cx="11128248" cy="5167248"/>
              </a:xfrm>
              <a:prstGeom prst="rect">
                <a:avLst/>
              </a:prstGeom>
              <a:noFill/>
            </p:spPr>
            <p:txBody>
              <a:bodyPr wrap="square" numCol="1" rtlCol="0">
                <a:spAutoFit/>
              </a:bodyPr>
              <a:lstStyle/>
              <a:p>
                <a:pPr marL="342900" lvl="0" indent="-342900">
                  <a:lnSpc>
                    <a:spcPct val="107000"/>
                  </a:lnSpc>
                  <a:spcAft>
                    <a:spcPts val="800"/>
                  </a:spcAft>
                  <a:buFont typeface="+mj-lt"/>
                  <a:buAutoNum type="arabicPeriod"/>
                  <a:tabLst>
                    <a:tab pos="228600" algn="l"/>
                  </a:tabLst>
                </a:pPr>
                <a:r>
                  <a:rPr lang="ru-RU" b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Найдите значение выражения:</a:t>
                </a:r>
                <a:endParaRPr lang="ru-RU" sz="105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85800" lvl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1,2-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  <m:r>
                      <a:rPr lang="ru-RU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а</m:t>
                    </m:r>
                  </m:oMath>
                </a14:m>
                <a:r>
                  <a:rPr lang="ru-RU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при а=0,12</a:t>
                </a:r>
                <a:endParaRPr lang="ru-RU" sz="105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1) 2              </a:t>
                </a:r>
                <a:r>
                  <a:rPr lang="ru-RU" b="1" dirty="0">
                    <a:solidFill>
                      <a:srgbClr val="FF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2)1,1</a:t>
                </a:r>
                <a:r>
                  <a:rPr lang="ru-RU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3)-8,8              4)0</a:t>
                </a:r>
                <a:endParaRPr lang="ru-RU" sz="105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07000"/>
                  </a:lnSpc>
                  <a:spcAft>
                    <a:spcPts val="800"/>
                  </a:spcAft>
                  <a:buFont typeface="+mj-lt"/>
                  <a:buAutoNum type="arabicPeriod" startAt="2"/>
                  <a:tabLst>
                    <a:tab pos="228600" algn="l"/>
                  </a:tabLst>
                </a:pPr>
                <a:r>
                  <a:rPr lang="ru-RU" b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Из формулы второго закона Ньютона а=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𝑭</m:t>
                        </m:r>
                      </m:num>
                      <m:den>
                        <m:r>
                          <a:rPr lang="ru-RU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𝒎</m:t>
                        </m:r>
                      </m:den>
                    </m:f>
                  </m:oMath>
                </a14:m>
                <a:r>
                  <a:rPr lang="ru-RU" b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выразите силу</a:t>
                </a:r>
                <a:r>
                  <a:rPr lang="ru-RU" b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b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ru-RU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105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dirty="0" smtClean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Ответ</a:t>
                </a:r>
                <a:r>
                  <a:rPr lang="ru-RU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ru-RU" sz="105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07000"/>
                  </a:lnSpc>
                  <a:spcAft>
                    <a:spcPts val="800"/>
                  </a:spcAft>
                  <a:buFont typeface="+mj-lt"/>
                  <a:buAutoNum type="arabicPeriod" startAt="3"/>
                  <a:tabLst>
                    <a:tab pos="228600" algn="l"/>
                  </a:tabLst>
                </a:pPr>
                <a:r>
                  <a:rPr lang="ru-RU" b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Даны выражения</a:t>
                </a:r>
                <a:endParaRPr lang="ru-RU" sz="105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85800" lvl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А)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num>
                      <m:den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+2</m:t>
                        </m:r>
                      </m:den>
                    </m:f>
                    <m:r>
                      <a:rPr lang="ru-RU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ru-RU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Б)</a:t>
                </a:r>
                <a14:m>
                  <m:oMath xmlns:m="http://schemas.openxmlformats.org/officeDocument/2006/math">
                    <m:r>
                      <a:rPr lang="ru-RU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num>
                      <m:den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ru-RU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den>
                    </m:f>
                  </m:oMath>
                </a14:m>
                <a:r>
                  <a:rPr lang="ru-RU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В) </a:t>
                </a:r>
                <a:r>
                  <a:rPr lang="en-US" dirty="0">
                    <a:effectLst/>
                    <a:latin typeface="Cambria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ru-RU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+2-</a:t>
                </a:r>
                <a14:m>
                  <m:oMath xmlns:m="http://schemas.openxmlformats.org/officeDocument/2006/math">
                    <m:r>
                      <a:rPr lang="ru-RU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ru-RU" sz="105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2860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b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Какое из этих выражений не имеют смысла при </a:t>
                </a:r>
                <a:r>
                  <a:rPr lang="en-US" b="1" dirty="0">
                    <a:effectLst/>
                    <a:latin typeface="Cambria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ru-RU" b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=0</a:t>
                </a:r>
                <a:endParaRPr lang="ru-RU" sz="105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1) А, Б, В              2) только А              3) Б, В              4)А, Б</a:t>
                </a:r>
                <a:endParaRPr lang="ru-RU" sz="105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07000"/>
                  </a:lnSpc>
                  <a:spcAft>
                    <a:spcPts val="800"/>
                  </a:spcAft>
                  <a:buFont typeface="+mj-lt"/>
                  <a:buAutoNum type="arabicPeriod" startAt="4"/>
                  <a:tabLst>
                    <a:tab pos="228600" algn="l"/>
                  </a:tabLst>
                </a:pPr>
                <a:r>
                  <a:rPr lang="ru-RU" b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Выполните действия</a:t>
                </a:r>
                <a:endParaRPr lang="ru-RU" sz="105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85800" lvl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5-3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e>
                    </m:rad>
                  </m:oMath>
                </a14:m>
                <a:r>
                  <a:rPr lang="ru-RU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63</m:t>
                        </m:r>
                      </m:e>
                    </m:rad>
                  </m:oMath>
                </a14:m>
                <a:endParaRPr lang="ru-RU" sz="105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dirty="0" smtClean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Ответ</a:t>
                </a:r>
                <a:r>
                  <a:rPr lang="ru-RU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ru-RU" sz="105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1289237"/>
                <a:ext cx="11128248" cy="5167248"/>
              </a:xfrm>
              <a:prstGeom prst="rect">
                <a:avLst/>
              </a:prstGeom>
              <a:blipFill rotWithShape="0">
                <a:blip r:embed="rId2"/>
                <a:stretch>
                  <a:fillRect l="-383" t="-708" b="-82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131260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0" y="67230"/>
                <a:ext cx="12192000" cy="53707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ts val="3000"/>
                  </a:lnSpc>
                  <a:buFont typeface="+mj-lt"/>
                  <a:buAutoNum type="arabicPeriod" startAt="6"/>
                </a:pPr>
                <a:r>
                  <a:rPr lang="ru-RU" b="1" dirty="0" smtClean="0"/>
                  <a:t>Последовательность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b="1" dirty="0" smtClean="0"/>
                  <a:t>) </a:t>
                </a:r>
                <a:r>
                  <a:rPr lang="ru-RU" b="1" dirty="0" smtClean="0"/>
                  <a:t>задана условием: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ru-RU" b="1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ru-RU" b="1" dirty="0" smtClean="0"/>
                  <a:t> Отметьте число, которое не является членом последовательности.</a:t>
                </a:r>
              </a:p>
              <a:p>
                <a:pPr lvl="1">
                  <a:lnSpc>
                    <a:spcPts val="3000"/>
                  </a:lnSpc>
                </a:pPr>
                <a:r>
                  <a:rPr lang="ru-RU" dirty="0" smtClean="0"/>
                  <a:t>1) 56            2) 77             </a:t>
                </a:r>
                <a:r>
                  <a:rPr lang="ru-RU" b="1" dirty="0" smtClean="0">
                    <a:solidFill>
                      <a:srgbClr val="FF0000"/>
                    </a:solidFill>
                  </a:rPr>
                  <a:t>3) 91             </a:t>
                </a:r>
                <a:r>
                  <a:rPr lang="ru-RU" dirty="0" smtClean="0"/>
                  <a:t>4)101</a:t>
                </a:r>
                <a:endParaRPr lang="en-US" dirty="0" smtClean="0"/>
              </a:p>
              <a:p>
                <a:pPr marL="342900" indent="-342900">
                  <a:lnSpc>
                    <a:spcPts val="3000"/>
                  </a:lnSpc>
                  <a:buFont typeface="+mj-lt"/>
                  <a:buAutoNum type="arabicPeriod" startAt="6"/>
                </a:pPr>
                <a:r>
                  <a:rPr lang="ru-RU" b="1" dirty="0" smtClean="0"/>
                  <a:t>Какая из указанных последовательностей является геометрической прогрессией?</a:t>
                </a:r>
              </a:p>
              <a:p>
                <a:pPr lvl="1">
                  <a:lnSpc>
                    <a:spcPts val="3000"/>
                  </a:lnSpc>
                </a:pPr>
                <a:r>
                  <a:rPr lang="ru-RU" dirty="0" smtClean="0"/>
                  <a:t>1) 2; 4; 6; 8</a:t>
                </a:r>
                <a:r>
                  <a:rPr lang="en-US" dirty="0" smtClean="0"/>
                  <a:t>         2) </a:t>
                </a:r>
                <a:r>
                  <a:rPr lang="ru-RU" dirty="0" smtClean="0"/>
                  <a:t>1; 2; 3; 4</a:t>
                </a:r>
                <a:r>
                  <a:rPr lang="en-US" dirty="0" smtClean="0"/>
                  <a:t>          3) </a:t>
                </a:r>
                <a:r>
                  <a:rPr lang="ru-RU" dirty="0" smtClean="0"/>
                  <a:t>5; 6; 8; 11</a:t>
                </a:r>
                <a:r>
                  <a:rPr lang="en-US" dirty="0" smtClean="0"/>
                  <a:t>        4) </a:t>
                </a:r>
                <a:r>
                  <a:rPr lang="ru-RU" dirty="0" smtClean="0"/>
                  <a:t>7; 14; 28; 56</a:t>
                </a:r>
                <a:endParaRPr lang="en-US" dirty="0" smtClean="0"/>
              </a:p>
              <a:p>
                <a:pPr marL="342900" indent="-342900">
                  <a:buFont typeface="+mj-lt"/>
                  <a:buAutoNum type="arabicPeriod" startAt="6"/>
                </a:pPr>
                <a:r>
                  <a:rPr lang="ru-RU" b="1" dirty="0" smtClean="0"/>
                  <a:t>Найдите двадцать шестой член арифметической прогрессии, если ее первый член равен 3, а разность 2.</a:t>
                </a:r>
              </a:p>
              <a:p>
                <a:pPr lvl="1">
                  <a:lnSpc>
                    <a:spcPts val="3000"/>
                  </a:lnSpc>
                </a:pPr>
                <a:r>
                  <a:rPr lang="ru-RU" dirty="0"/>
                  <a:t>1) </a:t>
                </a:r>
                <a:r>
                  <a:rPr lang="ru-RU" dirty="0" smtClean="0"/>
                  <a:t>53            </a:t>
                </a:r>
                <a:r>
                  <a:rPr lang="ru-RU" dirty="0"/>
                  <a:t>2) </a:t>
                </a:r>
                <a:r>
                  <a:rPr lang="ru-RU" dirty="0" smtClean="0"/>
                  <a:t>55             </a:t>
                </a:r>
                <a:r>
                  <a:rPr lang="ru-RU" dirty="0"/>
                  <a:t>3) </a:t>
                </a:r>
                <a:r>
                  <a:rPr lang="ru-RU" dirty="0" smtClean="0"/>
                  <a:t>57             4)51</a:t>
                </a:r>
                <a:endParaRPr lang="en-US" dirty="0" smtClean="0"/>
              </a:p>
              <a:p>
                <a:pPr marL="342900" indent="-342900">
                  <a:lnSpc>
                    <a:spcPts val="3000"/>
                  </a:lnSpc>
                  <a:buFont typeface="+mj-lt"/>
                  <a:buAutoNum type="arabicPeriod" startAt="6"/>
                </a:pPr>
                <a:r>
                  <a:rPr lang="ru-RU" b="1" dirty="0" smtClean="0"/>
                  <a:t>Какое число является членом арифметической прогрессии   3; 7; 11; 15; …?</a:t>
                </a:r>
              </a:p>
              <a:p>
                <a:pPr lvl="1">
                  <a:lnSpc>
                    <a:spcPts val="3000"/>
                  </a:lnSpc>
                </a:pPr>
                <a:r>
                  <a:rPr lang="ru-RU" dirty="0"/>
                  <a:t>1) </a:t>
                </a:r>
                <a:r>
                  <a:rPr lang="ru-RU" dirty="0" smtClean="0"/>
                  <a:t>41            </a:t>
                </a:r>
                <a:r>
                  <a:rPr lang="ru-RU" dirty="0"/>
                  <a:t>2) </a:t>
                </a:r>
                <a:r>
                  <a:rPr lang="ru-RU" dirty="0" smtClean="0"/>
                  <a:t>46             </a:t>
                </a:r>
                <a:r>
                  <a:rPr lang="ru-RU" dirty="0"/>
                  <a:t>3) </a:t>
                </a:r>
                <a:r>
                  <a:rPr lang="ru-RU" dirty="0" smtClean="0"/>
                  <a:t>58             4)63</a:t>
                </a:r>
                <a:endParaRPr lang="ru-RU" b="1" dirty="0" smtClean="0"/>
              </a:p>
              <a:p>
                <a:pPr marL="342900" indent="-342900">
                  <a:lnSpc>
                    <a:spcPts val="3000"/>
                  </a:lnSpc>
                  <a:buFont typeface="+mj-lt"/>
                  <a:buAutoNum type="arabicPeriod" startAt="6"/>
                </a:pPr>
                <a:r>
                  <a:rPr lang="ru-RU" b="1" dirty="0"/>
                  <a:t> </a:t>
                </a:r>
                <a:r>
                  <a:rPr lang="ru-RU" b="1" dirty="0" smtClean="0"/>
                  <a:t>Найдите сумму первых семи членов геометрической прогрессии 3; 6; 12; …</a:t>
                </a:r>
              </a:p>
              <a:p>
                <a:pPr lvl="1">
                  <a:lnSpc>
                    <a:spcPts val="3000"/>
                  </a:lnSpc>
                </a:pPr>
                <a:r>
                  <a:rPr lang="ru-RU" dirty="0"/>
                  <a:t>1) </a:t>
                </a:r>
                <a:r>
                  <a:rPr lang="ru-RU" dirty="0" smtClean="0"/>
                  <a:t>412            </a:t>
                </a:r>
                <a:r>
                  <a:rPr lang="ru-RU" dirty="0"/>
                  <a:t>2) </a:t>
                </a:r>
                <a:r>
                  <a:rPr lang="ru-RU" dirty="0" smtClean="0"/>
                  <a:t>295             </a:t>
                </a:r>
                <a:r>
                  <a:rPr lang="ru-RU" dirty="0"/>
                  <a:t>3) </a:t>
                </a:r>
                <a:r>
                  <a:rPr lang="ru-RU" dirty="0" smtClean="0"/>
                  <a:t>381             4)372</a:t>
                </a:r>
                <a:endParaRPr lang="ru-RU" b="1" dirty="0" smtClean="0"/>
              </a:p>
              <a:p>
                <a:pPr marL="342900" indent="-342900">
                  <a:lnSpc>
                    <a:spcPts val="3000"/>
                  </a:lnSpc>
                  <a:buFont typeface="+mj-lt"/>
                  <a:buAutoNum type="arabicPeriod" startAt="6"/>
                </a:pPr>
                <a:r>
                  <a:rPr lang="ru-RU" b="1" dirty="0"/>
                  <a:t> </a:t>
                </a:r>
                <a:r>
                  <a:rPr lang="ru-RU" b="1" dirty="0" smtClean="0"/>
                  <a:t>Сумма четырнадцатого и пятого членов арифметической прогрессии равна 25. Найдите сумму первых восемнадцати членов этой прогрессии.</a:t>
                </a:r>
              </a:p>
              <a:p>
                <a:pPr lvl="1">
                  <a:lnSpc>
                    <a:spcPts val="3000"/>
                  </a:lnSpc>
                </a:pPr>
                <a:r>
                  <a:rPr lang="ru-RU" dirty="0" smtClean="0"/>
                  <a:t>Ответ:</a:t>
                </a: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7230"/>
                <a:ext cx="12192000" cy="5370701"/>
              </a:xfrm>
              <a:prstGeom prst="rect">
                <a:avLst/>
              </a:prstGeom>
              <a:blipFill rotWithShape="0">
                <a:blip r:embed="rId2"/>
                <a:stretch>
                  <a:fillRect l="-3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8615363" y="6092158"/>
            <a:ext cx="3314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sldjump"/>
              </a:rPr>
              <a:t>Выбор теста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4126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0" y="67230"/>
                <a:ext cx="12192000" cy="53707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ts val="3000"/>
                  </a:lnSpc>
                  <a:buFont typeface="+mj-lt"/>
                  <a:buAutoNum type="arabicPeriod" startAt="6"/>
                </a:pPr>
                <a:r>
                  <a:rPr lang="ru-RU" b="1" dirty="0" smtClean="0"/>
                  <a:t>Последовательность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b="1" dirty="0" smtClean="0"/>
                  <a:t>) </a:t>
                </a:r>
                <a:r>
                  <a:rPr lang="ru-RU" b="1" dirty="0" smtClean="0"/>
                  <a:t>задана условием: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ru-RU" b="1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ru-RU" b="1" dirty="0" smtClean="0"/>
                  <a:t> Отметьте число, которое не является членом последовательности.</a:t>
                </a:r>
              </a:p>
              <a:p>
                <a:pPr lvl="1">
                  <a:lnSpc>
                    <a:spcPts val="3000"/>
                  </a:lnSpc>
                </a:pPr>
                <a:r>
                  <a:rPr lang="ru-RU" dirty="0" smtClean="0"/>
                  <a:t>1) 56            2) 77             </a:t>
                </a:r>
                <a:r>
                  <a:rPr lang="ru-RU" b="1" dirty="0" smtClean="0">
                    <a:solidFill>
                      <a:srgbClr val="FF0000"/>
                    </a:solidFill>
                  </a:rPr>
                  <a:t>3) 91             </a:t>
                </a:r>
                <a:r>
                  <a:rPr lang="ru-RU" dirty="0" smtClean="0"/>
                  <a:t>4)101</a:t>
                </a:r>
                <a:endParaRPr lang="en-US" dirty="0" smtClean="0"/>
              </a:p>
              <a:p>
                <a:pPr marL="342900" indent="-342900">
                  <a:lnSpc>
                    <a:spcPts val="3000"/>
                  </a:lnSpc>
                  <a:buFont typeface="+mj-lt"/>
                  <a:buAutoNum type="arabicPeriod" startAt="6"/>
                </a:pPr>
                <a:r>
                  <a:rPr lang="ru-RU" b="1" dirty="0" smtClean="0"/>
                  <a:t>Какая из указанных последовательностей является геометрической прогрессией?</a:t>
                </a:r>
              </a:p>
              <a:p>
                <a:pPr lvl="1">
                  <a:lnSpc>
                    <a:spcPts val="3000"/>
                  </a:lnSpc>
                </a:pPr>
                <a:r>
                  <a:rPr lang="ru-RU" dirty="0" smtClean="0"/>
                  <a:t>1) 2; 4; 6; 8</a:t>
                </a:r>
                <a:r>
                  <a:rPr lang="en-US" dirty="0" smtClean="0"/>
                  <a:t>         2) </a:t>
                </a:r>
                <a:r>
                  <a:rPr lang="ru-RU" dirty="0" smtClean="0"/>
                  <a:t>1; 2; 3; 4</a:t>
                </a:r>
                <a:r>
                  <a:rPr lang="en-US" dirty="0" smtClean="0"/>
                  <a:t>          3) </a:t>
                </a:r>
                <a:r>
                  <a:rPr lang="ru-RU" dirty="0" smtClean="0"/>
                  <a:t>5; 6; 8; 11</a:t>
                </a:r>
                <a:r>
                  <a:rPr lang="en-US" dirty="0" smtClean="0"/>
                  <a:t>       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4) </a:t>
                </a:r>
                <a:r>
                  <a:rPr lang="ru-RU" b="1" dirty="0" smtClean="0">
                    <a:solidFill>
                      <a:srgbClr val="FF0000"/>
                    </a:solidFill>
                  </a:rPr>
                  <a:t>7; 14; 28; 56</a:t>
                </a:r>
                <a:endParaRPr lang="en-US" b="1" dirty="0" smtClean="0">
                  <a:solidFill>
                    <a:srgbClr val="FF0000"/>
                  </a:solidFill>
                </a:endParaRPr>
              </a:p>
              <a:p>
                <a:pPr marL="342900" indent="-342900">
                  <a:buFont typeface="+mj-lt"/>
                  <a:buAutoNum type="arabicPeriod" startAt="6"/>
                </a:pPr>
                <a:r>
                  <a:rPr lang="ru-RU" b="1" dirty="0" smtClean="0"/>
                  <a:t>Найдите двадцать шестой член арифметической прогрессии, если ее первый член равен 3, а разность 2.</a:t>
                </a:r>
              </a:p>
              <a:p>
                <a:pPr lvl="1">
                  <a:lnSpc>
                    <a:spcPts val="3000"/>
                  </a:lnSpc>
                </a:pPr>
                <a:r>
                  <a:rPr lang="ru-RU" dirty="0"/>
                  <a:t>1) </a:t>
                </a:r>
                <a:r>
                  <a:rPr lang="ru-RU" dirty="0" smtClean="0"/>
                  <a:t>53            </a:t>
                </a:r>
                <a:r>
                  <a:rPr lang="ru-RU" dirty="0"/>
                  <a:t>2) </a:t>
                </a:r>
                <a:r>
                  <a:rPr lang="ru-RU" dirty="0" smtClean="0"/>
                  <a:t>55             </a:t>
                </a:r>
                <a:r>
                  <a:rPr lang="ru-RU" dirty="0"/>
                  <a:t>3) </a:t>
                </a:r>
                <a:r>
                  <a:rPr lang="ru-RU" dirty="0" smtClean="0"/>
                  <a:t>57             4)51</a:t>
                </a:r>
                <a:endParaRPr lang="en-US" dirty="0" smtClean="0"/>
              </a:p>
              <a:p>
                <a:pPr marL="342900" indent="-342900">
                  <a:lnSpc>
                    <a:spcPts val="3000"/>
                  </a:lnSpc>
                  <a:buFont typeface="+mj-lt"/>
                  <a:buAutoNum type="arabicPeriod" startAt="6"/>
                </a:pPr>
                <a:r>
                  <a:rPr lang="ru-RU" b="1" dirty="0" smtClean="0"/>
                  <a:t>Какое число является членом арифметической прогрессии   3; 7; 11; 15; …?</a:t>
                </a:r>
              </a:p>
              <a:p>
                <a:pPr lvl="1">
                  <a:lnSpc>
                    <a:spcPts val="3000"/>
                  </a:lnSpc>
                </a:pPr>
                <a:r>
                  <a:rPr lang="ru-RU" dirty="0"/>
                  <a:t>1) </a:t>
                </a:r>
                <a:r>
                  <a:rPr lang="ru-RU" dirty="0" smtClean="0"/>
                  <a:t>41            </a:t>
                </a:r>
                <a:r>
                  <a:rPr lang="ru-RU" dirty="0"/>
                  <a:t>2) </a:t>
                </a:r>
                <a:r>
                  <a:rPr lang="ru-RU" dirty="0" smtClean="0"/>
                  <a:t>46             </a:t>
                </a:r>
                <a:r>
                  <a:rPr lang="ru-RU" dirty="0"/>
                  <a:t>3) </a:t>
                </a:r>
                <a:r>
                  <a:rPr lang="ru-RU" dirty="0" smtClean="0"/>
                  <a:t>58             4)63</a:t>
                </a:r>
                <a:endParaRPr lang="ru-RU" b="1" dirty="0" smtClean="0"/>
              </a:p>
              <a:p>
                <a:pPr marL="342900" indent="-342900">
                  <a:lnSpc>
                    <a:spcPts val="3000"/>
                  </a:lnSpc>
                  <a:buFont typeface="+mj-lt"/>
                  <a:buAutoNum type="arabicPeriod" startAt="6"/>
                </a:pPr>
                <a:r>
                  <a:rPr lang="ru-RU" b="1" dirty="0"/>
                  <a:t> </a:t>
                </a:r>
                <a:r>
                  <a:rPr lang="ru-RU" b="1" dirty="0" smtClean="0"/>
                  <a:t>Найдите сумму первых семи членов геометрической прогрессии 3; 6; 12; …</a:t>
                </a:r>
              </a:p>
              <a:p>
                <a:pPr lvl="1">
                  <a:lnSpc>
                    <a:spcPts val="3000"/>
                  </a:lnSpc>
                </a:pPr>
                <a:r>
                  <a:rPr lang="ru-RU" dirty="0"/>
                  <a:t>1) </a:t>
                </a:r>
                <a:r>
                  <a:rPr lang="ru-RU" dirty="0" smtClean="0"/>
                  <a:t>412            </a:t>
                </a:r>
                <a:r>
                  <a:rPr lang="ru-RU" dirty="0"/>
                  <a:t>2) </a:t>
                </a:r>
                <a:r>
                  <a:rPr lang="ru-RU" dirty="0" smtClean="0"/>
                  <a:t>295             </a:t>
                </a:r>
                <a:r>
                  <a:rPr lang="ru-RU" dirty="0"/>
                  <a:t>3) </a:t>
                </a:r>
                <a:r>
                  <a:rPr lang="ru-RU" dirty="0" smtClean="0"/>
                  <a:t>381             4)372</a:t>
                </a:r>
                <a:endParaRPr lang="ru-RU" b="1" dirty="0" smtClean="0"/>
              </a:p>
              <a:p>
                <a:pPr marL="342900" indent="-342900">
                  <a:lnSpc>
                    <a:spcPts val="3000"/>
                  </a:lnSpc>
                  <a:buFont typeface="+mj-lt"/>
                  <a:buAutoNum type="arabicPeriod" startAt="6"/>
                </a:pPr>
                <a:r>
                  <a:rPr lang="ru-RU" b="1" dirty="0"/>
                  <a:t> </a:t>
                </a:r>
                <a:r>
                  <a:rPr lang="ru-RU" b="1" dirty="0" smtClean="0"/>
                  <a:t>Сумма четырнадцатого и пятого членов арифметической прогрессии равна 25. Найдите сумму первых восемнадцати членов этой прогрессии.</a:t>
                </a:r>
              </a:p>
              <a:p>
                <a:pPr lvl="1">
                  <a:lnSpc>
                    <a:spcPts val="3000"/>
                  </a:lnSpc>
                </a:pPr>
                <a:r>
                  <a:rPr lang="ru-RU" dirty="0" smtClean="0"/>
                  <a:t>Ответ:</a:t>
                </a: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7230"/>
                <a:ext cx="12192000" cy="5370701"/>
              </a:xfrm>
              <a:prstGeom prst="rect">
                <a:avLst/>
              </a:prstGeom>
              <a:blipFill rotWithShape="0">
                <a:blip r:embed="rId2"/>
                <a:stretch>
                  <a:fillRect l="-3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8615363" y="6092158"/>
            <a:ext cx="3314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sldjump"/>
              </a:rPr>
              <a:t>Выбор теста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521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0" y="67230"/>
                <a:ext cx="12192000" cy="53707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ts val="3000"/>
                  </a:lnSpc>
                  <a:buFont typeface="+mj-lt"/>
                  <a:buAutoNum type="arabicPeriod" startAt="6"/>
                </a:pPr>
                <a:r>
                  <a:rPr lang="ru-RU" b="1" dirty="0" smtClean="0"/>
                  <a:t>Последовательность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b="1" dirty="0" smtClean="0"/>
                  <a:t>) </a:t>
                </a:r>
                <a:r>
                  <a:rPr lang="ru-RU" b="1" dirty="0" smtClean="0"/>
                  <a:t>задана условием: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ru-RU" b="1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ru-RU" b="1" dirty="0" smtClean="0"/>
                  <a:t> Отметьте число, которое не является членом последовательности.</a:t>
                </a:r>
              </a:p>
              <a:p>
                <a:pPr lvl="1">
                  <a:lnSpc>
                    <a:spcPts val="3000"/>
                  </a:lnSpc>
                </a:pPr>
                <a:r>
                  <a:rPr lang="ru-RU" dirty="0" smtClean="0"/>
                  <a:t>1) 56            2) 77             </a:t>
                </a:r>
                <a:r>
                  <a:rPr lang="ru-RU" b="1" dirty="0" smtClean="0">
                    <a:solidFill>
                      <a:srgbClr val="FF0000"/>
                    </a:solidFill>
                  </a:rPr>
                  <a:t>3) 91             </a:t>
                </a:r>
                <a:r>
                  <a:rPr lang="ru-RU" dirty="0" smtClean="0"/>
                  <a:t>4)101</a:t>
                </a:r>
                <a:endParaRPr lang="en-US" dirty="0" smtClean="0"/>
              </a:p>
              <a:p>
                <a:pPr marL="342900" indent="-342900">
                  <a:lnSpc>
                    <a:spcPts val="3000"/>
                  </a:lnSpc>
                  <a:buFont typeface="+mj-lt"/>
                  <a:buAutoNum type="arabicPeriod" startAt="6"/>
                </a:pPr>
                <a:r>
                  <a:rPr lang="ru-RU" b="1" dirty="0" smtClean="0"/>
                  <a:t>Какая из указанных последовательностей является геометрической прогрессией?</a:t>
                </a:r>
              </a:p>
              <a:p>
                <a:pPr lvl="1">
                  <a:lnSpc>
                    <a:spcPts val="3000"/>
                  </a:lnSpc>
                </a:pPr>
                <a:r>
                  <a:rPr lang="ru-RU" dirty="0" smtClean="0"/>
                  <a:t>1) 2; 4; 6; 8</a:t>
                </a:r>
                <a:r>
                  <a:rPr lang="en-US" dirty="0" smtClean="0"/>
                  <a:t>         2) </a:t>
                </a:r>
                <a:r>
                  <a:rPr lang="ru-RU" dirty="0" smtClean="0"/>
                  <a:t>1; 2; 3; 4</a:t>
                </a:r>
                <a:r>
                  <a:rPr lang="en-US" dirty="0" smtClean="0"/>
                  <a:t>          3) </a:t>
                </a:r>
                <a:r>
                  <a:rPr lang="ru-RU" dirty="0" smtClean="0"/>
                  <a:t>5; 6; 8; 11</a:t>
                </a:r>
                <a:r>
                  <a:rPr lang="en-US" dirty="0" smtClean="0"/>
                  <a:t>       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4) </a:t>
                </a:r>
                <a:r>
                  <a:rPr lang="ru-RU" b="1" dirty="0" smtClean="0">
                    <a:solidFill>
                      <a:srgbClr val="FF0000"/>
                    </a:solidFill>
                  </a:rPr>
                  <a:t>7; 14; 28; 56</a:t>
                </a:r>
                <a:endParaRPr lang="en-US" b="1" dirty="0" smtClean="0">
                  <a:solidFill>
                    <a:srgbClr val="FF0000"/>
                  </a:solidFill>
                </a:endParaRPr>
              </a:p>
              <a:p>
                <a:pPr marL="342900" indent="-342900">
                  <a:buFont typeface="+mj-lt"/>
                  <a:buAutoNum type="arabicPeriod" startAt="6"/>
                </a:pPr>
                <a:r>
                  <a:rPr lang="ru-RU" b="1" dirty="0" smtClean="0"/>
                  <a:t>Найдите двадцать шестой член арифметической прогрессии, если ее первый член равен 3, а разность 2.</a:t>
                </a:r>
              </a:p>
              <a:p>
                <a:pPr lvl="1">
                  <a:lnSpc>
                    <a:spcPts val="3000"/>
                  </a:lnSpc>
                </a:pPr>
                <a:r>
                  <a:rPr lang="ru-RU" b="1" dirty="0">
                    <a:solidFill>
                      <a:srgbClr val="FF0000"/>
                    </a:solidFill>
                  </a:rPr>
                  <a:t>1) </a:t>
                </a:r>
                <a:r>
                  <a:rPr lang="ru-RU" b="1" dirty="0" smtClean="0">
                    <a:solidFill>
                      <a:srgbClr val="FF0000"/>
                    </a:solidFill>
                  </a:rPr>
                  <a:t>53            </a:t>
                </a:r>
                <a:r>
                  <a:rPr lang="ru-RU" dirty="0"/>
                  <a:t>2) </a:t>
                </a:r>
                <a:r>
                  <a:rPr lang="ru-RU" dirty="0" smtClean="0"/>
                  <a:t>55             </a:t>
                </a:r>
                <a:r>
                  <a:rPr lang="ru-RU" dirty="0"/>
                  <a:t>3) </a:t>
                </a:r>
                <a:r>
                  <a:rPr lang="ru-RU" dirty="0" smtClean="0"/>
                  <a:t>57             4)51</a:t>
                </a:r>
                <a:endParaRPr lang="en-US" dirty="0" smtClean="0"/>
              </a:p>
              <a:p>
                <a:pPr marL="342900" indent="-342900">
                  <a:lnSpc>
                    <a:spcPts val="3000"/>
                  </a:lnSpc>
                  <a:buFont typeface="+mj-lt"/>
                  <a:buAutoNum type="arabicPeriod" startAt="6"/>
                </a:pPr>
                <a:r>
                  <a:rPr lang="ru-RU" b="1" dirty="0" smtClean="0"/>
                  <a:t>Какое число является членом арифметической прогрессии   3; 7; 11; 15; …?</a:t>
                </a:r>
              </a:p>
              <a:p>
                <a:pPr lvl="1">
                  <a:lnSpc>
                    <a:spcPts val="3000"/>
                  </a:lnSpc>
                </a:pPr>
                <a:r>
                  <a:rPr lang="ru-RU" dirty="0"/>
                  <a:t>1) </a:t>
                </a:r>
                <a:r>
                  <a:rPr lang="ru-RU" dirty="0" smtClean="0"/>
                  <a:t>41            </a:t>
                </a:r>
                <a:r>
                  <a:rPr lang="ru-RU" dirty="0"/>
                  <a:t>2) </a:t>
                </a:r>
                <a:r>
                  <a:rPr lang="ru-RU" dirty="0" smtClean="0"/>
                  <a:t>46             </a:t>
                </a:r>
                <a:r>
                  <a:rPr lang="ru-RU" dirty="0"/>
                  <a:t>3) </a:t>
                </a:r>
                <a:r>
                  <a:rPr lang="ru-RU" dirty="0" smtClean="0"/>
                  <a:t>58             4)63</a:t>
                </a:r>
                <a:endParaRPr lang="ru-RU" b="1" dirty="0" smtClean="0"/>
              </a:p>
              <a:p>
                <a:pPr marL="342900" indent="-342900">
                  <a:lnSpc>
                    <a:spcPts val="3000"/>
                  </a:lnSpc>
                  <a:buFont typeface="+mj-lt"/>
                  <a:buAutoNum type="arabicPeriod" startAt="6"/>
                </a:pPr>
                <a:r>
                  <a:rPr lang="ru-RU" b="1" dirty="0"/>
                  <a:t> </a:t>
                </a:r>
                <a:r>
                  <a:rPr lang="ru-RU" b="1" dirty="0" smtClean="0"/>
                  <a:t>Найдите сумму первых семи членов геометрической прогрессии 3; 6; 12; …</a:t>
                </a:r>
              </a:p>
              <a:p>
                <a:pPr lvl="1">
                  <a:lnSpc>
                    <a:spcPts val="3000"/>
                  </a:lnSpc>
                </a:pPr>
                <a:r>
                  <a:rPr lang="ru-RU" dirty="0"/>
                  <a:t>1) </a:t>
                </a:r>
                <a:r>
                  <a:rPr lang="ru-RU" dirty="0" smtClean="0"/>
                  <a:t>412            </a:t>
                </a:r>
                <a:r>
                  <a:rPr lang="ru-RU" dirty="0"/>
                  <a:t>2) </a:t>
                </a:r>
                <a:r>
                  <a:rPr lang="ru-RU" dirty="0" smtClean="0"/>
                  <a:t>295             </a:t>
                </a:r>
                <a:r>
                  <a:rPr lang="ru-RU" dirty="0"/>
                  <a:t>3) </a:t>
                </a:r>
                <a:r>
                  <a:rPr lang="ru-RU" dirty="0" smtClean="0"/>
                  <a:t>381             4)372</a:t>
                </a:r>
                <a:endParaRPr lang="ru-RU" b="1" dirty="0" smtClean="0"/>
              </a:p>
              <a:p>
                <a:pPr marL="342900" indent="-342900">
                  <a:lnSpc>
                    <a:spcPts val="3000"/>
                  </a:lnSpc>
                  <a:buFont typeface="+mj-lt"/>
                  <a:buAutoNum type="arabicPeriod" startAt="6"/>
                </a:pPr>
                <a:r>
                  <a:rPr lang="ru-RU" b="1" dirty="0"/>
                  <a:t> </a:t>
                </a:r>
                <a:r>
                  <a:rPr lang="ru-RU" b="1" dirty="0" smtClean="0"/>
                  <a:t>Сумма четырнадцатого и пятого членов арифметической прогрессии равна 25. Найдите сумму первых восемнадцати членов этой прогрессии.</a:t>
                </a:r>
              </a:p>
              <a:p>
                <a:pPr lvl="1">
                  <a:lnSpc>
                    <a:spcPts val="3000"/>
                  </a:lnSpc>
                </a:pPr>
                <a:r>
                  <a:rPr lang="ru-RU" dirty="0" smtClean="0"/>
                  <a:t>Ответ:</a:t>
                </a: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7230"/>
                <a:ext cx="12192000" cy="5370701"/>
              </a:xfrm>
              <a:prstGeom prst="rect">
                <a:avLst/>
              </a:prstGeom>
              <a:blipFill rotWithShape="0">
                <a:blip r:embed="rId2"/>
                <a:stretch>
                  <a:fillRect l="-3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8615363" y="6092158"/>
            <a:ext cx="3314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sldjump"/>
              </a:rPr>
              <a:t>Выбор теста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78545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0" y="67230"/>
                <a:ext cx="12192000" cy="53707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ts val="3000"/>
                  </a:lnSpc>
                  <a:buFont typeface="+mj-lt"/>
                  <a:buAutoNum type="arabicPeriod" startAt="6"/>
                </a:pPr>
                <a:r>
                  <a:rPr lang="ru-RU" b="1" dirty="0" smtClean="0"/>
                  <a:t>Последовательность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b="1" dirty="0" smtClean="0"/>
                  <a:t>) </a:t>
                </a:r>
                <a:r>
                  <a:rPr lang="ru-RU" b="1" dirty="0" smtClean="0"/>
                  <a:t>задана условием: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ru-RU" b="1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ru-RU" b="1" dirty="0" smtClean="0"/>
                  <a:t> Отметьте число, которое не является членом последовательности.</a:t>
                </a:r>
              </a:p>
              <a:p>
                <a:pPr lvl="1">
                  <a:lnSpc>
                    <a:spcPts val="3000"/>
                  </a:lnSpc>
                </a:pPr>
                <a:r>
                  <a:rPr lang="ru-RU" dirty="0" smtClean="0"/>
                  <a:t>1) 56            2) 77             </a:t>
                </a:r>
                <a:r>
                  <a:rPr lang="ru-RU" b="1" dirty="0" smtClean="0">
                    <a:solidFill>
                      <a:srgbClr val="FF0000"/>
                    </a:solidFill>
                  </a:rPr>
                  <a:t>3) 91             </a:t>
                </a:r>
                <a:r>
                  <a:rPr lang="ru-RU" dirty="0" smtClean="0"/>
                  <a:t>4)101</a:t>
                </a:r>
                <a:endParaRPr lang="en-US" dirty="0" smtClean="0"/>
              </a:p>
              <a:p>
                <a:pPr marL="342900" indent="-342900">
                  <a:lnSpc>
                    <a:spcPts val="3000"/>
                  </a:lnSpc>
                  <a:buFont typeface="+mj-lt"/>
                  <a:buAutoNum type="arabicPeriod" startAt="6"/>
                </a:pPr>
                <a:r>
                  <a:rPr lang="ru-RU" b="1" dirty="0" smtClean="0"/>
                  <a:t>Какая из указанных последовательностей является геометрической прогрессией?</a:t>
                </a:r>
              </a:p>
              <a:p>
                <a:pPr lvl="1">
                  <a:lnSpc>
                    <a:spcPts val="3000"/>
                  </a:lnSpc>
                </a:pPr>
                <a:r>
                  <a:rPr lang="ru-RU" dirty="0" smtClean="0"/>
                  <a:t>1) 2; 4; 6; 8</a:t>
                </a:r>
                <a:r>
                  <a:rPr lang="en-US" dirty="0" smtClean="0"/>
                  <a:t>         2) </a:t>
                </a:r>
                <a:r>
                  <a:rPr lang="ru-RU" dirty="0" smtClean="0"/>
                  <a:t>1; 2; 3; 4</a:t>
                </a:r>
                <a:r>
                  <a:rPr lang="en-US" dirty="0" smtClean="0"/>
                  <a:t>          3) </a:t>
                </a:r>
                <a:r>
                  <a:rPr lang="ru-RU" dirty="0" smtClean="0"/>
                  <a:t>5; 6; 8; 11</a:t>
                </a:r>
                <a:r>
                  <a:rPr lang="en-US" dirty="0" smtClean="0"/>
                  <a:t>       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4) </a:t>
                </a:r>
                <a:r>
                  <a:rPr lang="ru-RU" b="1" dirty="0" smtClean="0">
                    <a:solidFill>
                      <a:srgbClr val="FF0000"/>
                    </a:solidFill>
                  </a:rPr>
                  <a:t>7; 14; 28; 56</a:t>
                </a:r>
                <a:endParaRPr lang="en-US" b="1" dirty="0" smtClean="0">
                  <a:solidFill>
                    <a:srgbClr val="FF0000"/>
                  </a:solidFill>
                </a:endParaRPr>
              </a:p>
              <a:p>
                <a:pPr marL="342900" indent="-342900">
                  <a:buFont typeface="+mj-lt"/>
                  <a:buAutoNum type="arabicPeriod" startAt="6"/>
                </a:pPr>
                <a:r>
                  <a:rPr lang="ru-RU" b="1" dirty="0" smtClean="0"/>
                  <a:t>Найдите двадцать шестой член арифметической прогрессии, если ее первый член равен 3, а разность 2.</a:t>
                </a:r>
              </a:p>
              <a:p>
                <a:pPr lvl="1">
                  <a:lnSpc>
                    <a:spcPts val="3000"/>
                  </a:lnSpc>
                </a:pPr>
                <a:r>
                  <a:rPr lang="ru-RU" b="1" dirty="0">
                    <a:solidFill>
                      <a:srgbClr val="FF0000"/>
                    </a:solidFill>
                  </a:rPr>
                  <a:t>1) </a:t>
                </a:r>
                <a:r>
                  <a:rPr lang="ru-RU" b="1" dirty="0" smtClean="0">
                    <a:solidFill>
                      <a:srgbClr val="FF0000"/>
                    </a:solidFill>
                  </a:rPr>
                  <a:t>53            </a:t>
                </a:r>
                <a:r>
                  <a:rPr lang="ru-RU" dirty="0"/>
                  <a:t>2) </a:t>
                </a:r>
                <a:r>
                  <a:rPr lang="ru-RU" dirty="0" smtClean="0"/>
                  <a:t>55             </a:t>
                </a:r>
                <a:r>
                  <a:rPr lang="ru-RU" dirty="0"/>
                  <a:t>3) </a:t>
                </a:r>
                <a:r>
                  <a:rPr lang="ru-RU" dirty="0" smtClean="0"/>
                  <a:t>57             4)51</a:t>
                </a:r>
                <a:endParaRPr lang="en-US" dirty="0" smtClean="0"/>
              </a:p>
              <a:p>
                <a:pPr marL="342900" indent="-342900">
                  <a:lnSpc>
                    <a:spcPts val="3000"/>
                  </a:lnSpc>
                  <a:buFont typeface="+mj-lt"/>
                  <a:buAutoNum type="arabicPeriod" startAt="6"/>
                </a:pPr>
                <a:r>
                  <a:rPr lang="ru-RU" b="1" dirty="0" smtClean="0"/>
                  <a:t>Какое число является членом арифметической прогрессии   3; 7; 11; 15; …?</a:t>
                </a:r>
              </a:p>
              <a:p>
                <a:pPr lvl="1">
                  <a:lnSpc>
                    <a:spcPts val="3000"/>
                  </a:lnSpc>
                </a:pPr>
                <a:r>
                  <a:rPr lang="ru-RU" dirty="0"/>
                  <a:t>1) </a:t>
                </a:r>
                <a:r>
                  <a:rPr lang="ru-RU" dirty="0" smtClean="0"/>
                  <a:t>41            </a:t>
                </a:r>
                <a:r>
                  <a:rPr lang="ru-RU" dirty="0"/>
                  <a:t>2) </a:t>
                </a:r>
                <a:r>
                  <a:rPr lang="ru-RU" dirty="0" smtClean="0"/>
                  <a:t>46             </a:t>
                </a:r>
                <a:r>
                  <a:rPr lang="ru-RU" dirty="0"/>
                  <a:t>3) </a:t>
                </a:r>
                <a:r>
                  <a:rPr lang="ru-RU" dirty="0" smtClean="0"/>
                  <a:t>58             </a:t>
                </a:r>
                <a:r>
                  <a:rPr lang="ru-RU" b="1" dirty="0" smtClean="0">
                    <a:solidFill>
                      <a:srgbClr val="FF0000"/>
                    </a:solidFill>
                  </a:rPr>
                  <a:t>4)63</a:t>
                </a:r>
              </a:p>
              <a:p>
                <a:pPr marL="342900" indent="-342900">
                  <a:lnSpc>
                    <a:spcPts val="3000"/>
                  </a:lnSpc>
                  <a:buFont typeface="+mj-lt"/>
                  <a:buAutoNum type="arabicPeriod" startAt="6"/>
                </a:pPr>
                <a:r>
                  <a:rPr lang="ru-RU" b="1" dirty="0"/>
                  <a:t> </a:t>
                </a:r>
                <a:r>
                  <a:rPr lang="ru-RU" b="1" dirty="0" smtClean="0"/>
                  <a:t>Найдите сумму первых семи членов геометрической прогрессии 3; 6; 12; …</a:t>
                </a:r>
              </a:p>
              <a:p>
                <a:pPr lvl="1">
                  <a:lnSpc>
                    <a:spcPts val="3000"/>
                  </a:lnSpc>
                </a:pPr>
                <a:r>
                  <a:rPr lang="ru-RU" dirty="0"/>
                  <a:t>1) </a:t>
                </a:r>
                <a:r>
                  <a:rPr lang="ru-RU" dirty="0" smtClean="0"/>
                  <a:t>412            </a:t>
                </a:r>
                <a:r>
                  <a:rPr lang="ru-RU" dirty="0"/>
                  <a:t>2) </a:t>
                </a:r>
                <a:r>
                  <a:rPr lang="ru-RU" dirty="0" smtClean="0"/>
                  <a:t>295             </a:t>
                </a:r>
                <a:r>
                  <a:rPr lang="ru-RU" dirty="0"/>
                  <a:t>3) </a:t>
                </a:r>
                <a:r>
                  <a:rPr lang="ru-RU" dirty="0" smtClean="0"/>
                  <a:t>381             4)372</a:t>
                </a:r>
                <a:endParaRPr lang="ru-RU" b="1" dirty="0" smtClean="0"/>
              </a:p>
              <a:p>
                <a:pPr marL="342900" indent="-342900">
                  <a:lnSpc>
                    <a:spcPts val="3000"/>
                  </a:lnSpc>
                  <a:buFont typeface="+mj-lt"/>
                  <a:buAutoNum type="arabicPeriod" startAt="6"/>
                </a:pPr>
                <a:r>
                  <a:rPr lang="ru-RU" b="1" dirty="0"/>
                  <a:t> </a:t>
                </a:r>
                <a:r>
                  <a:rPr lang="ru-RU" b="1" dirty="0" smtClean="0"/>
                  <a:t>Сумма четырнадцатого и пятого членов арифметической прогрессии равна 25. Найдите сумму первых восемнадцати членов этой прогрессии.</a:t>
                </a:r>
              </a:p>
              <a:p>
                <a:pPr lvl="1">
                  <a:lnSpc>
                    <a:spcPts val="3000"/>
                  </a:lnSpc>
                </a:pPr>
                <a:r>
                  <a:rPr lang="ru-RU" dirty="0" smtClean="0"/>
                  <a:t>Ответ:</a:t>
                </a: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7230"/>
                <a:ext cx="12192000" cy="5370701"/>
              </a:xfrm>
              <a:prstGeom prst="rect">
                <a:avLst/>
              </a:prstGeom>
              <a:blipFill rotWithShape="0">
                <a:blip r:embed="rId2"/>
                <a:stretch>
                  <a:fillRect l="-3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8615363" y="6092158"/>
            <a:ext cx="3314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sldjump"/>
              </a:rPr>
              <a:t>Выбор теста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8466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0" y="67230"/>
                <a:ext cx="12192000" cy="53707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ts val="3000"/>
                  </a:lnSpc>
                  <a:buFont typeface="+mj-lt"/>
                  <a:buAutoNum type="arabicPeriod" startAt="6"/>
                </a:pPr>
                <a:r>
                  <a:rPr lang="ru-RU" b="1" dirty="0" smtClean="0"/>
                  <a:t>Последовательность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b="1" dirty="0" smtClean="0"/>
                  <a:t>) </a:t>
                </a:r>
                <a:r>
                  <a:rPr lang="ru-RU" b="1" dirty="0" smtClean="0"/>
                  <a:t>задана условием: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ru-RU" b="1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ru-RU" b="1" dirty="0" smtClean="0"/>
                  <a:t> Отметьте число, которое не является членом последовательности.</a:t>
                </a:r>
              </a:p>
              <a:p>
                <a:pPr lvl="1">
                  <a:lnSpc>
                    <a:spcPts val="3000"/>
                  </a:lnSpc>
                </a:pPr>
                <a:r>
                  <a:rPr lang="ru-RU" dirty="0" smtClean="0"/>
                  <a:t>1) 56            2) 77             </a:t>
                </a:r>
                <a:r>
                  <a:rPr lang="ru-RU" b="1" dirty="0" smtClean="0">
                    <a:solidFill>
                      <a:srgbClr val="FF0000"/>
                    </a:solidFill>
                  </a:rPr>
                  <a:t>3) 91             </a:t>
                </a:r>
                <a:r>
                  <a:rPr lang="ru-RU" dirty="0" smtClean="0"/>
                  <a:t>4)101</a:t>
                </a:r>
                <a:endParaRPr lang="en-US" dirty="0" smtClean="0"/>
              </a:p>
              <a:p>
                <a:pPr marL="342900" indent="-342900">
                  <a:lnSpc>
                    <a:spcPts val="3000"/>
                  </a:lnSpc>
                  <a:buFont typeface="+mj-lt"/>
                  <a:buAutoNum type="arabicPeriod" startAt="6"/>
                </a:pPr>
                <a:r>
                  <a:rPr lang="ru-RU" b="1" dirty="0" smtClean="0"/>
                  <a:t>Какая из указанных последовательностей является геометрической прогрессией?</a:t>
                </a:r>
              </a:p>
              <a:p>
                <a:pPr lvl="1">
                  <a:lnSpc>
                    <a:spcPts val="3000"/>
                  </a:lnSpc>
                </a:pPr>
                <a:r>
                  <a:rPr lang="ru-RU" dirty="0" smtClean="0"/>
                  <a:t>1) 2; 4; 6; 8</a:t>
                </a:r>
                <a:r>
                  <a:rPr lang="en-US" dirty="0" smtClean="0"/>
                  <a:t>         2) </a:t>
                </a:r>
                <a:r>
                  <a:rPr lang="ru-RU" dirty="0" smtClean="0"/>
                  <a:t>1; 2; 3; 4</a:t>
                </a:r>
                <a:r>
                  <a:rPr lang="en-US" dirty="0" smtClean="0"/>
                  <a:t>          3) </a:t>
                </a:r>
                <a:r>
                  <a:rPr lang="ru-RU" dirty="0" smtClean="0"/>
                  <a:t>5; 6; 8; 11</a:t>
                </a:r>
                <a:r>
                  <a:rPr lang="en-US" dirty="0" smtClean="0"/>
                  <a:t>       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4) </a:t>
                </a:r>
                <a:r>
                  <a:rPr lang="ru-RU" b="1" dirty="0" smtClean="0">
                    <a:solidFill>
                      <a:srgbClr val="FF0000"/>
                    </a:solidFill>
                  </a:rPr>
                  <a:t>7; 14; 28; 56</a:t>
                </a:r>
                <a:endParaRPr lang="en-US" b="1" dirty="0" smtClean="0">
                  <a:solidFill>
                    <a:srgbClr val="FF0000"/>
                  </a:solidFill>
                </a:endParaRPr>
              </a:p>
              <a:p>
                <a:pPr marL="342900" indent="-342900">
                  <a:buFont typeface="+mj-lt"/>
                  <a:buAutoNum type="arabicPeriod" startAt="6"/>
                </a:pPr>
                <a:r>
                  <a:rPr lang="ru-RU" b="1" dirty="0" smtClean="0"/>
                  <a:t>Найдите двадцать шестой член арифметической прогрессии, если ее первый член равен 3, а разность 2.</a:t>
                </a:r>
              </a:p>
              <a:p>
                <a:pPr lvl="1">
                  <a:lnSpc>
                    <a:spcPts val="3000"/>
                  </a:lnSpc>
                </a:pPr>
                <a:r>
                  <a:rPr lang="ru-RU" b="1" dirty="0">
                    <a:solidFill>
                      <a:srgbClr val="FF0000"/>
                    </a:solidFill>
                  </a:rPr>
                  <a:t>1) </a:t>
                </a:r>
                <a:r>
                  <a:rPr lang="ru-RU" b="1" dirty="0" smtClean="0">
                    <a:solidFill>
                      <a:srgbClr val="FF0000"/>
                    </a:solidFill>
                  </a:rPr>
                  <a:t>53            </a:t>
                </a:r>
                <a:r>
                  <a:rPr lang="ru-RU" dirty="0"/>
                  <a:t>2) </a:t>
                </a:r>
                <a:r>
                  <a:rPr lang="ru-RU" dirty="0" smtClean="0"/>
                  <a:t>55             </a:t>
                </a:r>
                <a:r>
                  <a:rPr lang="ru-RU" dirty="0"/>
                  <a:t>3) </a:t>
                </a:r>
                <a:r>
                  <a:rPr lang="ru-RU" dirty="0" smtClean="0"/>
                  <a:t>57             4)51</a:t>
                </a:r>
                <a:endParaRPr lang="en-US" dirty="0" smtClean="0"/>
              </a:p>
              <a:p>
                <a:pPr marL="342900" indent="-342900">
                  <a:lnSpc>
                    <a:spcPts val="3000"/>
                  </a:lnSpc>
                  <a:buFont typeface="+mj-lt"/>
                  <a:buAutoNum type="arabicPeriod" startAt="6"/>
                </a:pPr>
                <a:r>
                  <a:rPr lang="ru-RU" b="1" dirty="0" smtClean="0"/>
                  <a:t>Какое число является членом арифметической прогрессии   3; 7; 11; 15; …?</a:t>
                </a:r>
              </a:p>
              <a:p>
                <a:pPr lvl="1">
                  <a:lnSpc>
                    <a:spcPts val="3000"/>
                  </a:lnSpc>
                </a:pPr>
                <a:r>
                  <a:rPr lang="ru-RU" dirty="0"/>
                  <a:t>1) </a:t>
                </a:r>
                <a:r>
                  <a:rPr lang="ru-RU" dirty="0" smtClean="0"/>
                  <a:t>41            </a:t>
                </a:r>
                <a:r>
                  <a:rPr lang="ru-RU" dirty="0"/>
                  <a:t>2) </a:t>
                </a:r>
                <a:r>
                  <a:rPr lang="ru-RU" dirty="0" smtClean="0"/>
                  <a:t>46             </a:t>
                </a:r>
                <a:r>
                  <a:rPr lang="ru-RU" dirty="0"/>
                  <a:t>3) </a:t>
                </a:r>
                <a:r>
                  <a:rPr lang="ru-RU" dirty="0" smtClean="0"/>
                  <a:t>58             </a:t>
                </a:r>
                <a:r>
                  <a:rPr lang="ru-RU" b="1" dirty="0" smtClean="0">
                    <a:solidFill>
                      <a:srgbClr val="FF0000"/>
                    </a:solidFill>
                  </a:rPr>
                  <a:t>4)63</a:t>
                </a:r>
              </a:p>
              <a:p>
                <a:pPr marL="342900" indent="-342900">
                  <a:lnSpc>
                    <a:spcPts val="3000"/>
                  </a:lnSpc>
                  <a:buFont typeface="+mj-lt"/>
                  <a:buAutoNum type="arabicPeriod" startAt="6"/>
                </a:pPr>
                <a:r>
                  <a:rPr lang="ru-RU" b="1" dirty="0"/>
                  <a:t> </a:t>
                </a:r>
                <a:r>
                  <a:rPr lang="ru-RU" b="1" dirty="0" smtClean="0"/>
                  <a:t>Найдите сумму первых семи членов геометрической прогрессии 3; 6; 12; …</a:t>
                </a:r>
              </a:p>
              <a:p>
                <a:pPr lvl="1">
                  <a:lnSpc>
                    <a:spcPts val="3000"/>
                  </a:lnSpc>
                </a:pPr>
                <a:r>
                  <a:rPr lang="ru-RU" dirty="0"/>
                  <a:t>1) </a:t>
                </a:r>
                <a:r>
                  <a:rPr lang="ru-RU" dirty="0" smtClean="0"/>
                  <a:t>412            </a:t>
                </a:r>
                <a:r>
                  <a:rPr lang="ru-RU" dirty="0"/>
                  <a:t>2) </a:t>
                </a:r>
                <a:r>
                  <a:rPr lang="ru-RU" dirty="0" smtClean="0"/>
                  <a:t>295             </a:t>
                </a:r>
                <a:r>
                  <a:rPr lang="ru-RU" b="1" dirty="0">
                    <a:solidFill>
                      <a:srgbClr val="FF0000"/>
                    </a:solidFill>
                  </a:rPr>
                  <a:t>3) </a:t>
                </a:r>
                <a:r>
                  <a:rPr lang="ru-RU" b="1" dirty="0" smtClean="0">
                    <a:solidFill>
                      <a:srgbClr val="FF0000"/>
                    </a:solidFill>
                  </a:rPr>
                  <a:t>381             </a:t>
                </a:r>
                <a:r>
                  <a:rPr lang="ru-RU" dirty="0" smtClean="0"/>
                  <a:t>4)372</a:t>
                </a:r>
                <a:endParaRPr lang="ru-RU" b="1" dirty="0" smtClean="0"/>
              </a:p>
              <a:p>
                <a:pPr marL="342900" indent="-342900">
                  <a:lnSpc>
                    <a:spcPts val="3000"/>
                  </a:lnSpc>
                  <a:buFont typeface="+mj-lt"/>
                  <a:buAutoNum type="arabicPeriod" startAt="6"/>
                </a:pPr>
                <a:r>
                  <a:rPr lang="ru-RU" b="1" dirty="0"/>
                  <a:t> </a:t>
                </a:r>
                <a:r>
                  <a:rPr lang="ru-RU" b="1" dirty="0" smtClean="0"/>
                  <a:t>Сумма четырнадцатого и пятого членов арифметической прогрессии равна 25. Найдите сумму первых восемнадцати членов этой прогрессии.</a:t>
                </a:r>
              </a:p>
              <a:p>
                <a:pPr lvl="1">
                  <a:lnSpc>
                    <a:spcPts val="3000"/>
                  </a:lnSpc>
                </a:pPr>
                <a:r>
                  <a:rPr lang="ru-RU" dirty="0" smtClean="0"/>
                  <a:t>Ответ:</a:t>
                </a: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7230"/>
                <a:ext cx="12192000" cy="5370701"/>
              </a:xfrm>
              <a:prstGeom prst="rect">
                <a:avLst/>
              </a:prstGeom>
              <a:blipFill rotWithShape="0">
                <a:blip r:embed="rId2"/>
                <a:stretch>
                  <a:fillRect l="-3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8615363" y="6092158"/>
            <a:ext cx="3314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sldjump"/>
              </a:rPr>
              <a:t>Выбор теста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7867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0" y="67230"/>
                <a:ext cx="12192000" cy="53707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ts val="3000"/>
                  </a:lnSpc>
                  <a:buFont typeface="+mj-lt"/>
                  <a:buAutoNum type="arabicPeriod" startAt="6"/>
                </a:pPr>
                <a:r>
                  <a:rPr lang="ru-RU" b="1" dirty="0" smtClean="0"/>
                  <a:t>Последовательность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b="1" dirty="0" smtClean="0"/>
                  <a:t>) </a:t>
                </a:r>
                <a:r>
                  <a:rPr lang="ru-RU" b="1" dirty="0" smtClean="0"/>
                  <a:t>задана условием: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ru-RU" b="1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ru-RU" b="1" dirty="0" smtClean="0"/>
                  <a:t> Отметьте число, которое не является членом последовательности.</a:t>
                </a:r>
              </a:p>
              <a:p>
                <a:pPr lvl="1">
                  <a:lnSpc>
                    <a:spcPts val="3000"/>
                  </a:lnSpc>
                </a:pPr>
                <a:r>
                  <a:rPr lang="ru-RU" dirty="0" smtClean="0"/>
                  <a:t>1) 56            2) 77             </a:t>
                </a:r>
                <a:r>
                  <a:rPr lang="ru-RU" b="1" dirty="0" smtClean="0">
                    <a:solidFill>
                      <a:srgbClr val="FF0000"/>
                    </a:solidFill>
                  </a:rPr>
                  <a:t>3) 91             </a:t>
                </a:r>
                <a:r>
                  <a:rPr lang="ru-RU" dirty="0" smtClean="0"/>
                  <a:t>4)101</a:t>
                </a:r>
                <a:endParaRPr lang="en-US" dirty="0" smtClean="0"/>
              </a:p>
              <a:p>
                <a:pPr marL="342900" indent="-342900">
                  <a:lnSpc>
                    <a:spcPts val="3000"/>
                  </a:lnSpc>
                  <a:buFont typeface="+mj-lt"/>
                  <a:buAutoNum type="arabicPeriod" startAt="6"/>
                </a:pPr>
                <a:r>
                  <a:rPr lang="ru-RU" b="1" dirty="0" smtClean="0"/>
                  <a:t>Какая из указанных последовательностей является геометрической прогрессией?</a:t>
                </a:r>
              </a:p>
              <a:p>
                <a:pPr lvl="1">
                  <a:lnSpc>
                    <a:spcPts val="3000"/>
                  </a:lnSpc>
                </a:pPr>
                <a:r>
                  <a:rPr lang="ru-RU" dirty="0" smtClean="0"/>
                  <a:t>1) 2; 4; 6; 8</a:t>
                </a:r>
                <a:r>
                  <a:rPr lang="en-US" dirty="0" smtClean="0"/>
                  <a:t>         2) </a:t>
                </a:r>
                <a:r>
                  <a:rPr lang="ru-RU" dirty="0" smtClean="0"/>
                  <a:t>1; 2; 3; 4</a:t>
                </a:r>
                <a:r>
                  <a:rPr lang="en-US" dirty="0" smtClean="0"/>
                  <a:t>          3) </a:t>
                </a:r>
                <a:r>
                  <a:rPr lang="ru-RU" dirty="0" smtClean="0"/>
                  <a:t>5; 6; 8; 11</a:t>
                </a:r>
                <a:r>
                  <a:rPr lang="en-US" dirty="0" smtClean="0"/>
                  <a:t>       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4) </a:t>
                </a:r>
                <a:r>
                  <a:rPr lang="ru-RU" b="1" dirty="0" smtClean="0">
                    <a:solidFill>
                      <a:srgbClr val="FF0000"/>
                    </a:solidFill>
                  </a:rPr>
                  <a:t>7; 14; 28; 56</a:t>
                </a:r>
                <a:endParaRPr lang="en-US" b="1" dirty="0" smtClean="0">
                  <a:solidFill>
                    <a:srgbClr val="FF0000"/>
                  </a:solidFill>
                </a:endParaRPr>
              </a:p>
              <a:p>
                <a:pPr marL="342900" indent="-342900">
                  <a:buFont typeface="+mj-lt"/>
                  <a:buAutoNum type="arabicPeriod" startAt="6"/>
                </a:pPr>
                <a:r>
                  <a:rPr lang="ru-RU" b="1" dirty="0" smtClean="0"/>
                  <a:t>Найдите двадцать шестой член арифметической прогрессии, если ее первый член равен 3, а разность 2.</a:t>
                </a:r>
              </a:p>
              <a:p>
                <a:pPr lvl="1">
                  <a:lnSpc>
                    <a:spcPts val="3000"/>
                  </a:lnSpc>
                </a:pPr>
                <a:r>
                  <a:rPr lang="ru-RU" b="1" dirty="0">
                    <a:solidFill>
                      <a:srgbClr val="FF0000"/>
                    </a:solidFill>
                  </a:rPr>
                  <a:t>1) </a:t>
                </a:r>
                <a:r>
                  <a:rPr lang="ru-RU" b="1" dirty="0" smtClean="0">
                    <a:solidFill>
                      <a:srgbClr val="FF0000"/>
                    </a:solidFill>
                  </a:rPr>
                  <a:t>53            </a:t>
                </a:r>
                <a:r>
                  <a:rPr lang="ru-RU" dirty="0"/>
                  <a:t>2) </a:t>
                </a:r>
                <a:r>
                  <a:rPr lang="ru-RU" dirty="0" smtClean="0"/>
                  <a:t>55             </a:t>
                </a:r>
                <a:r>
                  <a:rPr lang="ru-RU" dirty="0"/>
                  <a:t>3) </a:t>
                </a:r>
                <a:r>
                  <a:rPr lang="ru-RU" dirty="0" smtClean="0"/>
                  <a:t>57             4)51</a:t>
                </a:r>
                <a:endParaRPr lang="en-US" dirty="0" smtClean="0"/>
              </a:p>
              <a:p>
                <a:pPr marL="342900" indent="-342900">
                  <a:lnSpc>
                    <a:spcPts val="3000"/>
                  </a:lnSpc>
                  <a:buFont typeface="+mj-lt"/>
                  <a:buAutoNum type="arabicPeriod" startAt="6"/>
                </a:pPr>
                <a:r>
                  <a:rPr lang="ru-RU" b="1" dirty="0" smtClean="0"/>
                  <a:t>Какое число является членом арифметической прогрессии   3; 7; 11; 15; …?</a:t>
                </a:r>
              </a:p>
              <a:p>
                <a:pPr lvl="1">
                  <a:lnSpc>
                    <a:spcPts val="3000"/>
                  </a:lnSpc>
                </a:pPr>
                <a:r>
                  <a:rPr lang="ru-RU" dirty="0"/>
                  <a:t>1) </a:t>
                </a:r>
                <a:r>
                  <a:rPr lang="ru-RU" dirty="0" smtClean="0"/>
                  <a:t>41            </a:t>
                </a:r>
                <a:r>
                  <a:rPr lang="ru-RU" dirty="0"/>
                  <a:t>2) </a:t>
                </a:r>
                <a:r>
                  <a:rPr lang="ru-RU" dirty="0" smtClean="0"/>
                  <a:t>46             </a:t>
                </a:r>
                <a:r>
                  <a:rPr lang="ru-RU" dirty="0"/>
                  <a:t>3) </a:t>
                </a:r>
                <a:r>
                  <a:rPr lang="ru-RU" dirty="0" smtClean="0"/>
                  <a:t>58             </a:t>
                </a:r>
                <a:r>
                  <a:rPr lang="ru-RU" b="1" dirty="0" smtClean="0">
                    <a:solidFill>
                      <a:srgbClr val="FF0000"/>
                    </a:solidFill>
                  </a:rPr>
                  <a:t>4)63</a:t>
                </a:r>
              </a:p>
              <a:p>
                <a:pPr marL="342900" indent="-342900">
                  <a:lnSpc>
                    <a:spcPts val="3000"/>
                  </a:lnSpc>
                  <a:buFont typeface="+mj-lt"/>
                  <a:buAutoNum type="arabicPeriod" startAt="6"/>
                </a:pPr>
                <a:r>
                  <a:rPr lang="ru-RU" b="1" dirty="0"/>
                  <a:t> </a:t>
                </a:r>
                <a:r>
                  <a:rPr lang="ru-RU" b="1" dirty="0" smtClean="0"/>
                  <a:t>Найдите сумму первых семи членов геометрической прогрессии 3; 6; 12; …</a:t>
                </a:r>
              </a:p>
              <a:p>
                <a:pPr lvl="1">
                  <a:lnSpc>
                    <a:spcPts val="3000"/>
                  </a:lnSpc>
                </a:pPr>
                <a:r>
                  <a:rPr lang="ru-RU" dirty="0"/>
                  <a:t>1) </a:t>
                </a:r>
                <a:r>
                  <a:rPr lang="ru-RU" dirty="0" smtClean="0"/>
                  <a:t>412            </a:t>
                </a:r>
                <a:r>
                  <a:rPr lang="ru-RU" dirty="0"/>
                  <a:t>2) </a:t>
                </a:r>
                <a:r>
                  <a:rPr lang="ru-RU" dirty="0" smtClean="0"/>
                  <a:t>295             </a:t>
                </a:r>
                <a:r>
                  <a:rPr lang="ru-RU" b="1" dirty="0">
                    <a:solidFill>
                      <a:srgbClr val="FF0000"/>
                    </a:solidFill>
                  </a:rPr>
                  <a:t>3) </a:t>
                </a:r>
                <a:r>
                  <a:rPr lang="ru-RU" b="1" dirty="0" smtClean="0">
                    <a:solidFill>
                      <a:srgbClr val="FF0000"/>
                    </a:solidFill>
                  </a:rPr>
                  <a:t>381             </a:t>
                </a:r>
                <a:r>
                  <a:rPr lang="ru-RU" dirty="0" smtClean="0"/>
                  <a:t>4)372</a:t>
                </a:r>
                <a:endParaRPr lang="ru-RU" b="1" dirty="0" smtClean="0"/>
              </a:p>
              <a:p>
                <a:pPr marL="342900" indent="-342900">
                  <a:lnSpc>
                    <a:spcPts val="3000"/>
                  </a:lnSpc>
                  <a:buFont typeface="+mj-lt"/>
                  <a:buAutoNum type="arabicPeriod" startAt="6"/>
                </a:pPr>
                <a:r>
                  <a:rPr lang="ru-RU" b="1" dirty="0"/>
                  <a:t> </a:t>
                </a:r>
                <a:r>
                  <a:rPr lang="ru-RU" b="1" dirty="0" smtClean="0"/>
                  <a:t>Сумма четырнадцатого и пятого членов арифметической прогрессии равна 25. Найдите сумму первых восемнадцати членов этой прогрессии.</a:t>
                </a:r>
              </a:p>
              <a:p>
                <a:pPr lvl="1">
                  <a:lnSpc>
                    <a:spcPts val="3000"/>
                  </a:lnSpc>
                </a:pPr>
                <a:r>
                  <a:rPr lang="ru-RU" dirty="0" smtClean="0"/>
                  <a:t>Ответ:</a:t>
                </a: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7230"/>
                <a:ext cx="12192000" cy="5370701"/>
              </a:xfrm>
              <a:prstGeom prst="rect">
                <a:avLst/>
              </a:prstGeom>
              <a:blipFill rotWithShape="0">
                <a:blip r:embed="rId2"/>
                <a:stretch>
                  <a:fillRect l="-3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8615363" y="6092158"/>
            <a:ext cx="3314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sldjump"/>
              </a:rPr>
              <a:t>Выбор теста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06285" y="4976948"/>
            <a:ext cx="1254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225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7867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9218" y="2235055"/>
            <a:ext cx="10765101" cy="1609344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Итоговая работа. Вариант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477" y="257176"/>
            <a:ext cx="10921771" cy="926166"/>
          </a:xfrm>
        </p:spPr>
        <p:txBody>
          <a:bodyPr>
            <a:normAutofit/>
          </a:bodyPr>
          <a:lstStyle/>
          <a:p>
            <a: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Итоговая работа. Вариант </a:t>
            </a:r>
            <a:r>
              <a:rPr 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6477" y="1183342"/>
            <a:ext cx="11128248" cy="595547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ru-RU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Площадь </a:t>
            </a:r>
            <a:r>
              <a:rPr lang="ru-RU" b="1" dirty="0">
                <a:ea typeface="Calibri" panose="020F0502020204030204" pitchFamily="34" charset="0"/>
                <a:cs typeface="Times New Roman" panose="02020603050405020304" pitchFamily="18" charset="0"/>
              </a:rPr>
              <a:t>поверхности Земли равна 510 млн. км2 . Как эта величина записывается в стандартном  виде</a:t>
            </a:r>
            <a:r>
              <a:rPr lang="ru-RU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lvl="1"/>
            <a:r>
              <a:rPr lang="ru-RU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1)</a:t>
            </a:r>
            <a:r>
              <a:rPr lang="ru-RU" dirty="0"/>
              <a:t>5,10 * 10</a:t>
            </a:r>
            <a:r>
              <a:rPr lang="ru-RU" baseline="30000" dirty="0"/>
              <a:t>9  </a:t>
            </a:r>
            <a:r>
              <a:rPr lang="ru-RU" dirty="0"/>
              <a:t>км</a:t>
            </a:r>
            <a:r>
              <a:rPr lang="ru-RU" baseline="30000" dirty="0"/>
              <a:t>2  </a:t>
            </a:r>
            <a:endParaRPr lang="ru-RU" dirty="0"/>
          </a:p>
          <a:p>
            <a:pPr lvl="1"/>
            <a:r>
              <a:rPr lang="ru-RU" dirty="0" smtClean="0"/>
              <a:t>2)5,10 </a:t>
            </a:r>
            <a:r>
              <a:rPr lang="ru-RU" dirty="0"/>
              <a:t>* 10</a:t>
            </a:r>
            <a:r>
              <a:rPr lang="ru-RU" baseline="30000" dirty="0"/>
              <a:t>7 </a:t>
            </a:r>
            <a:r>
              <a:rPr lang="ru-RU" dirty="0"/>
              <a:t>км</a:t>
            </a:r>
            <a:r>
              <a:rPr lang="ru-RU" baseline="30000" dirty="0"/>
              <a:t>2</a:t>
            </a:r>
            <a:endParaRPr lang="ru-RU" dirty="0"/>
          </a:p>
          <a:p>
            <a:pPr lvl="1"/>
            <a:r>
              <a:rPr lang="ru-RU" dirty="0" smtClean="0"/>
              <a:t>3)5,10 </a:t>
            </a:r>
            <a:r>
              <a:rPr lang="ru-RU" dirty="0"/>
              <a:t>* 10</a:t>
            </a:r>
            <a:r>
              <a:rPr lang="ru-RU" baseline="30000" dirty="0"/>
              <a:t>8  </a:t>
            </a:r>
            <a:r>
              <a:rPr lang="ru-RU" dirty="0"/>
              <a:t>км</a:t>
            </a:r>
            <a:r>
              <a:rPr lang="ru-RU" baseline="30000" dirty="0"/>
              <a:t>2  </a:t>
            </a:r>
            <a:endParaRPr lang="ru-RU" dirty="0"/>
          </a:p>
          <a:p>
            <a:pPr lvl="1"/>
            <a:r>
              <a:rPr lang="ru-RU" dirty="0" smtClean="0"/>
              <a:t>4)5,10 </a:t>
            </a:r>
            <a:r>
              <a:rPr lang="ru-RU" dirty="0"/>
              <a:t>* 10</a:t>
            </a:r>
            <a:r>
              <a:rPr lang="ru-RU" baseline="30000" dirty="0"/>
              <a:t>6  </a:t>
            </a:r>
            <a:r>
              <a:rPr lang="ru-RU" dirty="0"/>
              <a:t>км</a:t>
            </a:r>
            <a:r>
              <a:rPr lang="ru-RU" baseline="30000" dirty="0"/>
              <a:t>2  </a:t>
            </a:r>
            <a:endParaRPr lang="ru-RU" dirty="0"/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2"/>
              <a:tabLst>
                <a:tab pos="228600" algn="l"/>
              </a:tabLst>
            </a:pPr>
            <a:r>
              <a:rPr lang="ru-RU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ru-RU" b="1" dirty="0">
                <a:ea typeface="Calibri" panose="020F0502020204030204" pitchFamily="34" charset="0"/>
                <a:cs typeface="Times New Roman" panose="02020603050405020304" pitchFamily="18" charset="0"/>
              </a:rPr>
              <a:t>первый курс института может быть принято 180 человек. Число поданных заявлений составило 120 % от количества мест на курсе. Сколько заявлений было подано</a:t>
            </a:r>
            <a:r>
              <a:rPr lang="ru-RU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i="1" dirty="0" smtClean="0"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  <a:tabLst>
                <a:tab pos="228600" algn="l"/>
              </a:tabLst>
            </a:pP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1) 36    2) 150    3) 216    4) 234</a:t>
            </a:r>
            <a:endParaRPr lang="ru-RU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2"/>
              <a:tabLst>
                <a:tab pos="228600" algn="l"/>
              </a:tabLst>
            </a:pPr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ea typeface="Calibri" panose="020F0502020204030204" pitchFamily="34" charset="0"/>
                <a:cs typeface="Times New Roman" panose="02020603050405020304" pitchFamily="18" charset="0"/>
              </a:rPr>
              <a:t>Расположите в порядке убывания числа 2√10; 6,5; √</a:t>
            </a:r>
            <a:r>
              <a:rPr lang="ru-RU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41</a:t>
            </a:r>
            <a:endParaRPr lang="ru-RU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  <a:tabLst>
                <a:tab pos="228600" algn="l"/>
              </a:tabLst>
            </a:pP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1) 2√10; √41; 6,5             2) √41; 2√10; 6,5</a:t>
            </a:r>
          </a:p>
          <a:p>
            <a:pPr lvl="1">
              <a:lnSpc>
                <a:spcPct val="107000"/>
              </a:lnSpc>
              <a:spcAft>
                <a:spcPts val="800"/>
              </a:spcAft>
              <a:tabLst>
                <a:tab pos="228600" algn="l"/>
              </a:tabLst>
            </a:pP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3) 2√10; 6,5; √41             4) 6,5; √41; 2√10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2"/>
              <a:tabLst>
                <a:tab pos="228600" algn="l"/>
              </a:tabLst>
            </a:pPr>
            <a:r>
              <a:rPr lang="ru-RU" b="1" dirty="0">
                <a:ea typeface="Calibri" panose="020F0502020204030204" pitchFamily="34" charset="0"/>
                <a:cs typeface="Times New Roman" panose="02020603050405020304" pitchFamily="18" charset="0"/>
              </a:rPr>
              <a:t>Упростите </a:t>
            </a:r>
            <a:r>
              <a:rPr lang="ru-RU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выражение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2"/>
              <a:tabLst>
                <a:tab pos="228600" algn="l"/>
              </a:tabLst>
            </a:pPr>
            <a:endParaRPr lang="ru-RU" b="1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  <a:tabLst>
                <a:tab pos="228600" algn="l"/>
              </a:tabLst>
            </a:pPr>
            <a:endParaRPr lang="ru-RU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  <a:tabLst>
                <a:tab pos="228600" algn="l"/>
              </a:tabLst>
            </a:pPr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Ответ:</a:t>
            </a:r>
            <a:endParaRPr lang="ru-RU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  <a:tabLst>
                <a:tab pos="228600" algn="l"/>
              </a:tabLst>
            </a:pPr>
            <a:endParaRPr lang="ru-RU" sz="105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179" y="5610277"/>
            <a:ext cx="2123810" cy="83809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3527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7230"/>
            <a:ext cx="12192000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3000"/>
              </a:lnSpc>
              <a:buFont typeface="+mj-lt"/>
              <a:buAutoNum type="arabicPeriod" startAt="5"/>
            </a:pPr>
            <a:r>
              <a:rPr lang="ru-RU" b="1" dirty="0"/>
              <a:t>Найдите значение выражение выражения                                      при                                   </a:t>
            </a:r>
          </a:p>
          <a:p>
            <a:pPr marL="342900" indent="-342900">
              <a:lnSpc>
                <a:spcPts val="3000"/>
              </a:lnSpc>
              <a:buFont typeface="+mj-lt"/>
              <a:buAutoNum type="arabicPeriod" startAt="5"/>
            </a:pPr>
            <a:endParaRPr lang="ru-RU" b="1" dirty="0"/>
          </a:p>
          <a:p>
            <a:pPr lvl="1">
              <a:lnSpc>
                <a:spcPts val="3000"/>
              </a:lnSpc>
            </a:pPr>
            <a:r>
              <a:rPr lang="ru-RU" dirty="0"/>
              <a:t>Ответ: ____________</a:t>
            </a:r>
          </a:p>
          <a:p>
            <a:pPr marL="342900" indent="-342900">
              <a:buFont typeface="+mj-lt"/>
              <a:buAutoNum type="arabicPeriod" startAt="5"/>
            </a:pPr>
            <a:r>
              <a:rPr lang="ru-RU" b="1" dirty="0"/>
              <a:t>Выразите из формулы скорости равноускоренного движения    ν = ν0  +  a. t    ускорение  a</a:t>
            </a:r>
            <a:r>
              <a:rPr lang="ru-RU" b="1" dirty="0" smtClean="0"/>
              <a:t>.</a:t>
            </a:r>
          </a:p>
          <a:p>
            <a:endParaRPr lang="ru-RU" b="1" dirty="0" smtClean="0"/>
          </a:p>
          <a:p>
            <a:pPr lvl="1"/>
            <a:r>
              <a:rPr lang="ru-RU" dirty="0" smtClean="0"/>
              <a:t>1)</a:t>
            </a:r>
            <a:r>
              <a:rPr lang="en-US" dirty="0" smtClean="0"/>
              <a:t> </a:t>
            </a:r>
            <a:r>
              <a:rPr lang="en-US" dirty="0"/>
              <a:t>a = t  (  </a:t>
            </a:r>
            <a:r>
              <a:rPr lang="el-GR" dirty="0"/>
              <a:t>ν - ν0  ) </a:t>
            </a:r>
            <a:r>
              <a:rPr lang="ru-RU" dirty="0" smtClean="0"/>
              <a:t>     2</a:t>
            </a:r>
            <a:r>
              <a:rPr lang="ru-RU" dirty="0"/>
              <a:t>) </a:t>
            </a:r>
            <a:r>
              <a:rPr lang="ru-RU" dirty="0" smtClean="0"/>
              <a:t>                            3</a:t>
            </a:r>
            <a:r>
              <a:rPr lang="ru-RU" dirty="0"/>
              <a:t>) </a:t>
            </a:r>
            <a:r>
              <a:rPr lang="ru-RU" dirty="0" smtClean="0"/>
              <a:t>                             4)</a:t>
            </a:r>
            <a:endParaRPr lang="en-US" dirty="0" smtClean="0"/>
          </a:p>
          <a:p>
            <a:pPr marL="342900" indent="-342900">
              <a:lnSpc>
                <a:spcPts val="3000"/>
              </a:lnSpc>
              <a:buFont typeface="+mj-lt"/>
              <a:buAutoNum type="arabicPeriod" startAt="7"/>
            </a:pPr>
            <a:r>
              <a:rPr lang="ru-RU" b="1" dirty="0"/>
              <a:t>Укажите номер верного утверждения </a:t>
            </a:r>
            <a:r>
              <a:rPr lang="ru-RU" b="1" dirty="0" smtClean="0"/>
              <a:t>:</a:t>
            </a:r>
          </a:p>
          <a:p>
            <a:pPr>
              <a:lnSpc>
                <a:spcPts val="3000"/>
              </a:lnSpc>
            </a:pPr>
            <a:endParaRPr lang="ru-RU" b="1" dirty="0"/>
          </a:p>
          <a:p>
            <a:pPr lvl="1">
              <a:lnSpc>
                <a:spcPts val="3000"/>
              </a:lnSpc>
            </a:pPr>
            <a:r>
              <a:rPr lang="pt-BR" dirty="0"/>
              <a:t>1) a + b &gt; 0                 </a:t>
            </a:r>
            <a:r>
              <a:rPr lang="ru-RU" dirty="0" smtClean="0"/>
              <a:t>    </a:t>
            </a:r>
            <a:r>
              <a:rPr lang="pt-BR" dirty="0" smtClean="0"/>
              <a:t> </a:t>
            </a:r>
            <a:r>
              <a:rPr lang="pt-BR" dirty="0"/>
              <a:t>2) </a:t>
            </a:r>
          </a:p>
          <a:p>
            <a:pPr lvl="1">
              <a:lnSpc>
                <a:spcPts val="3000"/>
              </a:lnSpc>
            </a:pPr>
            <a:r>
              <a:rPr lang="pt-BR" dirty="0"/>
              <a:t>3) a b &lt; 0                         4)  (a – b) c &lt; 0</a:t>
            </a:r>
          </a:p>
          <a:p>
            <a:pPr marL="342900" indent="-342900">
              <a:lnSpc>
                <a:spcPts val="3000"/>
              </a:lnSpc>
              <a:buFont typeface="+mj-lt"/>
              <a:buAutoNum type="arabicPeriod" startAt="8"/>
            </a:pPr>
            <a:r>
              <a:rPr lang="ru-RU" b="1" dirty="0"/>
              <a:t> Вычислите координаты точки пересечения прямых 3x – y = 6  и  x + 2y = -</a:t>
            </a:r>
            <a:r>
              <a:rPr lang="ru-RU" b="1" dirty="0" smtClean="0"/>
              <a:t>5</a:t>
            </a:r>
            <a:endParaRPr lang="ru-RU" b="1" dirty="0"/>
          </a:p>
          <a:p>
            <a:pPr lvl="1">
              <a:lnSpc>
                <a:spcPts val="3000"/>
              </a:lnSpc>
            </a:pPr>
            <a:r>
              <a:rPr lang="ru-RU" dirty="0"/>
              <a:t>Ответ: ____________</a:t>
            </a:r>
          </a:p>
          <a:p>
            <a:pPr marL="342900" indent="-342900">
              <a:lnSpc>
                <a:spcPts val="3000"/>
              </a:lnSpc>
              <a:buFont typeface="+mj-lt"/>
              <a:buAutoNum type="arabicPeriod" startAt="8"/>
            </a:pPr>
            <a:r>
              <a:rPr lang="ru-RU" b="1" dirty="0"/>
              <a:t> </a:t>
            </a:r>
            <a:r>
              <a:rPr lang="ru-RU" b="1" dirty="0" smtClean="0"/>
              <a:t>Решите </a:t>
            </a:r>
            <a:r>
              <a:rPr lang="ru-RU" b="1" dirty="0"/>
              <a:t>неравенство   5x – 3(2x – 1,5) &lt; 4x</a:t>
            </a:r>
          </a:p>
          <a:p>
            <a:pPr marL="800100" lvl="1" indent="-342900">
              <a:lnSpc>
                <a:spcPts val="3000"/>
              </a:lnSpc>
              <a:buAutoNum type="arabicParenR"/>
            </a:pPr>
            <a:r>
              <a:rPr lang="ru-RU" dirty="0" smtClean="0"/>
              <a:t>x </a:t>
            </a:r>
            <a:r>
              <a:rPr lang="ru-RU" dirty="0"/>
              <a:t>&lt; 0,9      2) x &gt; 0,9      3) x &gt; - 0,9      4) x &lt; - </a:t>
            </a:r>
            <a:r>
              <a:rPr lang="ru-RU" dirty="0" smtClean="0"/>
              <a:t>0,9</a:t>
            </a:r>
          </a:p>
          <a:p>
            <a:pPr marL="342900" indent="-342900">
              <a:lnSpc>
                <a:spcPts val="3000"/>
              </a:lnSpc>
              <a:buAutoNum type="arabicPeriod" startAt="8"/>
            </a:pPr>
            <a:r>
              <a:rPr lang="ru-RU" b="1" dirty="0"/>
              <a:t>Решите уравнение    3x2 + 8x – 3 = </a:t>
            </a:r>
            <a:r>
              <a:rPr lang="ru-RU" b="1" dirty="0" smtClean="0"/>
              <a:t>0</a:t>
            </a:r>
            <a:endParaRPr lang="ru-RU" b="1" dirty="0"/>
          </a:p>
          <a:p>
            <a:pPr lvl="1">
              <a:lnSpc>
                <a:spcPts val="3000"/>
              </a:lnSpc>
            </a:pPr>
            <a:r>
              <a:rPr lang="ru-RU" dirty="0"/>
              <a:t>Ответ: ____________</a:t>
            </a:r>
          </a:p>
          <a:p>
            <a:pPr marL="342900" indent="-342900">
              <a:lnSpc>
                <a:spcPts val="3000"/>
              </a:lnSpc>
              <a:buAutoNum type="arabicPeriod" startAt="8"/>
            </a:pP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9312" y="-212670"/>
            <a:ext cx="1336176" cy="116514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8622" y="74709"/>
            <a:ext cx="1253666" cy="4443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8509" y="1644410"/>
            <a:ext cx="1147704" cy="5796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7713" y="1624776"/>
            <a:ext cx="1152466" cy="59928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3293" y="1644410"/>
            <a:ext cx="1399638" cy="57964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8273" y="2421048"/>
            <a:ext cx="2400236" cy="54498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76782" y="2780885"/>
            <a:ext cx="1080906" cy="59919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9486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7230"/>
            <a:ext cx="12192000" cy="7771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3000"/>
              </a:lnSpc>
              <a:buFont typeface="+mj-lt"/>
              <a:buAutoNum type="arabicPeriod" startAt="11"/>
            </a:pPr>
            <a:r>
              <a:rPr lang="ru-RU" b="1" dirty="0"/>
              <a:t>На двух принтерах распечатали 340 страниц. Первый принтер работал 10 минут, а второй – 15 минут. Производительность первого принтера на 4 страницы в минуту больше, чем второго. Сколько страниц в минуту можно распечатать на каждом принтере</a:t>
            </a:r>
            <a:r>
              <a:rPr lang="ru-RU" b="1" dirty="0" smtClean="0"/>
              <a:t>?</a:t>
            </a:r>
          </a:p>
          <a:p>
            <a:pPr lvl="1">
              <a:lnSpc>
                <a:spcPts val="3000"/>
              </a:lnSpc>
            </a:pPr>
            <a:r>
              <a:rPr lang="en-US" dirty="0" smtClean="0"/>
              <a:t>1)15x </a:t>
            </a:r>
            <a:r>
              <a:rPr lang="en-US" dirty="0"/>
              <a:t>+ 10( x – 4 ) = </a:t>
            </a:r>
            <a:r>
              <a:rPr lang="en-US" dirty="0" smtClean="0"/>
              <a:t>340</a:t>
            </a:r>
            <a:r>
              <a:rPr lang="ru-RU" dirty="0" smtClean="0"/>
              <a:t>      </a:t>
            </a:r>
            <a:r>
              <a:rPr lang="en-US" dirty="0" smtClean="0"/>
              <a:t>3)10x </a:t>
            </a:r>
            <a:r>
              <a:rPr lang="en-US" dirty="0"/>
              <a:t>+ 15( x – 4 ) = </a:t>
            </a:r>
            <a:r>
              <a:rPr lang="en-US" dirty="0" smtClean="0"/>
              <a:t>340</a:t>
            </a:r>
            <a:r>
              <a:rPr lang="ru-RU" dirty="0" smtClean="0"/>
              <a:t>    </a:t>
            </a:r>
            <a:endParaRPr lang="en-US" dirty="0"/>
          </a:p>
          <a:p>
            <a:pPr lvl="1">
              <a:lnSpc>
                <a:spcPts val="3000"/>
              </a:lnSpc>
            </a:pPr>
            <a:r>
              <a:rPr lang="en-US" dirty="0" smtClean="0"/>
              <a:t>2)10x </a:t>
            </a:r>
            <a:r>
              <a:rPr lang="en-US" dirty="0"/>
              <a:t>+ 15( x + 4 ) = </a:t>
            </a:r>
            <a:r>
              <a:rPr lang="en-US" dirty="0" smtClean="0"/>
              <a:t>340</a:t>
            </a:r>
            <a:r>
              <a:rPr lang="ru-RU" dirty="0" smtClean="0"/>
              <a:t>     4)</a:t>
            </a:r>
            <a:endParaRPr lang="ru-RU" b="1" dirty="0"/>
          </a:p>
          <a:p>
            <a:pPr marL="342900" indent="-342900">
              <a:lnSpc>
                <a:spcPts val="3000"/>
              </a:lnSpc>
              <a:buFont typeface="+mj-lt"/>
              <a:buAutoNum type="arabicPeriod" startAt="11"/>
            </a:pPr>
            <a:r>
              <a:rPr lang="ru-RU" b="1" dirty="0"/>
              <a:t>Дана арифметическая прогрессия  -3,5 ; -2 ;…Найдите номер члена этой прогрессии, равного 59,5</a:t>
            </a:r>
          </a:p>
          <a:p>
            <a:pPr lvl="1">
              <a:lnSpc>
                <a:spcPts val="3000"/>
              </a:lnSpc>
            </a:pPr>
            <a:r>
              <a:rPr lang="ru-RU" dirty="0"/>
              <a:t>1) 4 4      2) 4 3      3) 3 4      4) нет такого номера</a:t>
            </a:r>
          </a:p>
          <a:p>
            <a:pPr marL="342900" indent="-342900">
              <a:buFont typeface="+mj-lt"/>
              <a:buAutoNum type="arabicPeriod" startAt="11"/>
            </a:pPr>
            <a:r>
              <a:rPr lang="ru-RU" b="1" dirty="0"/>
              <a:t>Какая из следующих прямых отсутствует на рисунке</a:t>
            </a:r>
            <a:r>
              <a:rPr lang="ru-RU" b="1" dirty="0" smtClean="0"/>
              <a:t>?</a:t>
            </a:r>
          </a:p>
          <a:p>
            <a:pPr marL="342900" indent="-342900">
              <a:buFont typeface="+mj-lt"/>
              <a:buAutoNum type="arabicPeriod" startAt="11"/>
            </a:pPr>
            <a:endParaRPr lang="ru-RU" b="1" dirty="0"/>
          </a:p>
          <a:p>
            <a:pPr lvl="2"/>
            <a:r>
              <a:rPr lang="es-ES" dirty="0"/>
              <a:t>1) y = 2x + 3</a:t>
            </a:r>
          </a:p>
          <a:p>
            <a:pPr lvl="2"/>
            <a:r>
              <a:rPr lang="es-ES" dirty="0" smtClean="0"/>
              <a:t>2</a:t>
            </a:r>
            <a:r>
              <a:rPr lang="es-ES" dirty="0"/>
              <a:t>) y = 2x – 3</a:t>
            </a:r>
          </a:p>
          <a:p>
            <a:pPr lvl="2"/>
            <a:r>
              <a:rPr lang="es-ES" dirty="0" smtClean="0"/>
              <a:t>3</a:t>
            </a:r>
            <a:r>
              <a:rPr lang="es-ES" dirty="0"/>
              <a:t>) y = - 2x + 3</a:t>
            </a:r>
          </a:p>
          <a:p>
            <a:pPr lvl="2"/>
            <a:r>
              <a:rPr lang="es-ES" dirty="0" smtClean="0"/>
              <a:t>4</a:t>
            </a:r>
            <a:r>
              <a:rPr lang="es-ES" dirty="0"/>
              <a:t>) y = - 2x - 3</a:t>
            </a:r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8575" y="1633563"/>
            <a:ext cx="1738225" cy="52384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2514" y="3100543"/>
            <a:ext cx="2314286" cy="248571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1593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477" y="257176"/>
            <a:ext cx="10921771" cy="926166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Тест №1 </a:t>
            </a:r>
            <a:r>
              <a:rPr lang="ru-RU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</a:t>
            </a:r>
            <a: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теме «</a:t>
            </a:r>
            <a:r>
              <a:rPr lang="ru-RU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Числа и вычисления. Алгебраические выражения</a:t>
            </a:r>
            <a: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r>
              <a:rPr 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Вариант 1.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1" y="1289237"/>
                <a:ext cx="11128248" cy="5167248"/>
              </a:xfrm>
              <a:prstGeom prst="rect">
                <a:avLst/>
              </a:prstGeom>
              <a:noFill/>
            </p:spPr>
            <p:txBody>
              <a:bodyPr wrap="square" numCol="1" rtlCol="0">
                <a:spAutoFit/>
              </a:bodyPr>
              <a:lstStyle/>
              <a:p>
                <a:pPr marL="342900" lvl="0" indent="-342900">
                  <a:lnSpc>
                    <a:spcPct val="107000"/>
                  </a:lnSpc>
                  <a:spcAft>
                    <a:spcPts val="800"/>
                  </a:spcAft>
                  <a:buFont typeface="+mj-lt"/>
                  <a:buAutoNum type="arabicPeriod"/>
                  <a:tabLst>
                    <a:tab pos="228600" algn="l"/>
                  </a:tabLst>
                </a:pPr>
                <a:r>
                  <a:rPr lang="ru-RU" b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Найдите значение выражения:</a:t>
                </a:r>
                <a:endParaRPr lang="ru-RU" sz="105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85800" lvl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1,2-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  <m:r>
                      <a:rPr lang="ru-RU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а</m:t>
                    </m:r>
                  </m:oMath>
                </a14:m>
                <a:r>
                  <a:rPr lang="ru-RU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при а=0,12</a:t>
                </a:r>
                <a:endParaRPr lang="ru-RU" sz="105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1) 2              </a:t>
                </a:r>
                <a:r>
                  <a:rPr lang="ru-RU" b="1" dirty="0">
                    <a:solidFill>
                      <a:srgbClr val="FF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2)1,1</a:t>
                </a:r>
                <a:r>
                  <a:rPr lang="ru-RU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3)-8,8              4)0</a:t>
                </a:r>
                <a:endParaRPr lang="ru-RU" sz="105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07000"/>
                  </a:lnSpc>
                  <a:spcAft>
                    <a:spcPts val="800"/>
                  </a:spcAft>
                  <a:buFont typeface="+mj-lt"/>
                  <a:buAutoNum type="arabicPeriod" startAt="2"/>
                  <a:tabLst>
                    <a:tab pos="228600" algn="l"/>
                  </a:tabLst>
                </a:pPr>
                <a:r>
                  <a:rPr lang="ru-RU" b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Из формулы второго закона Ньютона а=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𝑭</m:t>
                        </m:r>
                      </m:num>
                      <m:den>
                        <m:r>
                          <a:rPr lang="ru-RU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𝒎</m:t>
                        </m:r>
                      </m:den>
                    </m:f>
                  </m:oMath>
                </a14:m>
                <a:r>
                  <a:rPr lang="ru-RU" b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выразите силу</a:t>
                </a:r>
                <a:r>
                  <a:rPr lang="ru-RU" b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b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ru-RU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105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dirty="0" smtClean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Ответ</a:t>
                </a:r>
                <a:r>
                  <a:rPr lang="ru-RU" dirty="0" smtClean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b="1" dirty="0" smtClean="0">
                    <a:solidFill>
                      <a:srgbClr val="FF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F=am</a:t>
                </a:r>
                <a:endParaRPr lang="ru-RU" sz="105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07000"/>
                  </a:lnSpc>
                  <a:spcAft>
                    <a:spcPts val="800"/>
                  </a:spcAft>
                  <a:buFont typeface="+mj-lt"/>
                  <a:buAutoNum type="arabicPeriod" startAt="3"/>
                  <a:tabLst>
                    <a:tab pos="228600" algn="l"/>
                  </a:tabLst>
                </a:pPr>
                <a:r>
                  <a:rPr lang="ru-RU" b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Даны выражения</a:t>
                </a:r>
                <a:endParaRPr lang="ru-RU" sz="105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85800" lvl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А)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num>
                      <m:den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+2</m:t>
                        </m:r>
                      </m:den>
                    </m:f>
                    <m:r>
                      <a:rPr lang="ru-RU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ru-RU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Б)</a:t>
                </a:r>
                <a14:m>
                  <m:oMath xmlns:m="http://schemas.openxmlformats.org/officeDocument/2006/math">
                    <m:r>
                      <a:rPr lang="ru-RU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num>
                      <m:den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ru-RU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den>
                    </m:f>
                  </m:oMath>
                </a14:m>
                <a:r>
                  <a:rPr lang="ru-RU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В) </a:t>
                </a:r>
                <a:r>
                  <a:rPr lang="en-US" dirty="0">
                    <a:effectLst/>
                    <a:latin typeface="Cambria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ru-RU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+2-</a:t>
                </a:r>
                <a14:m>
                  <m:oMath xmlns:m="http://schemas.openxmlformats.org/officeDocument/2006/math">
                    <m:r>
                      <a:rPr lang="ru-RU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ru-RU" sz="105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2860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b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Какое из этих выражений не имеют смысла при </a:t>
                </a:r>
                <a:r>
                  <a:rPr lang="en-US" b="1" dirty="0">
                    <a:effectLst/>
                    <a:latin typeface="Cambria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ru-RU" b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=0</a:t>
                </a:r>
                <a:endParaRPr lang="ru-RU" sz="105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1) А, Б, В              2) только А              3) Б, В              4)А, Б</a:t>
                </a:r>
                <a:endParaRPr lang="ru-RU" sz="105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07000"/>
                  </a:lnSpc>
                  <a:spcAft>
                    <a:spcPts val="800"/>
                  </a:spcAft>
                  <a:buFont typeface="+mj-lt"/>
                  <a:buAutoNum type="arabicPeriod" startAt="4"/>
                  <a:tabLst>
                    <a:tab pos="228600" algn="l"/>
                  </a:tabLst>
                </a:pPr>
                <a:r>
                  <a:rPr lang="ru-RU" b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Выполните действия</a:t>
                </a:r>
                <a:endParaRPr lang="ru-RU" sz="105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85800" lvl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5-3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e>
                    </m:rad>
                  </m:oMath>
                </a14:m>
                <a:r>
                  <a:rPr lang="ru-RU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63</m:t>
                        </m:r>
                      </m:e>
                    </m:rad>
                  </m:oMath>
                </a14:m>
                <a:endParaRPr lang="ru-RU" sz="105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dirty="0" smtClean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Ответ</a:t>
                </a:r>
                <a:r>
                  <a:rPr lang="ru-RU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ru-RU" sz="105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1289237"/>
                <a:ext cx="11128248" cy="5167248"/>
              </a:xfrm>
              <a:prstGeom prst="rect">
                <a:avLst/>
              </a:prstGeom>
              <a:blipFill rotWithShape="0">
                <a:blip r:embed="rId2"/>
                <a:stretch>
                  <a:fillRect l="-383" t="-708" b="-82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251880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7230"/>
            <a:ext cx="12192000" cy="918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3000"/>
              </a:lnSpc>
              <a:buFont typeface="+mj-lt"/>
              <a:buAutoNum type="arabicPeriod" startAt="14"/>
            </a:pPr>
            <a:r>
              <a:rPr lang="ru-RU" b="1" dirty="0"/>
              <a:t>Для каждой системы неравенств укажите номер рисунка, на котором изображено множество её решений</a:t>
            </a:r>
            <a:r>
              <a:rPr lang="ru-RU" b="1" dirty="0" smtClean="0"/>
              <a:t>.</a:t>
            </a:r>
          </a:p>
          <a:p>
            <a:pPr marL="342900" indent="-342900">
              <a:lnSpc>
                <a:spcPts val="3000"/>
              </a:lnSpc>
              <a:buFont typeface="+mj-lt"/>
              <a:buAutoNum type="arabicPeriod" startAt="14"/>
            </a:pPr>
            <a:endParaRPr lang="ru-RU" b="1" dirty="0"/>
          </a:p>
          <a:p>
            <a:pPr marL="342900" indent="-342900">
              <a:lnSpc>
                <a:spcPts val="3000"/>
              </a:lnSpc>
              <a:buFont typeface="+mj-lt"/>
              <a:buAutoNum type="arabicPeriod" startAt="14"/>
            </a:pPr>
            <a:endParaRPr lang="ru-RU" b="1" dirty="0" smtClean="0"/>
          </a:p>
          <a:p>
            <a:pPr marL="342900" indent="-342900">
              <a:lnSpc>
                <a:spcPts val="3000"/>
              </a:lnSpc>
              <a:buFont typeface="+mj-lt"/>
              <a:buAutoNum type="arabicPeriod" startAt="14"/>
            </a:pPr>
            <a:endParaRPr lang="ru-RU" b="1" dirty="0"/>
          </a:p>
          <a:p>
            <a:pPr marL="342900" indent="-342900">
              <a:lnSpc>
                <a:spcPts val="3000"/>
              </a:lnSpc>
              <a:buFont typeface="+mj-lt"/>
              <a:buAutoNum type="arabicPeriod" startAt="14"/>
            </a:pPr>
            <a:endParaRPr lang="ru-RU" dirty="0" smtClean="0"/>
          </a:p>
          <a:p>
            <a:pPr marL="342900" indent="-342900">
              <a:lnSpc>
                <a:spcPts val="3000"/>
              </a:lnSpc>
              <a:buFont typeface="+mj-lt"/>
              <a:buAutoNum type="arabicPeriod" startAt="14"/>
            </a:pPr>
            <a:endParaRPr lang="ru-RU" dirty="0"/>
          </a:p>
          <a:p>
            <a:pPr lvl="1">
              <a:lnSpc>
                <a:spcPts val="3000"/>
              </a:lnSpc>
            </a:pPr>
            <a:r>
              <a:rPr lang="ru-RU" dirty="0" smtClean="0"/>
              <a:t>Ответ:</a:t>
            </a:r>
          </a:p>
          <a:p>
            <a:pPr marL="342900" indent="-342900">
              <a:lnSpc>
                <a:spcPts val="3000"/>
              </a:lnSpc>
              <a:buFont typeface="+mj-lt"/>
              <a:buAutoNum type="arabicPeriod" startAt="14"/>
            </a:pPr>
            <a:r>
              <a:rPr lang="ru-RU" b="1" dirty="0"/>
              <a:t>Какая из данных прямых не имеет общих точек с параболой  y = x2 – 3</a:t>
            </a:r>
          </a:p>
          <a:p>
            <a:pPr lvl="1">
              <a:lnSpc>
                <a:spcPts val="3000"/>
              </a:lnSpc>
            </a:pPr>
            <a:r>
              <a:rPr lang="ru-RU" dirty="0"/>
              <a:t>1)  y = 0      2)  y = 8     3)  y = - 6      4)  y = - 3</a:t>
            </a:r>
          </a:p>
          <a:p>
            <a:pPr marL="342900" indent="-342900">
              <a:lnSpc>
                <a:spcPts val="3000"/>
              </a:lnSpc>
              <a:buFont typeface="+mj-lt"/>
              <a:buAutoNum type="arabicPeriod" startAt="14"/>
            </a:pPr>
            <a:r>
              <a:rPr lang="ru-RU" b="1" dirty="0"/>
              <a:t>Велосипедист выехал из дома, доехал до почты и, пробыв там некоторое время, вернулся домой. На рисунке изображен график его движения ( по горизонтальной оси откладывается время, по вертикальной – расстояние, на котором находится велосипедист от дома). Найдите скорость велосипедиста на обратном пути, выразив её в километрах в час</a:t>
            </a:r>
            <a:r>
              <a:rPr lang="ru-RU" b="1" dirty="0" smtClean="0"/>
              <a:t>.</a:t>
            </a:r>
          </a:p>
          <a:p>
            <a:pPr lvl="1">
              <a:lnSpc>
                <a:spcPts val="3000"/>
              </a:lnSpc>
            </a:pPr>
            <a:r>
              <a:rPr lang="ru-RU" dirty="0" smtClean="0"/>
              <a:t>Ответ:</a:t>
            </a:r>
            <a:endParaRPr lang="ru-RU" dirty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872" y="828809"/>
            <a:ext cx="1371491" cy="166802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218" y="639361"/>
            <a:ext cx="2860870" cy="1947826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00386262"/>
              </p:ext>
            </p:extLst>
          </p:nvPr>
        </p:nvGraphicFramePr>
        <p:xfrm>
          <a:off x="1334898" y="2496838"/>
          <a:ext cx="1616673" cy="73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8891"/>
                <a:gridCol w="538891"/>
                <a:gridCol w="538891"/>
              </a:tblGrid>
              <a:tr h="29027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</a:t>
                      </a:r>
                      <a:endParaRPr lang="ru-RU" dirty="0"/>
                    </a:p>
                  </a:txBody>
                  <a:tcPr/>
                </a:tc>
              </a:tr>
              <a:tr h="30404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3404" y="5168131"/>
            <a:ext cx="2628791" cy="162634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3536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7230"/>
            <a:ext cx="12192000" cy="6047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>
              <a:lnSpc>
                <a:spcPts val="3000"/>
              </a:lnSpc>
            </a:pPr>
            <a:r>
              <a:rPr lang="ru-RU" i="1" dirty="0"/>
              <a:t>При выполнении заданий 17 – 19 запишите решение</a:t>
            </a:r>
            <a:r>
              <a:rPr lang="ru-RU" i="1" dirty="0" smtClean="0"/>
              <a:t>.</a:t>
            </a:r>
            <a:endParaRPr lang="ru-RU" b="1" i="1" dirty="0" smtClean="0"/>
          </a:p>
          <a:p>
            <a:pPr marL="342900" indent="-342900">
              <a:lnSpc>
                <a:spcPts val="3000"/>
              </a:lnSpc>
              <a:buFont typeface="+mj-lt"/>
              <a:buAutoNum type="arabicPeriod" startAt="17"/>
            </a:pPr>
            <a:r>
              <a:rPr lang="ru-RU" b="1" dirty="0"/>
              <a:t>Найдите область определения выражения </a:t>
            </a:r>
          </a:p>
          <a:p>
            <a:pPr marL="342900" indent="-342900">
              <a:lnSpc>
                <a:spcPts val="3000"/>
              </a:lnSpc>
              <a:buFont typeface="+mj-lt"/>
              <a:buAutoNum type="arabicPeriod" startAt="17"/>
            </a:pPr>
            <a:endParaRPr lang="ru-RU" b="1" dirty="0" smtClean="0"/>
          </a:p>
          <a:p>
            <a:pPr lvl="1">
              <a:lnSpc>
                <a:spcPts val="3000"/>
              </a:lnSpc>
            </a:pPr>
            <a:endParaRPr lang="ru-RU" dirty="0" smtClean="0"/>
          </a:p>
          <a:p>
            <a:pPr marL="342900" indent="-342900">
              <a:lnSpc>
                <a:spcPts val="3000"/>
              </a:lnSpc>
              <a:buFont typeface="+mj-lt"/>
              <a:buAutoNum type="arabicPeriod" startAt="17"/>
            </a:pPr>
            <a:r>
              <a:rPr lang="ru-RU" b="1" dirty="0"/>
              <a:t>Решите </a:t>
            </a:r>
            <a:r>
              <a:rPr lang="ru-RU" b="1" dirty="0" smtClean="0"/>
              <a:t>уравнение</a:t>
            </a:r>
          </a:p>
          <a:p>
            <a:pPr marL="342900" indent="-342900">
              <a:lnSpc>
                <a:spcPts val="3000"/>
              </a:lnSpc>
              <a:buFont typeface="+mj-lt"/>
              <a:buAutoNum type="arabicPeriod" startAt="17"/>
            </a:pPr>
            <a:endParaRPr lang="ru-RU" b="1" dirty="0"/>
          </a:p>
          <a:p>
            <a:pPr marL="342900" indent="-342900">
              <a:lnSpc>
                <a:spcPts val="3000"/>
              </a:lnSpc>
              <a:buFont typeface="+mj-lt"/>
              <a:buAutoNum type="arabicPeriod" startAt="17"/>
            </a:pPr>
            <a:endParaRPr lang="ru-RU" b="1" dirty="0" smtClean="0"/>
          </a:p>
          <a:p>
            <a:pPr marL="342900" indent="-342900">
              <a:lnSpc>
                <a:spcPts val="3000"/>
              </a:lnSpc>
              <a:buFont typeface="+mj-lt"/>
              <a:buAutoNum type="arabicPeriod" startAt="17"/>
            </a:pPr>
            <a:r>
              <a:rPr lang="ru-RU" b="1" dirty="0"/>
              <a:t>Найдите сумму первых восьми членов геометрической прогрессии, второй член которой равен 6, а четвёртый </a:t>
            </a:r>
            <a:r>
              <a:rPr lang="ru-RU" b="1" dirty="0" smtClean="0"/>
              <a:t>равен</a:t>
            </a:r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022" y="838230"/>
            <a:ext cx="1921780" cy="81911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474" y="2000250"/>
            <a:ext cx="2622013" cy="69000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615363" y="6092158"/>
            <a:ext cx="3314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action="ppaction://hlinksldjump"/>
              </a:rPr>
              <a:t>Выбор теста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2813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8590" y="2012986"/>
            <a:ext cx="10895729" cy="1609344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Итоговая работа. Вариант 2.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477" y="257176"/>
            <a:ext cx="10921771" cy="926166"/>
          </a:xfrm>
        </p:spPr>
        <p:txBody>
          <a:bodyPr>
            <a:normAutofit/>
          </a:bodyPr>
          <a:lstStyle/>
          <a:p>
            <a: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Итоговая работа. Вариант 2.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6477" y="1183342"/>
            <a:ext cx="11128248" cy="477720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ru-RU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Вычислите: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228600" algn="l"/>
              </a:tabLst>
            </a:pPr>
            <a:endParaRPr lang="ru-RU" b="1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  <a:tabLst>
                <a:tab pos="228600" algn="l"/>
              </a:tabLst>
            </a:pP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1) 0,6      2) 10,6      3) 12,2      4) - 2,2</a:t>
            </a:r>
            <a:endParaRPr lang="ru-RU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2"/>
              <a:tabLst>
                <a:tab pos="228600" algn="l"/>
              </a:tabLst>
            </a:pPr>
            <a:r>
              <a:rPr lang="ru-RU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Ручка </a:t>
            </a:r>
            <a:r>
              <a:rPr lang="ru-RU" b="1" dirty="0">
                <a:ea typeface="Calibri" panose="020F0502020204030204" pitchFamily="34" charset="0"/>
                <a:cs typeface="Times New Roman" panose="02020603050405020304" pitchFamily="18" charset="0"/>
              </a:rPr>
              <a:t>стоит 17 руб., что составляет 85%  стоимости блокнота. Сколько стоит блокнот</a:t>
            </a:r>
            <a:r>
              <a:rPr lang="ru-RU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ru-RU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  <a:tabLst>
                <a:tab pos="228600" algn="l"/>
              </a:tabLst>
            </a:pP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1) 14,25 руб.      2) 20 руб.      3) 30 руб.      4) 35 руб.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2"/>
              <a:tabLst>
                <a:tab pos="228600" algn="l"/>
              </a:tabLst>
            </a:pPr>
            <a:r>
              <a:rPr lang="ru-RU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Вычислите:</a:t>
            </a:r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           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2"/>
              <a:tabLst>
                <a:tab pos="228600" algn="l"/>
              </a:tabLst>
            </a:pPr>
            <a:endParaRPr lang="ru-RU" b="1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  <a:tabLst>
                <a:tab pos="228600" algn="l"/>
              </a:tabLst>
            </a:pP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1) 0,3      2) 0,5      3) - 0,3      4) – 0,5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2"/>
              <a:tabLst>
                <a:tab pos="228600" algn="l"/>
              </a:tabLst>
            </a:pPr>
            <a:r>
              <a:rPr lang="ru-RU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Известно</a:t>
            </a:r>
            <a:r>
              <a:rPr lang="ru-RU" b="1" dirty="0">
                <a:ea typeface="Calibri" panose="020F0502020204030204" pitchFamily="34" charset="0"/>
                <a:cs typeface="Times New Roman" panose="02020603050405020304" pitchFamily="18" charset="0"/>
              </a:rPr>
              <a:t>, что числа a, b и c – отрицательные. Какое из приведённых утверждений верно?</a:t>
            </a:r>
            <a:endParaRPr lang="ru-RU" b="1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AutoNum type="arabicParenR"/>
              <a:tabLst>
                <a:tab pos="228600" algn="l"/>
              </a:tabLst>
            </a:pPr>
            <a:r>
              <a:rPr lang="ru-RU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ab</a:t>
            </a:r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+ c &lt; 0      2) </a:t>
            </a:r>
            <a:r>
              <a:rPr lang="ru-RU" dirty="0" err="1">
                <a:ea typeface="Calibri" panose="020F0502020204030204" pitchFamily="34" charset="0"/>
                <a:cs typeface="Times New Roman" panose="02020603050405020304" pitchFamily="18" charset="0"/>
              </a:rPr>
              <a:t>ab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 + c &gt; 0      3) </a:t>
            </a:r>
            <a:r>
              <a:rPr lang="ru-RU" dirty="0" err="1">
                <a:ea typeface="Calibri" panose="020F0502020204030204" pitchFamily="34" charset="0"/>
                <a:cs typeface="Times New Roman" panose="02020603050405020304" pitchFamily="18" charset="0"/>
              </a:rPr>
              <a:t>ab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 + c = 0      4) знак  </a:t>
            </a:r>
            <a:r>
              <a:rPr lang="ru-RU" dirty="0" err="1">
                <a:ea typeface="Calibri" panose="020F0502020204030204" pitchFamily="34" charset="0"/>
                <a:cs typeface="Times New Roman" panose="02020603050405020304" pitchFamily="18" charset="0"/>
              </a:rPr>
              <a:t>ab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 + c может быть </a:t>
            </a:r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любым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rabicPeriod" startAt="2"/>
              <a:tabLst>
                <a:tab pos="228600" algn="l"/>
              </a:tabLst>
            </a:pPr>
            <a:r>
              <a:rPr lang="ru-RU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Из </a:t>
            </a:r>
            <a:r>
              <a:rPr lang="ru-RU" b="1" dirty="0">
                <a:ea typeface="Calibri" panose="020F0502020204030204" pitchFamily="34" charset="0"/>
                <a:cs typeface="Times New Roman" panose="02020603050405020304" pitchFamily="18" charset="0"/>
              </a:rPr>
              <a:t>формулы длины окружности C = 2πR  выразите </a:t>
            </a:r>
            <a:r>
              <a:rPr lang="ru-RU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π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rabicPeriod" startAt="2"/>
              <a:tabLst>
                <a:tab pos="228600" algn="l"/>
              </a:tabLst>
            </a:pPr>
            <a:endParaRPr lang="ru-RU" b="1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8451" y="1457350"/>
            <a:ext cx="1551265" cy="55214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179" y="3453047"/>
            <a:ext cx="1670588" cy="53316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153" y="5655502"/>
            <a:ext cx="9844759" cy="6100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6041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0" y="67230"/>
                <a:ext cx="12192000" cy="63273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ts val="3000"/>
                  </a:lnSpc>
                  <a:buFont typeface="+mj-lt"/>
                  <a:buAutoNum type="arabicPeriod" startAt="6"/>
                </a:pPr>
                <a:r>
                  <a:rPr lang="ru-RU" b="1" dirty="0" smtClean="0"/>
                  <a:t>Расположите в порядке убывания числа   2√10; 6,5; √41                                                                     </a:t>
                </a:r>
                <a:endParaRPr lang="ru-RU" b="1" dirty="0"/>
              </a:p>
              <a:p>
                <a:pPr lvl="1">
                  <a:lnSpc>
                    <a:spcPts val="3000"/>
                  </a:lnSpc>
                </a:pPr>
                <a:r>
                  <a:rPr lang="ru-RU" dirty="0"/>
                  <a:t>1) 2√10; √41; 6,5             2) √41; 2√10; 6,5</a:t>
                </a:r>
              </a:p>
              <a:p>
                <a:pPr lvl="1">
                  <a:lnSpc>
                    <a:spcPts val="3000"/>
                  </a:lnSpc>
                </a:pPr>
                <a:r>
                  <a:rPr lang="ru-RU" dirty="0"/>
                  <a:t>3) 2√10; 6,5; √41             4) 6,5; √41; 2√</a:t>
                </a:r>
                <a:r>
                  <a:rPr lang="ru-RU" dirty="0" smtClean="0"/>
                  <a:t>10</a:t>
                </a:r>
                <a:endParaRPr lang="ru-RU" dirty="0"/>
              </a:p>
              <a:p>
                <a:pPr marL="342900" indent="-342900">
                  <a:buFont typeface="+mj-lt"/>
                  <a:buAutoNum type="arabicPeriod" startAt="6"/>
                </a:pPr>
                <a:r>
                  <a:rPr lang="ru-RU" b="1" dirty="0"/>
                  <a:t>Приведите выражение   (a + 1)* a + (a – 1)2  к многочлену стандартного вида</a:t>
                </a:r>
                <a:r>
                  <a:rPr lang="ru-RU" b="1" dirty="0" smtClean="0"/>
                  <a:t>.        </a:t>
                </a:r>
                <a:endParaRPr lang="ru-RU" b="1" dirty="0"/>
              </a:p>
              <a:p>
                <a:pPr lvl="1"/>
                <a:r>
                  <a:rPr lang="ru-RU" dirty="0"/>
                  <a:t>Ответ: </a:t>
                </a:r>
                <a:r>
                  <a:rPr lang="ru-RU" dirty="0" smtClean="0"/>
                  <a:t>____________</a:t>
                </a:r>
                <a:endParaRPr lang="ru-RU" b="1" dirty="0"/>
              </a:p>
              <a:p>
                <a:pPr marL="342900" indent="-342900">
                  <a:buFont typeface="+mj-lt"/>
                  <a:buAutoNum type="arabicPeriod" startAt="8"/>
                </a:pPr>
                <a:r>
                  <a:rPr lang="ru-RU" b="1" dirty="0" smtClean="0"/>
                  <a:t>Упростите</a:t>
                </a:r>
              </a:p>
              <a:p>
                <a:pPr lvl="1"/>
                <a:endParaRPr lang="ru-RU" b="1" dirty="0"/>
              </a:p>
              <a:p>
                <a:pPr lvl="1"/>
                <a:endParaRPr lang="ru-RU" b="1" dirty="0" smtClean="0"/>
              </a:p>
              <a:p>
                <a:pPr lvl="1"/>
                <a:r>
                  <a:rPr lang="ru-RU" dirty="0" smtClean="0"/>
                  <a:t>Ответ</a:t>
                </a:r>
                <a:r>
                  <a:rPr lang="ru-RU" dirty="0"/>
                  <a:t>: ____________</a:t>
                </a:r>
              </a:p>
              <a:p>
                <a:pPr marL="342900" indent="-342900">
                  <a:lnSpc>
                    <a:spcPts val="3000"/>
                  </a:lnSpc>
                  <a:buFont typeface="+mj-lt"/>
                  <a:buAutoNum type="arabicPeriod" startAt="8"/>
                </a:pPr>
                <a:r>
                  <a:rPr lang="ru-RU" b="1" dirty="0"/>
                  <a:t> Решите уравнение   3(x – 1) – 2(3x + 4) = </a:t>
                </a:r>
                <a:r>
                  <a:rPr lang="ru-RU" b="1" dirty="0" smtClean="0"/>
                  <a:t>1</a:t>
                </a:r>
                <a:endParaRPr lang="ru-RU" b="1" dirty="0"/>
              </a:p>
              <a:p>
                <a:pPr lvl="1">
                  <a:lnSpc>
                    <a:spcPts val="3000"/>
                  </a:lnSpc>
                </a:pPr>
                <a:r>
                  <a:rPr lang="ru-RU" dirty="0"/>
                  <a:t>Ответ: </a:t>
                </a:r>
                <a:r>
                  <a:rPr lang="ru-RU" dirty="0" smtClean="0"/>
                  <a:t>____________</a:t>
                </a:r>
                <a:endParaRPr lang="ru-RU" b="1" dirty="0"/>
              </a:p>
              <a:p>
                <a:pPr marL="342900" indent="-342900">
                  <a:lnSpc>
                    <a:spcPts val="3000"/>
                  </a:lnSpc>
                  <a:buAutoNum type="arabicPeriod" startAt="8"/>
                </a:pPr>
                <a:r>
                  <a:rPr lang="ru-RU" b="1" dirty="0"/>
                  <a:t>Длина прямоугольника на 5 см больше его ширины. Найдите длину прямоугольника, если при её уменьшении на 1 см и увеличении ширины на 2 см, площадь прямоугольника стала 48 см2 . Какое уравнение соответствует условию задачи, если x см – длина прямоугольника</a:t>
                </a:r>
                <a:r>
                  <a:rPr lang="ru-RU" b="1" dirty="0" smtClean="0"/>
                  <a:t>.</a:t>
                </a:r>
                <a:endParaRPr lang="ru-RU" b="1" dirty="0"/>
              </a:p>
              <a:p>
                <a:pPr lvl="1">
                  <a:lnSpc>
                    <a:spcPts val="3000"/>
                  </a:lnSpc>
                </a:pPr>
                <a:r>
                  <a:rPr lang="ru-RU" dirty="0"/>
                  <a:t>1) (х + 1)(х – 2) = 48  </a:t>
                </a:r>
                <a:r>
                  <a:rPr lang="ru-RU" dirty="0" smtClean="0"/>
                  <a:t>          2</a:t>
                </a:r>
                <a:r>
                  <a:rPr lang="ru-RU" dirty="0"/>
                  <a:t>) (х – 1)(х – 3) = 48   </a:t>
                </a:r>
                <a:r>
                  <a:rPr lang="ru-RU" dirty="0" smtClean="0"/>
                  <a:t>        3</a:t>
                </a:r>
                <a:r>
                  <a:rPr lang="ru-RU" dirty="0"/>
                  <a:t>) (х – 1)(х + 7) = 48   </a:t>
                </a:r>
                <a:r>
                  <a:rPr lang="ru-RU" dirty="0" smtClean="0"/>
                  <a:t>           4</a:t>
                </a:r>
                <a:r>
                  <a:rPr lang="ru-RU" dirty="0"/>
                  <a:t>) (х + 5)(х – 3) = 48</a:t>
                </a:r>
              </a:p>
              <a:p>
                <a:pPr marL="342900" indent="-342900">
                  <a:lnSpc>
                    <a:spcPts val="3000"/>
                  </a:lnSpc>
                  <a:buAutoNum type="arabicPeriod" startAt="8"/>
                </a:pPr>
                <a:r>
                  <a:rPr lang="ru-RU" b="1" dirty="0"/>
                  <a:t>Используя графическую интерпретацию, выберите из данных уравнений второе уравнение системы </a:t>
                </a:r>
                <a:endParaRPr lang="ru-RU" b="1" dirty="0" smtClean="0"/>
              </a:p>
              <a:p>
                <a:pPr>
                  <a:lnSpc>
                    <a:spcPts val="3000"/>
                  </a:lnSpc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b="1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…</m:t>
                            </m:r>
                          </m:e>
                        </m:eqArr>
                      </m:e>
                    </m:d>
                  </m:oMath>
                </a14:m>
                <a:r>
                  <a:rPr lang="ru-RU" b="1" dirty="0" smtClean="0"/>
                  <a:t>так</a:t>
                </a:r>
                <a:r>
                  <a:rPr lang="ru-RU" b="1" dirty="0"/>
                  <a:t>, чтобы она имела одно решение.</a:t>
                </a:r>
                <a:endParaRPr lang="ru-RU" b="1" dirty="0" smtClean="0"/>
              </a:p>
              <a:p>
                <a:pPr lvl="1">
                  <a:lnSpc>
                    <a:spcPts val="3000"/>
                  </a:lnSpc>
                </a:pPr>
                <a:r>
                  <a:rPr lang="ru-RU" dirty="0"/>
                  <a:t>1) у = х       2)       </a:t>
                </a:r>
                <a:r>
                  <a:rPr lang="en-US" dirty="0" smtClean="0"/>
                  <a:t>                    </a:t>
                </a:r>
                <a:r>
                  <a:rPr lang="ru-RU" dirty="0" smtClean="0"/>
                  <a:t>3</a:t>
                </a:r>
                <a:r>
                  <a:rPr lang="ru-RU" dirty="0"/>
                  <a:t>) у = - х      4) у = 1</a:t>
                </a: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7230"/>
                <a:ext cx="12192000" cy="6327310"/>
              </a:xfrm>
              <a:prstGeom prst="rect">
                <a:avLst/>
              </a:prstGeom>
              <a:blipFill rotWithShape="0">
                <a:blip r:embed="rId2"/>
                <a:stretch>
                  <a:fillRect l="-350" b="-4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90" y="2102323"/>
            <a:ext cx="1267003" cy="56943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0267" y="5956214"/>
            <a:ext cx="842933" cy="43832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5137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7230"/>
            <a:ext cx="12192000" cy="7771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3000"/>
              </a:lnSpc>
              <a:buFont typeface="+mj-lt"/>
              <a:buAutoNum type="arabicPeriod" startAt="12"/>
            </a:pPr>
            <a:r>
              <a:rPr lang="ru-RU" b="1" dirty="0"/>
              <a:t>Выписано несколько последовательных членов арифметической прогрессии: … 15; х; 1; - 6; … Найдите член прогрессии, обозначенный буквой х</a:t>
            </a:r>
            <a:r>
              <a:rPr lang="ru-RU" b="1" dirty="0" smtClean="0"/>
              <a:t>.</a:t>
            </a:r>
            <a:endParaRPr lang="ru-RU" b="1" dirty="0"/>
          </a:p>
          <a:p>
            <a:pPr lvl="1">
              <a:lnSpc>
                <a:spcPts val="3000"/>
              </a:lnSpc>
            </a:pPr>
            <a:r>
              <a:rPr lang="ru-RU" dirty="0"/>
              <a:t>1) 7      2) 8      3) 9      4) 10</a:t>
            </a:r>
          </a:p>
          <a:p>
            <a:pPr marL="342900" indent="-342900">
              <a:lnSpc>
                <a:spcPts val="3000"/>
              </a:lnSpc>
              <a:buFont typeface="+mj-lt"/>
              <a:buAutoNum type="arabicPeriod" startAt="12"/>
            </a:pPr>
            <a:r>
              <a:rPr lang="ru-RU" b="1" dirty="0"/>
              <a:t>Решите систему неравенств </a:t>
            </a:r>
          </a:p>
          <a:p>
            <a:pPr>
              <a:lnSpc>
                <a:spcPts val="3000"/>
              </a:lnSpc>
            </a:pPr>
            <a:r>
              <a:rPr lang="ru-RU" b="1" dirty="0"/>
              <a:t> </a:t>
            </a:r>
          </a:p>
          <a:p>
            <a:pPr lvl="1">
              <a:lnSpc>
                <a:spcPts val="3000"/>
              </a:lnSpc>
            </a:pPr>
            <a:endParaRPr lang="en-US" dirty="0" smtClean="0"/>
          </a:p>
          <a:p>
            <a:pPr lvl="1">
              <a:lnSpc>
                <a:spcPts val="3000"/>
              </a:lnSpc>
            </a:pPr>
            <a:r>
              <a:rPr lang="ru-RU" dirty="0" smtClean="0"/>
              <a:t>Ответ</a:t>
            </a:r>
            <a:r>
              <a:rPr lang="ru-RU" dirty="0"/>
              <a:t>: </a:t>
            </a:r>
            <a:r>
              <a:rPr lang="ru-RU" dirty="0" smtClean="0"/>
              <a:t>____________</a:t>
            </a:r>
            <a:endParaRPr lang="ru-RU" dirty="0"/>
          </a:p>
          <a:p>
            <a:pPr marL="342900" indent="-342900">
              <a:buFont typeface="+mj-lt"/>
              <a:buAutoNum type="arabicPeriod" startAt="14"/>
            </a:pPr>
            <a:r>
              <a:rPr lang="ru-RU" b="1" dirty="0"/>
              <a:t>Какая из следующих функций является возрастающей</a:t>
            </a:r>
            <a:r>
              <a:rPr lang="ru-RU" b="1" dirty="0" smtClean="0"/>
              <a:t>?</a:t>
            </a:r>
            <a:endParaRPr lang="en-US" b="1" dirty="0" smtClean="0"/>
          </a:p>
          <a:p>
            <a:pPr marL="800100" lvl="1" indent="-342900">
              <a:buAutoNum type="arabicParenR"/>
            </a:pPr>
            <a:r>
              <a:rPr lang="ru-RU" dirty="0" smtClean="0"/>
              <a:t>у </a:t>
            </a:r>
            <a:r>
              <a:rPr lang="ru-RU" dirty="0"/>
              <a:t>= х2       2) у = 1 – х      3) у = х3       4) у = - х3 </a:t>
            </a:r>
            <a:endParaRPr lang="en-US" dirty="0" smtClean="0"/>
          </a:p>
          <a:p>
            <a:pPr marL="342900" indent="-342900">
              <a:buAutoNum type="arabicPeriod" startAt="14"/>
            </a:pPr>
            <a:r>
              <a:rPr lang="ru-RU" b="1" dirty="0" smtClean="0"/>
              <a:t>При </a:t>
            </a:r>
            <a:r>
              <a:rPr lang="ru-RU" b="1" dirty="0"/>
              <a:t>каких значениях х верно неравенство х2 – 5х + 4 ≥ 0</a:t>
            </a:r>
            <a:r>
              <a:rPr lang="ru-RU" b="1" dirty="0" smtClean="0"/>
              <a:t>?</a:t>
            </a:r>
            <a:endParaRPr lang="ru-RU" b="1" dirty="0"/>
          </a:p>
          <a:p>
            <a:pPr lvl="1"/>
            <a:r>
              <a:rPr lang="ru-RU" dirty="0"/>
              <a:t>Ответ: </a:t>
            </a:r>
            <a:r>
              <a:rPr lang="ru-RU" dirty="0" smtClean="0"/>
              <a:t>____________</a:t>
            </a:r>
            <a:endParaRPr lang="en-US" dirty="0" smtClean="0"/>
          </a:p>
          <a:p>
            <a:pPr marL="342900" indent="-342900">
              <a:buFont typeface="+mj-lt"/>
              <a:buAutoNum type="arabicPeriod" startAt="16"/>
            </a:pPr>
            <a:r>
              <a:rPr lang="ru-RU" b="1" dirty="0" smtClean="0"/>
              <a:t>На </a:t>
            </a:r>
            <a:r>
              <a:rPr lang="ru-RU" b="1" dirty="0"/>
              <a:t>рисунке изображены графики зависимостей расстояния, пройденного каждым из автомобилей, от времени. Скорость какого из автомобилей меньше в момент t = 0,5 ч и насколько?</a:t>
            </a:r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pPr lvl="1"/>
            <a:r>
              <a:rPr lang="ru-RU" dirty="0" smtClean="0"/>
              <a:t>Ответ_____________</a:t>
            </a:r>
            <a:endParaRPr lang="ru-RU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933" y="1643094"/>
            <a:ext cx="1357255" cy="74787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4404259"/>
            <a:ext cx="3914774" cy="245374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3209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7230"/>
            <a:ext cx="12192000" cy="6047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>
              <a:lnSpc>
                <a:spcPts val="3000"/>
              </a:lnSpc>
            </a:pPr>
            <a:r>
              <a:rPr lang="ru-RU" i="1" dirty="0"/>
              <a:t>При выполнении заданий 17 – 19 запишите решение</a:t>
            </a:r>
            <a:r>
              <a:rPr lang="ru-RU" i="1" dirty="0" smtClean="0"/>
              <a:t>.</a:t>
            </a:r>
            <a:endParaRPr lang="ru-RU" b="1" i="1" dirty="0" smtClean="0"/>
          </a:p>
          <a:p>
            <a:pPr marL="342900" indent="-342900">
              <a:lnSpc>
                <a:spcPts val="3000"/>
              </a:lnSpc>
              <a:buFont typeface="+mj-lt"/>
              <a:buAutoNum type="arabicPeriod" startAt="17"/>
            </a:pPr>
            <a:r>
              <a:rPr lang="ru-RU" b="1" dirty="0"/>
              <a:t>Сократите дробь </a:t>
            </a:r>
            <a:endParaRPr lang="ru-RU" b="1" dirty="0" smtClean="0"/>
          </a:p>
          <a:p>
            <a:pPr lvl="1">
              <a:lnSpc>
                <a:spcPts val="3000"/>
              </a:lnSpc>
            </a:pPr>
            <a:endParaRPr lang="ru-RU" dirty="0" smtClean="0"/>
          </a:p>
          <a:p>
            <a:pPr lvl="1">
              <a:lnSpc>
                <a:spcPts val="3000"/>
              </a:lnSpc>
            </a:pPr>
            <a:endParaRPr lang="ru-RU" dirty="0" smtClean="0"/>
          </a:p>
          <a:p>
            <a:pPr marL="342900" indent="-342900">
              <a:lnSpc>
                <a:spcPts val="3000"/>
              </a:lnSpc>
              <a:buFont typeface="+mj-lt"/>
              <a:buAutoNum type="arabicPeriod" startAt="17"/>
            </a:pPr>
            <a:r>
              <a:rPr lang="ru-RU" b="1" dirty="0"/>
              <a:t>Решите уравнение   2х3 – х2 – 8х + 4 = 0</a:t>
            </a:r>
          </a:p>
          <a:p>
            <a:pPr marL="342900" indent="-342900">
              <a:lnSpc>
                <a:spcPts val="3000"/>
              </a:lnSpc>
              <a:buFont typeface="+mj-lt"/>
              <a:buAutoNum type="arabicPeriod" startAt="17"/>
            </a:pPr>
            <a:endParaRPr lang="ru-RU" b="1" dirty="0" smtClean="0"/>
          </a:p>
          <a:p>
            <a:pPr marL="342900" indent="-342900">
              <a:lnSpc>
                <a:spcPts val="3000"/>
              </a:lnSpc>
              <a:buFont typeface="+mj-lt"/>
              <a:buAutoNum type="arabicPeriod" startAt="17"/>
            </a:pPr>
            <a:r>
              <a:rPr lang="ru-RU" b="1" dirty="0"/>
              <a:t>Произведение первого и пятого члена геометрической прогрессии равно 4, а частное от деления пятого члена на седьмой равно 9. Найдите четвертый член этой прогрессии.</a:t>
            </a:r>
          </a:p>
          <a:p>
            <a:pPr marL="342900" indent="-342900">
              <a:lnSpc>
                <a:spcPts val="3000"/>
              </a:lnSpc>
              <a:buFont typeface="+mj-lt"/>
              <a:buAutoNum type="arabicPeriod" startAt="17"/>
            </a:pPr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8615363" y="6092158"/>
            <a:ext cx="3314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sldjump"/>
              </a:rPr>
              <a:t>Выбор теста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623" y="928718"/>
            <a:ext cx="1746179" cy="78578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9433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477" y="257176"/>
            <a:ext cx="10921771" cy="926166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Тест №1 </a:t>
            </a:r>
            <a:r>
              <a:rPr lang="ru-RU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</a:t>
            </a:r>
            <a: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теме «</a:t>
            </a:r>
            <a:r>
              <a:rPr lang="ru-RU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Числа и вычисления. Алгебраические выражения</a:t>
            </a:r>
            <a: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r>
              <a:rPr 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Вариант 1.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1" y="1289237"/>
                <a:ext cx="11128248" cy="5167248"/>
              </a:xfrm>
              <a:prstGeom prst="rect">
                <a:avLst/>
              </a:prstGeom>
              <a:noFill/>
            </p:spPr>
            <p:txBody>
              <a:bodyPr wrap="square" numCol="1" rtlCol="0">
                <a:spAutoFit/>
              </a:bodyPr>
              <a:lstStyle/>
              <a:p>
                <a:pPr marL="342900" lvl="0" indent="-342900">
                  <a:lnSpc>
                    <a:spcPct val="107000"/>
                  </a:lnSpc>
                  <a:spcAft>
                    <a:spcPts val="800"/>
                  </a:spcAft>
                  <a:buFont typeface="+mj-lt"/>
                  <a:buAutoNum type="arabicPeriod"/>
                  <a:tabLst>
                    <a:tab pos="228600" algn="l"/>
                  </a:tabLst>
                </a:pPr>
                <a:r>
                  <a:rPr lang="ru-RU" b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Найдите значение выражения:</a:t>
                </a:r>
                <a:endParaRPr lang="ru-RU" sz="105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85800" lvl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1,2-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  <m:r>
                      <a:rPr lang="ru-RU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а</m:t>
                    </m:r>
                  </m:oMath>
                </a14:m>
                <a:r>
                  <a:rPr lang="ru-RU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при а=0,12</a:t>
                </a:r>
                <a:endParaRPr lang="ru-RU" sz="105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1) 2              </a:t>
                </a:r>
                <a:r>
                  <a:rPr lang="ru-RU" b="1" dirty="0">
                    <a:solidFill>
                      <a:srgbClr val="FF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2)1,1</a:t>
                </a:r>
                <a:r>
                  <a:rPr lang="ru-RU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3)-8,8              4)0</a:t>
                </a:r>
                <a:endParaRPr lang="ru-RU" sz="105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07000"/>
                  </a:lnSpc>
                  <a:spcAft>
                    <a:spcPts val="800"/>
                  </a:spcAft>
                  <a:buFont typeface="+mj-lt"/>
                  <a:buAutoNum type="arabicPeriod" startAt="2"/>
                  <a:tabLst>
                    <a:tab pos="228600" algn="l"/>
                  </a:tabLst>
                </a:pPr>
                <a:r>
                  <a:rPr lang="ru-RU" b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Из формулы второго закона Ньютона а=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𝑭</m:t>
                        </m:r>
                      </m:num>
                      <m:den>
                        <m:r>
                          <a:rPr lang="ru-RU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𝒎</m:t>
                        </m:r>
                      </m:den>
                    </m:f>
                  </m:oMath>
                </a14:m>
                <a:r>
                  <a:rPr lang="ru-RU" b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выразите силу</a:t>
                </a:r>
                <a:r>
                  <a:rPr lang="ru-RU" b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b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ru-RU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105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dirty="0" smtClean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Ответ</a:t>
                </a:r>
                <a:r>
                  <a:rPr lang="ru-RU" dirty="0" smtClean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b="1" dirty="0" smtClean="0">
                    <a:solidFill>
                      <a:srgbClr val="FF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F=am</a:t>
                </a:r>
                <a:endParaRPr lang="ru-RU" sz="105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07000"/>
                  </a:lnSpc>
                  <a:spcAft>
                    <a:spcPts val="800"/>
                  </a:spcAft>
                  <a:buFont typeface="+mj-lt"/>
                  <a:buAutoNum type="arabicPeriod" startAt="3"/>
                  <a:tabLst>
                    <a:tab pos="228600" algn="l"/>
                  </a:tabLst>
                </a:pPr>
                <a:r>
                  <a:rPr lang="ru-RU" b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Даны выражения</a:t>
                </a:r>
                <a:endParaRPr lang="ru-RU" sz="105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85800" lvl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dirty="0" smtClean="0">
                    <a:solidFill>
                      <a:schemeClr val="tx1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А)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num>
                      <m:den>
                        <m:r>
                          <a:rPr lang="ru-RU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  <m:r>
                          <a:rPr lang="ru-RU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+2</m:t>
                        </m:r>
                      </m:den>
                    </m:f>
                    <m:r>
                      <a:rPr lang="ru-RU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ru-RU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Б)</a:t>
                </a:r>
                <a14:m>
                  <m:oMath xmlns:m="http://schemas.openxmlformats.org/officeDocument/2006/math">
                    <m:r>
                      <a:rPr lang="ru-RU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num>
                      <m:den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ru-RU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den>
                    </m:f>
                  </m:oMath>
                </a14:m>
                <a:r>
                  <a:rPr lang="ru-RU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В) </a:t>
                </a:r>
                <a:r>
                  <a:rPr lang="en-US" dirty="0">
                    <a:effectLst/>
                    <a:latin typeface="Cambria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ru-RU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+2-</a:t>
                </a:r>
                <a14:m>
                  <m:oMath xmlns:m="http://schemas.openxmlformats.org/officeDocument/2006/math">
                    <m:r>
                      <a:rPr lang="ru-RU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ru-RU" sz="105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2860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b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Какое из этих выражений не имеют смысла при </a:t>
                </a:r>
                <a:r>
                  <a:rPr lang="en-US" b="1" dirty="0">
                    <a:effectLst/>
                    <a:latin typeface="Cambria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ru-RU" b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=0</a:t>
                </a:r>
                <a:endParaRPr lang="ru-RU" sz="105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1) А, Б, В              </a:t>
                </a:r>
                <a:r>
                  <a:rPr lang="ru-RU" b="1" dirty="0">
                    <a:solidFill>
                      <a:srgbClr val="FF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2) только А              </a:t>
                </a:r>
                <a:r>
                  <a:rPr lang="ru-RU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3) Б, В              4)А, Б</a:t>
                </a:r>
                <a:endParaRPr lang="ru-RU" sz="105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07000"/>
                  </a:lnSpc>
                  <a:spcAft>
                    <a:spcPts val="800"/>
                  </a:spcAft>
                  <a:buFont typeface="+mj-lt"/>
                  <a:buAutoNum type="arabicPeriod" startAt="4"/>
                  <a:tabLst>
                    <a:tab pos="228600" algn="l"/>
                  </a:tabLst>
                </a:pPr>
                <a:r>
                  <a:rPr lang="ru-RU" b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Выполните действия</a:t>
                </a:r>
                <a:endParaRPr lang="ru-RU" sz="105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85800" lvl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5-3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e>
                    </m:rad>
                  </m:oMath>
                </a14:m>
                <a:r>
                  <a:rPr lang="ru-RU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63</m:t>
                        </m:r>
                      </m:e>
                    </m:rad>
                  </m:oMath>
                </a14:m>
                <a:endParaRPr lang="ru-RU" sz="105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dirty="0" smtClean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Ответ</a:t>
                </a:r>
                <a:r>
                  <a:rPr lang="ru-RU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ru-RU" sz="105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1289237"/>
                <a:ext cx="11128248" cy="5167248"/>
              </a:xfrm>
              <a:prstGeom prst="rect">
                <a:avLst/>
              </a:prstGeom>
              <a:blipFill rotWithShape="0">
                <a:blip r:embed="rId2"/>
                <a:stretch>
                  <a:fillRect l="-383" t="-708" b="-82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164711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TC103090434[[fn=Тип дерева]]</Template>
  <TotalTime>775</TotalTime>
  <Words>1735</Words>
  <Application>Microsoft Office PowerPoint</Application>
  <PresentationFormat>Произвольный</PresentationFormat>
  <Paragraphs>485</Paragraphs>
  <Slides>86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86</vt:i4>
      </vt:variant>
    </vt:vector>
  </HeadingPairs>
  <TitlesOfParts>
    <vt:vector size="87" baseType="lpstr">
      <vt:lpstr>Дерево</vt:lpstr>
      <vt:lpstr>Итоговое повторение курса алгебры при подготовке к ГИА.</vt:lpstr>
      <vt:lpstr>Тематическое планирование итогового повторения (18 часов)</vt:lpstr>
      <vt:lpstr>Слайд 3</vt:lpstr>
      <vt:lpstr>Слайд 4</vt:lpstr>
      <vt:lpstr>Тест №1 по теме «Числа и вычисления. Алгебраические выражения» Вариант 1.</vt:lpstr>
      <vt:lpstr>Тест №1 по теме «Числа и вычисления. Алгебраические выражения» Вариант 1.</vt:lpstr>
      <vt:lpstr>Тест №1 по теме «Числа и вычисления. Алгебраические выражения» Вариант 1.</vt:lpstr>
      <vt:lpstr>Тест №1 по теме «Числа и вычисления. Алгебраические выражения» Вариант 1.</vt:lpstr>
      <vt:lpstr>Тест №1 по теме «Числа и вычисления. Алгебраические выражения» Вариант 1.</vt:lpstr>
      <vt:lpstr>Тест №1 по теме «Числа и вычисления. Алгебраические выражения» Вариант 1.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Тест №1 по теме «Числа и вычисления. Алгебраические выражения» Вариант 2.</vt:lpstr>
      <vt:lpstr>Тест №1 по теме «Числа и вычисления. Алгебраические выражения» Вариант 2.</vt:lpstr>
      <vt:lpstr>Тест №1 по теме «Числа и вычисления. Алгебраические выражения» Вариант 2.</vt:lpstr>
      <vt:lpstr>Тест №1 по теме «Числа и вычисления. Алгебраические выражения» Вариант 2.</vt:lpstr>
      <vt:lpstr>Тест №1 по теме «Числа и вычисления. Алгебраические выражения» Вариант 2.</vt:lpstr>
      <vt:lpstr>Тест №1 по теме «Числа и вычисления. Алгебраические выражения» Вариант 2.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Решение задания № 11</vt:lpstr>
      <vt:lpstr>Тест №2 по теме «уравнения. Системы уравнений» 1 вариант.</vt:lpstr>
      <vt:lpstr>Тест №2 по теме «Уравнения. системы уравнений» Вариант 1.</vt:lpstr>
      <vt:lpstr>Тест №2 по теме «Уравнения. системы уравнений» Вариант 1.</vt:lpstr>
      <vt:lpstr>Тест №2 по теме «Уравнения. системы уравнений» Вариант 1.</vt:lpstr>
      <vt:lpstr>Тест №2 по теме «Уравнения. системы уравнений» Вариант 1.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Тест №2 по теме «Уравнения и неравенства. системы уравнений и системы неравенств» Вариант 2.</vt:lpstr>
      <vt:lpstr>Тест №2 по теме «Уравнения и неравенства. системы уравнений и системы неравенств» Вариант 2.</vt:lpstr>
      <vt:lpstr>Тест №2 по теме «Уравнения и неравенства. системы уравнений и системы неравенств» Вариант 2.</vt:lpstr>
      <vt:lpstr>Тест №2 по теме «Уравнения и неравенства. системы уравнений и системы неравенств» Вариант 2.</vt:lpstr>
      <vt:lpstr>Тест №2 по теме «Уравнения и неравенства. системы уравнений и системы неравенств» Вариант 2.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Тест №3 по теме «Неравенства. прогрессии» Вариант 1.</vt:lpstr>
      <vt:lpstr>Тест №3 по теме «Неравенства. прогрессии» Вариант 1.</vt:lpstr>
      <vt:lpstr>Тест №3 по теме «Неравенства. прогрессии» Вариант 1.</vt:lpstr>
      <vt:lpstr>Тест №3 по теме «Неравенства. прогрессии» Вариант 1.</vt:lpstr>
      <vt:lpstr>Тест №3 по теме «Неравенства. прогрессии» Вариант 1.</vt:lpstr>
      <vt:lpstr>Тест №3 по теме «Неравенства. прогрессии» Вариант 1.</vt:lpstr>
      <vt:lpstr>Тест №3 по теме «Неравенства. прогрессии» Вариант 1.</vt:lpstr>
      <vt:lpstr>Слайд 69</vt:lpstr>
      <vt:lpstr>Слайд 70</vt:lpstr>
      <vt:lpstr>Слайд 71</vt:lpstr>
      <vt:lpstr>Слайд 72</vt:lpstr>
      <vt:lpstr>Слайд 73</vt:lpstr>
      <vt:lpstr>Слайд 74</vt:lpstr>
      <vt:lpstr>Слайд 75</vt:lpstr>
      <vt:lpstr>Итоговая работа. Вариант 1.</vt:lpstr>
      <vt:lpstr>Итоговая работа. Вариант 1.</vt:lpstr>
      <vt:lpstr>Слайд 78</vt:lpstr>
      <vt:lpstr>Слайд 79</vt:lpstr>
      <vt:lpstr>Слайд 80</vt:lpstr>
      <vt:lpstr>Слайд 81</vt:lpstr>
      <vt:lpstr>Итоговая работа. Вариант 2.</vt:lpstr>
      <vt:lpstr>Итоговая работа. Вариант 2.</vt:lpstr>
      <vt:lpstr>Слайд 84</vt:lpstr>
      <vt:lpstr>Слайд 85</vt:lpstr>
      <vt:lpstr>Слайд 86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Итоговое повторение курса алгебры при подготовке к ГИА.</dc:title>
  <dc:creator>Аня</dc:creator>
  <cp:lastModifiedBy>user</cp:lastModifiedBy>
  <cp:revision>84</cp:revision>
  <dcterms:created xsi:type="dcterms:W3CDTF">2013-09-20T11:56:28Z</dcterms:created>
  <dcterms:modified xsi:type="dcterms:W3CDTF">2013-09-26T10:11:56Z</dcterms:modified>
</cp:coreProperties>
</file>