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2" r:id="rId3"/>
    <p:sldId id="260" r:id="rId4"/>
    <p:sldId id="264" r:id="rId5"/>
    <p:sldId id="259" r:id="rId6"/>
    <p:sldId id="273" r:id="rId7"/>
    <p:sldId id="261" r:id="rId8"/>
    <p:sldId id="270" r:id="rId9"/>
    <p:sldId id="267" r:id="rId10"/>
    <p:sldId id="266" r:id="rId11"/>
    <p:sldId id="269" r:id="rId12"/>
    <p:sldId id="274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6699"/>
    <a:srgbClr val="33CCFF"/>
    <a:srgbClr val="993300"/>
    <a:srgbClr val="9933FF"/>
    <a:srgbClr val="0033CC"/>
    <a:srgbClr val="CC3300"/>
    <a:srgbClr val="0066FF"/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A007C-7267-4F36-8E48-18298DC9A5F0}" type="doc">
      <dgm:prSet loTypeId="urn:microsoft.com/office/officeart/2005/8/layout/vList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03A983F-01B6-48BB-AD4F-F639BF58E3D4}">
      <dgm:prSet phldrT="[Текст]"/>
      <dgm:spPr/>
      <dgm:t>
        <a:bodyPr/>
        <a:lstStyle/>
        <a:p>
          <a:r>
            <a:rPr lang="ru-RU" dirty="0" smtClean="0"/>
            <a:t>  </a:t>
          </a:r>
          <a:r>
            <a:rPr lang="ru-RU" b="1" dirty="0" smtClean="0">
              <a:solidFill>
                <a:srgbClr val="003300"/>
              </a:solidFill>
              <a:latin typeface="Monotype Corsiva" pitchFamily="66" charset="0"/>
            </a:rPr>
            <a:t>тетраэдр</a:t>
          </a:r>
          <a:endParaRPr lang="ru-RU" b="1" dirty="0">
            <a:solidFill>
              <a:srgbClr val="003300"/>
            </a:solidFill>
            <a:latin typeface="Monotype Corsiva" pitchFamily="66" charset="0"/>
          </a:endParaRPr>
        </a:p>
      </dgm:t>
    </dgm:pt>
    <dgm:pt modelId="{20FEEAEB-5CD2-4F81-A562-44DA6D540BF5}" type="parTrans" cxnId="{810909B6-4CE0-4E11-8D6C-E985CB11D13C}">
      <dgm:prSet/>
      <dgm:spPr/>
      <dgm:t>
        <a:bodyPr/>
        <a:lstStyle/>
        <a:p>
          <a:endParaRPr lang="ru-RU"/>
        </a:p>
      </dgm:t>
    </dgm:pt>
    <dgm:pt modelId="{2DFF4E98-7333-43FF-9776-253056400538}" type="sibTrans" cxnId="{810909B6-4CE0-4E11-8D6C-E985CB11D13C}">
      <dgm:prSet/>
      <dgm:spPr/>
      <dgm:t>
        <a:bodyPr/>
        <a:lstStyle/>
        <a:p>
          <a:endParaRPr lang="ru-RU"/>
        </a:p>
      </dgm:t>
    </dgm:pt>
    <dgm:pt modelId="{2FBE4721-3F9C-4306-AA97-88E1AB38224B}">
      <dgm:prSet phldrT="[Текст]"/>
      <dgm:spPr/>
      <dgm:t>
        <a:bodyPr/>
        <a:lstStyle/>
        <a:p>
          <a:r>
            <a:rPr lang="ru-RU" dirty="0" smtClean="0"/>
            <a:t>  </a:t>
          </a:r>
          <a:r>
            <a:rPr lang="ru-RU" b="1" dirty="0" smtClean="0">
              <a:solidFill>
                <a:srgbClr val="003300"/>
              </a:solidFill>
              <a:latin typeface="Monotype Corsiva" pitchFamily="66" charset="0"/>
            </a:rPr>
            <a:t>куб (гексаэдр)</a:t>
          </a:r>
          <a:endParaRPr lang="ru-RU" b="1" dirty="0">
            <a:solidFill>
              <a:srgbClr val="003300"/>
            </a:solidFill>
            <a:latin typeface="Monotype Corsiva" pitchFamily="66" charset="0"/>
          </a:endParaRPr>
        </a:p>
      </dgm:t>
    </dgm:pt>
    <dgm:pt modelId="{D3E2440A-32DF-4FCF-925A-0090F2AEE3E6}" type="parTrans" cxnId="{03B3CDC1-DA69-472E-9458-E076411EAEAA}">
      <dgm:prSet/>
      <dgm:spPr/>
      <dgm:t>
        <a:bodyPr/>
        <a:lstStyle/>
        <a:p>
          <a:endParaRPr lang="ru-RU"/>
        </a:p>
      </dgm:t>
    </dgm:pt>
    <dgm:pt modelId="{B0C7D192-AD63-4DCA-BF06-143A889D6FB7}" type="sibTrans" cxnId="{03B3CDC1-DA69-472E-9458-E076411EAEAA}">
      <dgm:prSet/>
      <dgm:spPr/>
      <dgm:t>
        <a:bodyPr/>
        <a:lstStyle/>
        <a:p>
          <a:endParaRPr lang="ru-RU"/>
        </a:p>
      </dgm:t>
    </dgm:pt>
    <dgm:pt modelId="{BD5D7E46-2546-4564-BDE3-EE86E618D1F3}">
      <dgm:prSet phldrT="[Текст]"/>
      <dgm:spPr/>
      <dgm:t>
        <a:bodyPr/>
        <a:lstStyle/>
        <a:p>
          <a:r>
            <a:rPr lang="ru-RU" dirty="0" smtClean="0"/>
            <a:t>  </a:t>
          </a:r>
          <a:r>
            <a:rPr lang="ru-RU" b="1" dirty="0" smtClean="0">
              <a:solidFill>
                <a:srgbClr val="003300"/>
              </a:solidFill>
              <a:latin typeface="Monotype Corsiva" pitchFamily="66" charset="0"/>
            </a:rPr>
            <a:t>октаэдр</a:t>
          </a:r>
          <a:endParaRPr lang="ru-RU" b="1" dirty="0">
            <a:solidFill>
              <a:srgbClr val="003300"/>
            </a:solidFill>
            <a:latin typeface="Monotype Corsiva" pitchFamily="66" charset="0"/>
          </a:endParaRPr>
        </a:p>
      </dgm:t>
    </dgm:pt>
    <dgm:pt modelId="{C3D505A9-286E-4D93-B6CB-6A177C2628E1}" type="parTrans" cxnId="{F1F00D35-D5CC-4B57-93E9-33A22ECC3D62}">
      <dgm:prSet/>
      <dgm:spPr/>
      <dgm:t>
        <a:bodyPr/>
        <a:lstStyle/>
        <a:p>
          <a:endParaRPr lang="ru-RU"/>
        </a:p>
      </dgm:t>
    </dgm:pt>
    <dgm:pt modelId="{A849D2F8-FC20-4120-9FD2-3C0A03ECF403}" type="sibTrans" cxnId="{F1F00D35-D5CC-4B57-93E9-33A22ECC3D62}">
      <dgm:prSet/>
      <dgm:spPr/>
      <dgm:t>
        <a:bodyPr/>
        <a:lstStyle/>
        <a:p>
          <a:endParaRPr lang="ru-RU"/>
        </a:p>
      </dgm:t>
    </dgm:pt>
    <dgm:pt modelId="{2BEF4906-2B9F-4247-A78F-1D268F99D7E7}">
      <dgm:prSet/>
      <dgm:spPr/>
      <dgm:t>
        <a:bodyPr/>
        <a:lstStyle/>
        <a:p>
          <a:r>
            <a:rPr lang="ru-RU" dirty="0" smtClean="0"/>
            <a:t>  </a:t>
          </a:r>
          <a:r>
            <a:rPr lang="ru-RU" b="1" dirty="0" smtClean="0">
              <a:solidFill>
                <a:srgbClr val="003300"/>
              </a:solidFill>
              <a:latin typeface="Monotype Corsiva" pitchFamily="66" charset="0"/>
            </a:rPr>
            <a:t>додекаэдр </a:t>
          </a:r>
          <a:endParaRPr lang="ru-RU" b="1" dirty="0">
            <a:solidFill>
              <a:srgbClr val="003300"/>
            </a:solidFill>
            <a:latin typeface="Monotype Corsiva" pitchFamily="66" charset="0"/>
          </a:endParaRPr>
        </a:p>
      </dgm:t>
    </dgm:pt>
    <dgm:pt modelId="{4E6B6B4C-9301-4CE0-81BE-E3B41EF2CCF6}" type="parTrans" cxnId="{DA46D7BF-67BB-4C39-9DA1-5AE313D080D7}">
      <dgm:prSet/>
      <dgm:spPr/>
      <dgm:t>
        <a:bodyPr/>
        <a:lstStyle/>
        <a:p>
          <a:endParaRPr lang="ru-RU"/>
        </a:p>
      </dgm:t>
    </dgm:pt>
    <dgm:pt modelId="{3E618C14-A641-4D85-B5EB-0EA6AC27DF9E}" type="sibTrans" cxnId="{DA46D7BF-67BB-4C39-9DA1-5AE313D080D7}">
      <dgm:prSet/>
      <dgm:spPr/>
      <dgm:t>
        <a:bodyPr/>
        <a:lstStyle/>
        <a:p>
          <a:endParaRPr lang="ru-RU"/>
        </a:p>
      </dgm:t>
    </dgm:pt>
    <dgm:pt modelId="{40760C5C-9358-4491-9F58-CC8998383183}">
      <dgm:prSet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  <a:latin typeface="Monotype Corsiva" pitchFamily="66" charset="0"/>
            </a:rPr>
            <a:t>икосаэдр</a:t>
          </a:r>
          <a:endParaRPr lang="ru-RU" b="1" dirty="0">
            <a:solidFill>
              <a:srgbClr val="003300"/>
            </a:solidFill>
            <a:latin typeface="Monotype Corsiva" pitchFamily="66" charset="0"/>
          </a:endParaRPr>
        </a:p>
      </dgm:t>
    </dgm:pt>
    <dgm:pt modelId="{D82A09C4-4A16-4F31-B7ED-D56B49841525}" type="parTrans" cxnId="{66AFADBC-4D29-4324-8130-BB9DE0A57385}">
      <dgm:prSet/>
      <dgm:spPr/>
    </dgm:pt>
    <dgm:pt modelId="{47BE455E-5814-4AE6-96A6-457EDA335E3F}" type="sibTrans" cxnId="{66AFADBC-4D29-4324-8130-BB9DE0A57385}">
      <dgm:prSet/>
      <dgm:spPr/>
    </dgm:pt>
    <dgm:pt modelId="{EF718C3E-8C37-471F-9AD6-EC8DF3D2CE45}" type="pres">
      <dgm:prSet presAssocID="{948A007C-7267-4F36-8E48-18298DC9A5F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BA3DD7-5ECF-4945-814A-4AA4A78D29FE}" type="pres">
      <dgm:prSet presAssocID="{003A983F-01B6-48BB-AD4F-F639BF58E3D4}" presName="comp" presStyleCnt="0"/>
      <dgm:spPr/>
    </dgm:pt>
    <dgm:pt modelId="{EEDDCDB4-366D-45E7-8F21-16A19C992E2E}" type="pres">
      <dgm:prSet presAssocID="{003A983F-01B6-48BB-AD4F-F639BF58E3D4}" presName="box" presStyleLbl="node1" presStyleIdx="0" presStyleCnt="5" custScaleY="54499" custLinFactNeighborX="-3" custLinFactNeighborY="-9088"/>
      <dgm:spPr/>
      <dgm:t>
        <a:bodyPr/>
        <a:lstStyle/>
        <a:p>
          <a:endParaRPr lang="ru-RU"/>
        </a:p>
      </dgm:t>
    </dgm:pt>
    <dgm:pt modelId="{2B1CD376-2BAB-43C2-935E-AE608FE5177E}" type="pres">
      <dgm:prSet presAssocID="{003A983F-01B6-48BB-AD4F-F639BF58E3D4}" presName="img" presStyleLbl="fgImgPlace1" presStyleIdx="0" presStyleCnt="5" custScaleX="5522" custScaleY="33934" custLinFactNeighborX="8697" custLinFactNeighborY="467"/>
      <dgm:spPr/>
      <dgm:t>
        <a:bodyPr/>
        <a:lstStyle/>
        <a:p>
          <a:endParaRPr lang="ru-RU"/>
        </a:p>
      </dgm:t>
    </dgm:pt>
    <dgm:pt modelId="{3F2848FF-AD84-4486-B1D7-7F8B206DD65F}" type="pres">
      <dgm:prSet presAssocID="{003A983F-01B6-48BB-AD4F-F639BF58E3D4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E620E-9C0A-4310-82EB-78CC3FB6A061}" type="pres">
      <dgm:prSet presAssocID="{2DFF4E98-7333-43FF-9776-253056400538}" presName="spacer" presStyleCnt="0"/>
      <dgm:spPr/>
    </dgm:pt>
    <dgm:pt modelId="{7B243EBF-9A01-4160-921F-1953AC3221F3}" type="pres">
      <dgm:prSet presAssocID="{2FBE4721-3F9C-4306-AA97-88E1AB38224B}" presName="comp" presStyleCnt="0"/>
      <dgm:spPr/>
    </dgm:pt>
    <dgm:pt modelId="{476E95E0-9EE3-47BE-B109-E777C7474DBD}" type="pres">
      <dgm:prSet presAssocID="{2FBE4721-3F9C-4306-AA97-88E1AB38224B}" presName="box" presStyleLbl="node1" presStyleIdx="1" presStyleCnt="5" custScaleY="51351" custLinFactNeighborY="-1149"/>
      <dgm:spPr/>
      <dgm:t>
        <a:bodyPr/>
        <a:lstStyle/>
        <a:p>
          <a:endParaRPr lang="ru-RU"/>
        </a:p>
      </dgm:t>
    </dgm:pt>
    <dgm:pt modelId="{830C769E-E381-4917-9027-BB3D26E94C83}" type="pres">
      <dgm:prSet presAssocID="{2FBE4721-3F9C-4306-AA97-88E1AB38224B}" presName="img" presStyleLbl="fgImgPlace1" presStyleIdx="1" presStyleCnt="5" custScaleX="47820" custScaleY="25871" custLinFactNeighborX="12110" custLinFactNeighborY="-4847"/>
      <dgm:spPr/>
    </dgm:pt>
    <dgm:pt modelId="{0030A6E9-8C07-4DB7-9EDD-FB9FA746E087}" type="pres">
      <dgm:prSet presAssocID="{2FBE4721-3F9C-4306-AA97-88E1AB38224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9FF12-EA90-47AB-85C3-BB480EFA45FF}" type="pres">
      <dgm:prSet presAssocID="{B0C7D192-AD63-4DCA-BF06-143A889D6FB7}" presName="spacer" presStyleCnt="0"/>
      <dgm:spPr/>
    </dgm:pt>
    <dgm:pt modelId="{A35B116E-1A2F-4C5A-8BC4-68D3FF9BE4D2}" type="pres">
      <dgm:prSet presAssocID="{BD5D7E46-2546-4564-BDE3-EE86E618D1F3}" presName="comp" presStyleCnt="0"/>
      <dgm:spPr/>
    </dgm:pt>
    <dgm:pt modelId="{6123F1F7-E4EE-4B8B-96EF-EAC3A3CE4140}" type="pres">
      <dgm:prSet presAssocID="{BD5D7E46-2546-4564-BDE3-EE86E618D1F3}" presName="box" presStyleLbl="node1" presStyleIdx="2" presStyleCnt="5" custScaleY="49397" custLinFactNeighborY="-3701"/>
      <dgm:spPr/>
      <dgm:t>
        <a:bodyPr/>
        <a:lstStyle/>
        <a:p>
          <a:endParaRPr lang="ru-RU"/>
        </a:p>
      </dgm:t>
    </dgm:pt>
    <dgm:pt modelId="{CC22F235-4F41-4FBC-9D82-20282C1AF1B3}" type="pres">
      <dgm:prSet presAssocID="{BD5D7E46-2546-4564-BDE3-EE86E618D1F3}" presName="img" presStyleLbl="fgImgPlace1" presStyleIdx="2" presStyleCnt="5" custScaleX="57678" custScaleY="25922"/>
      <dgm:spPr/>
    </dgm:pt>
    <dgm:pt modelId="{CB63EA7D-6782-42AB-9DDE-35E71E2805A7}" type="pres">
      <dgm:prSet presAssocID="{BD5D7E46-2546-4564-BDE3-EE86E618D1F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A80FB-E7A6-4A5E-935D-FF65D38C5B2F}" type="pres">
      <dgm:prSet presAssocID="{A849D2F8-FC20-4120-9FD2-3C0A03ECF403}" presName="spacer" presStyleCnt="0"/>
      <dgm:spPr/>
    </dgm:pt>
    <dgm:pt modelId="{3EC89E2B-A3E9-4681-BB28-0D61889D8CA8}" type="pres">
      <dgm:prSet presAssocID="{2BEF4906-2B9F-4247-A78F-1D268F99D7E7}" presName="comp" presStyleCnt="0"/>
      <dgm:spPr/>
    </dgm:pt>
    <dgm:pt modelId="{B7F9FAB0-3022-4109-9ADC-0118B456ED5B}" type="pres">
      <dgm:prSet presAssocID="{2BEF4906-2B9F-4247-A78F-1D268F99D7E7}" presName="box" presStyleLbl="node1" presStyleIdx="3" presStyleCnt="5" custScaleY="49693" custLinFactNeighborY="-3994"/>
      <dgm:spPr/>
      <dgm:t>
        <a:bodyPr/>
        <a:lstStyle/>
        <a:p>
          <a:endParaRPr lang="ru-RU"/>
        </a:p>
      </dgm:t>
    </dgm:pt>
    <dgm:pt modelId="{9AB2BA3B-D7EF-4DC7-8F24-C10B76AD2A37}" type="pres">
      <dgm:prSet presAssocID="{2BEF4906-2B9F-4247-A78F-1D268F99D7E7}" presName="img" presStyleLbl="fgImgPlace1" presStyleIdx="3" presStyleCnt="5" custFlipVert="1" custScaleX="71413" custScaleY="19140" custLinFactNeighborX="-1710" custLinFactNeighborY="-8413"/>
      <dgm:spPr/>
    </dgm:pt>
    <dgm:pt modelId="{0AE4E228-9341-4E43-9D30-CF53DB38A8B0}" type="pres">
      <dgm:prSet presAssocID="{2BEF4906-2B9F-4247-A78F-1D268F99D7E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03B79-7652-472E-8173-58EAEC174777}" type="pres">
      <dgm:prSet presAssocID="{3E618C14-A641-4D85-B5EB-0EA6AC27DF9E}" presName="spacer" presStyleCnt="0"/>
      <dgm:spPr/>
    </dgm:pt>
    <dgm:pt modelId="{0CAF8DEA-31B0-4F88-9CB8-7E8877B916AB}" type="pres">
      <dgm:prSet presAssocID="{40760C5C-9358-4491-9F58-CC8998383183}" presName="comp" presStyleCnt="0"/>
      <dgm:spPr/>
    </dgm:pt>
    <dgm:pt modelId="{DC2CAD47-7F10-4B3C-B1EB-10E4FDE5C723}" type="pres">
      <dgm:prSet presAssocID="{40760C5C-9358-4491-9F58-CC8998383183}" presName="box" presStyleLbl="node1" presStyleIdx="4" presStyleCnt="5" custScaleY="52204" custLinFactNeighborY="-4583"/>
      <dgm:spPr/>
      <dgm:t>
        <a:bodyPr/>
        <a:lstStyle/>
        <a:p>
          <a:endParaRPr lang="ru-RU"/>
        </a:p>
      </dgm:t>
    </dgm:pt>
    <dgm:pt modelId="{2D613E0B-23FE-4018-AF2B-8DB6336C3255}" type="pres">
      <dgm:prSet presAssocID="{40760C5C-9358-4491-9F58-CC8998383183}" presName="img" presStyleLbl="fgImgPlace1" presStyleIdx="4" presStyleCnt="5" custScaleX="39664" custScaleY="34585"/>
      <dgm:spPr/>
    </dgm:pt>
    <dgm:pt modelId="{0F8BCB5B-EC70-4BDA-883E-E672CFBC44E6}" type="pres">
      <dgm:prSet presAssocID="{40760C5C-9358-4491-9F58-CC899838318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E3641A-69AD-4B73-8EC0-E47A6F8AE383}" type="presOf" srcId="{2BEF4906-2B9F-4247-A78F-1D268F99D7E7}" destId="{B7F9FAB0-3022-4109-9ADC-0118B456ED5B}" srcOrd="0" destOrd="0" presId="urn:microsoft.com/office/officeart/2005/8/layout/vList4"/>
    <dgm:cxn modelId="{ABCC11EE-1FC0-4766-A98E-AEEFED1B7A8E}" type="presOf" srcId="{948A007C-7267-4F36-8E48-18298DC9A5F0}" destId="{EF718C3E-8C37-471F-9AD6-EC8DF3D2CE45}" srcOrd="0" destOrd="0" presId="urn:microsoft.com/office/officeart/2005/8/layout/vList4"/>
    <dgm:cxn modelId="{28C393AD-2726-4EAE-BA93-4C9B9354FE37}" type="presOf" srcId="{2FBE4721-3F9C-4306-AA97-88E1AB38224B}" destId="{476E95E0-9EE3-47BE-B109-E777C7474DBD}" srcOrd="0" destOrd="0" presId="urn:microsoft.com/office/officeart/2005/8/layout/vList4"/>
    <dgm:cxn modelId="{D36A75F2-6669-45C4-A011-7D4D60516390}" type="presOf" srcId="{BD5D7E46-2546-4564-BDE3-EE86E618D1F3}" destId="{6123F1F7-E4EE-4B8B-96EF-EAC3A3CE4140}" srcOrd="0" destOrd="0" presId="urn:microsoft.com/office/officeart/2005/8/layout/vList4"/>
    <dgm:cxn modelId="{EE312EEC-7EB9-44AC-B724-5C18582C1E85}" type="presOf" srcId="{003A983F-01B6-48BB-AD4F-F639BF58E3D4}" destId="{3F2848FF-AD84-4486-B1D7-7F8B206DD65F}" srcOrd="1" destOrd="0" presId="urn:microsoft.com/office/officeart/2005/8/layout/vList4"/>
    <dgm:cxn modelId="{66AFADBC-4D29-4324-8130-BB9DE0A57385}" srcId="{948A007C-7267-4F36-8E48-18298DC9A5F0}" destId="{40760C5C-9358-4491-9F58-CC8998383183}" srcOrd="4" destOrd="0" parTransId="{D82A09C4-4A16-4F31-B7ED-D56B49841525}" sibTransId="{47BE455E-5814-4AE6-96A6-457EDA335E3F}"/>
    <dgm:cxn modelId="{03B3CDC1-DA69-472E-9458-E076411EAEAA}" srcId="{948A007C-7267-4F36-8E48-18298DC9A5F0}" destId="{2FBE4721-3F9C-4306-AA97-88E1AB38224B}" srcOrd="1" destOrd="0" parTransId="{D3E2440A-32DF-4FCF-925A-0090F2AEE3E6}" sibTransId="{B0C7D192-AD63-4DCA-BF06-143A889D6FB7}"/>
    <dgm:cxn modelId="{6CC33BDD-2058-4F70-8EEB-A1EBA51EE829}" type="presOf" srcId="{40760C5C-9358-4491-9F58-CC8998383183}" destId="{0F8BCB5B-EC70-4BDA-883E-E672CFBC44E6}" srcOrd="1" destOrd="0" presId="urn:microsoft.com/office/officeart/2005/8/layout/vList4"/>
    <dgm:cxn modelId="{425B4B3F-1B82-44C6-98F0-DA7ECFA70EB3}" type="presOf" srcId="{40760C5C-9358-4491-9F58-CC8998383183}" destId="{DC2CAD47-7F10-4B3C-B1EB-10E4FDE5C723}" srcOrd="0" destOrd="0" presId="urn:microsoft.com/office/officeart/2005/8/layout/vList4"/>
    <dgm:cxn modelId="{8B2237A9-6375-4BF9-8B17-41F3CE38088A}" type="presOf" srcId="{003A983F-01B6-48BB-AD4F-F639BF58E3D4}" destId="{EEDDCDB4-366D-45E7-8F21-16A19C992E2E}" srcOrd="0" destOrd="0" presId="urn:microsoft.com/office/officeart/2005/8/layout/vList4"/>
    <dgm:cxn modelId="{D129947E-DE32-4109-B9E1-6C1F15F23969}" type="presOf" srcId="{2FBE4721-3F9C-4306-AA97-88E1AB38224B}" destId="{0030A6E9-8C07-4DB7-9EDD-FB9FA746E087}" srcOrd="1" destOrd="0" presId="urn:microsoft.com/office/officeart/2005/8/layout/vList4"/>
    <dgm:cxn modelId="{42D991DF-F539-4582-B0C7-9AEFF48FBC56}" type="presOf" srcId="{2BEF4906-2B9F-4247-A78F-1D268F99D7E7}" destId="{0AE4E228-9341-4E43-9D30-CF53DB38A8B0}" srcOrd="1" destOrd="0" presId="urn:microsoft.com/office/officeart/2005/8/layout/vList4"/>
    <dgm:cxn modelId="{F1F00D35-D5CC-4B57-93E9-33A22ECC3D62}" srcId="{948A007C-7267-4F36-8E48-18298DC9A5F0}" destId="{BD5D7E46-2546-4564-BDE3-EE86E618D1F3}" srcOrd="2" destOrd="0" parTransId="{C3D505A9-286E-4D93-B6CB-6A177C2628E1}" sibTransId="{A849D2F8-FC20-4120-9FD2-3C0A03ECF403}"/>
    <dgm:cxn modelId="{8E2BDF84-2290-4259-B201-0C93882EA867}" type="presOf" srcId="{BD5D7E46-2546-4564-BDE3-EE86E618D1F3}" destId="{CB63EA7D-6782-42AB-9DDE-35E71E2805A7}" srcOrd="1" destOrd="0" presId="urn:microsoft.com/office/officeart/2005/8/layout/vList4"/>
    <dgm:cxn modelId="{DA46D7BF-67BB-4C39-9DA1-5AE313D080D7}" srcId="{948A007C-7267-4F36-8E48-18298DC9A5F0}" destId="{2BEF4906-2B9F-4247-A78F-1D268F99D7E7}" srcOrd="3" destOrd="0" parTransId="{4E6B6B4C-9301-4CE0-81BE-E3B41EF2CCF6}" sibTransId="{3E618C14-A641-4D85-B5EB-0EA6AC27DF9E}"/>
    <dgm:cxn modelId="{810909B6-4CE0-4E11-8D6C-E985CB11D13C}" srcId="{948A007C-7267-4F36-8E48-18298DC9A5F0}" destId="{003A983F-01B6-48BB-AD4F-F639BF58E3D4}" srcOrd="0" destOrd="0" parTransId="{20FEEAEB-5CD2-4F81-A562-44DA6D540BF5}" sibTransId="{2DFF4E98-7333-43FF-9776-253056400538}"/>
    <dgm:cxn modelId="{1292E2A8-469E-4075-9C0D-8BE128D3373E}" type="presParOf" srcId="{EF718C3E-8C37-471F-9AD6-EC8DF3D2CE45}" destId="{C5BA3DD7-5ECF-4945-814A-4AA4A78D29FE}" srcOrd="0" destOrd="0" presId="urn:microsoft.com/office/officeart/2005/8/layout/vList4"/>
    <dgm:cxn modelId="{4158540D-3DC8-47E4-B5AB-A3D9D86B6D13}" type="presParOf" srcId="{C5BA3DD7-5ECF-4945-814A-4AA4A78D29FE}" destId="{EEDDCDB4-366D-45E7-8F21-16A19C992E2E}" srcOrd="0" destOrd="0" presId="urn:microsoft.com/office/officeart/2005/8/layout/vList4"/>
    <dgm:cxn modelId="{A9AE70E9-9AE6-43D3-B601-64BF51869D2E}" type="presParOf" srcId="{C5BA3DD7-5ECF-4945-814A-4AA4A78D29FE}" destId="{2B1CD376-2BAB-43C2-935E-AE608FE5177E}" srcOrd="1" destOrd="0" presId="urn:microsoft.com/office/officeart/2005/8/layout/vList4"/>
    <dgm:cxn modelId="{FC961C24-4CF9-4AD2-B6BF-D83CCD2B7484}" type="presParOf" srcId="{C5BA3DD7-5ECF-4945-814A-4AA4A78D29FE}" destId="{3F2848FF-AD84-4486-B1D7-7F8B206DD65F}" srcOrd="2" destOrd="0" presId="urn:microsoft.com/office/officeart/2005/8/layout/vList4"/>
    <dgm:cxn modelId="{78A52793-3D8C-40D4-BF52-6897DD1F704C}" type="presParOf" srcId="{EF718C3E-8C37-471F-9AD6-EC8DF3D2CE45}" destId="{A70E620E-9C0A-4310-82EB-78CC3FB6A061}" srcOrd="1" destOrd="0" presId="urn:microsoft.com/office/officeart/2005/8/layout/vList4"/>
    <dgm:cxn modelId="{F731C627-E7BE-4F56-8AF9-7FE2815466F7}" type="presParOf" srcId="{EF718C3E-8C37-471F-9AD6-EC8DF3D2CE45}" destId="{7B243EBF-9A01-4160-921F-1953AC3221F3}" srcOrd="2" destOrd="0" presId="urn:microsoft.com/office/officeart/2005/8/layout/vList4"/>
    <dgm:cxn modelId="{1D46F836-B677-4391-88F6-0296B8AC249A}" type="presParOf" srcId="{7B243EBF-9A01-4160-921F-1953AC3221F3}" destId="{476E95E0-9EE3-47BE-B109-E777C7474DBD}" srcOrd="0" destOrd="0" presId="urn:microsoft.com/office/officeart/2005/8/layout/vList4"/>
    <dgm:cxn modelId="{093E1512-39BC-4ABF-BBE1-74E2B4DA8A5F}" type="presParOf" srcId="{7B243EBF-9A01-4160-921F-1953AC3221F3}" destId="{830C769E-E381-4917-9027-BB3D26E94C83}" srcOrd="1" destOrd="0" presId="urn:microsoft.com/office/officeart/2005/8/layout/vList4"/>
    <dgm:cxn modelId="{1AFADE3B-93C5-489A-A2D5-16456271849A}" type="presParOf" srcId="{7B243EBF-9A01-4160-921F-1953AC3221F3}" destId="{0030A6E9-8C07-4DB7-9EDD-FB9FA746E087}" srcOrd="2" destOrd="0" presId="urn:microsoft.com/office/officeart/2005/8/layout/vList4"/>
    <dgm:cxn modelId="{1A4CC6F2-D04C-4A01-835D-B0F2DCBFF7D3}" type="presParOf" srcId="{EF718C3E-8C37-471F-9AD6-EC8DF3D2CE45}" destId="{54A9FF12-EA90-47AB-85C3-BB480EFA45FF}" srcOrd="3" destOrd="0" presId="urn:microsoft.com/office/officeart/2005/8/layout/vList4"/>
    <dgm:cxn modelId="{30FE9CA1-97F3-4EFC-BB71-4C4E2D873E32}" type="presParOf" srcId="{EF718C3E-8C37-471F-9AD6-EC8DF3D2CE45}" destId="{A35B116E-1A2F-4C5A-8BC4-68D3FF9BE4D2}" srcOrd="4" destOrd="0" presId="urn:microsoft.com/office/officeart/2005/8/layout/vList4"/>
    <dgm:cxn modelId="{7804EFF4-7593-41CC-A4F6-E46B945B603D}" type="presParOf" srcId="{A35B116E-1A2F-4C5A-8BC4-68D3FF9BE4D2}" destId="{6123F1F7-E4EE-4B8B-96EF-EAC3A3CE4140}" srcOrd="0" destOrd="0" presId="urn:microsoft.com/office/officeart/2005/8/layout/vList4"/>
    <dgm:cxn modelId="{9E58A42B-5A50-4F49-ADD8-3339054FE5AD}" type="presParOf" srcId="{A35B116E-1A2F-4C5A-8BC4-68D3FF9BE4D2}" destId="{CC22F235-4F41-4FBC-9D82-20282C1AF1B3}" srcOrd="1" destOrd="0" presId="urn:microsoft.com/office/officeart/2005/8/layout/vList4"/>
    <dgm:cxn modelId="{DFFE26C6-F5E0-42EA-BA64-08649EDE66EE}" type="presParOf" srcId="{A35B116E-1A2F-4C5A-8BC4-68D3FF9BE4D2}" destId="{CB63EA7D-6782-42AB-9DDE-35E71E2805A7}" srcOrd="2" destOrd="0" presId="urn:microsoft.com/office/officeart/2005/8/layout/vList4"/>
    <dgm:cxn modelId="{01B9BA3E-34E3-4455-9613-8E841652B5EF}" type="presParOf" srcId="{EF718C3E-8C37-471F-9AD6-EC8DF3D2CE45}" destId="{D3BA80FB-E7A6-4A5E-935D-FF65D38C5B2F}" srcOrd="5" destOrd="0" presId="urn:microsoft.com/office/officeart/2005/8/layout/vList4"/>
    <dgm:cxn modelId="{BFEAEED8-297B-4F81-A2F1-5523CF83BA8B}" type="presParOf" srcId="{EF718C3E-8C37-471F-9AD6-EC8DF3D2CE45}" destId="{3EC89E2B-A3E9-4681-BB28-0D61889D8CA8}" srcOrd="6" destOrd="0" presId="urn:microsoft.com/office/officeart/2005/8/layout/vList4"/>
    <dgm:cxn modelId="{617A24B6-83CD-435D-90F8-AFECA68E758F}" type="presParOf" srcId="{3EC89E2B-A3E9-4681-BB28-0D61889D8CA8}" destId="{B7F9FAB0-3022-4109-9ADC-0118B456ED5B}" srcOrd="0" destOrd="0" presId="urn:microsoft.com/office/officeart/2005/8/layout/vList4"/>
    <dgm:cxn modelId="{F2C4A60B-04B2-4FBD-A490-BAB557C9B597}" type="presParOf" srcId="{3EC89E2B-A3E9-4681-BB28-0D61889D8CA8}" destId="{9AB2BA3B-D7EF-4DC7-8F24-C10B76AD2A37}" srcOrd="1" destOrd="0" presId="urn:microsoft.com/office/officeart/2005/8/layout/vList4"/>
    <dgm:cxn modelId="{58292DAB-31F2-4EE2-AB7B-7B6F41147D16}" type="presParOf" srcId="{3EC89E2B-A3E9-4681-BB28-0D61889D8CA8}" destId="{0AE4E228-9341-4E43-9D30-CF53DB38A8B0}" srcOrd="2" destOrd="0" presId="urn:microsoft.com/office/officeart/2005/8/layout/vList4"/>
    <dgm:cxn modelId="{5013E263-1939-40AD-8A68-8D8E062CF884}" type="presParOf" srcId="{EF718C3E-8C37-471F-9AD6-EC8DF3D2CE45}" destId="{2C903B79-7652-472E-8173-58EAEC174777}" srcOrd="7" destOrd="0" presId="urn:microsoft.com/office/officeart/2005/8/layout/vList4"/>
    <dgm:cxn modelId="{34FEB599-15BA-445D-8235-C19E6C5025F0}" type="presParOf" srcId="{EF718C3E-8C37-471F-9AD6-EC8DF3D2CE45}" destId="{0CAF8DEA-31B0-4F88-9CB8-7E8877B916AB}" srcOrd="8" destOrd="0" presId="urn:microsoft.com/office/officeart/2005/8/layout/vList4"/>
    <dgm:cxn modelId="{E7FBB625-9A84-4BCB-9498-AC56B4854708}" type="presParOf" srcId="{0CAF8DEA-31B0-4F88-9CB8-7E8877B916AB}" destId="{DC2CAD47-7F10-4B3C-B1EB-10E4FDE5C723}" srcOrd="0" destOrd="0" presId="urn:microsoft.com/office/officeart/2005/8/layout/vList4"/>
    <dgm:cxn modelId="{20709ACA-BF6A-489B-AC13-A8C7D51D0301}" type="presParOf" srcId="{0CAF8DEA-31B0-4F88-9CB8-7E8877B916AB}" destId="{2D613E0B-23FE-4018-AF2B-8DB6336C3255}" srcOrd="1" destOrd="0" presId="urn:microsoft.com/office/officeart/2005/8/layout/vList4"/>
    <dgm:cxn modelId="{C38CE6CE-7B4C-4321-9937-46BD4007DC76}" type="presParOf" srcId="{0CAF8DEA-31B0-4F88-9CB8-7E8877B916AB}" destId="{0F8BCB5B-EC70-4BDA-883E-E672CFBC44E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DDCDB4-366D-45E7-8F21-16A19C992E2E}">
      <dsp:nvSpPr>
        <dsp:cNvPr id="0" name=""/>
        <dsp:cNvSpPr/>
      </dsp:nvSpPr>
      <dsp:spPr>
        <a:xfrm>
          <a:off x="0" y="0"/>
          <a:ext cx="4140051" cy="9637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  </a:t>
          </a:r>
          <a:r>
            <a:rPr lang="ru-RU" sz="3900" b="1" kern="1200" dirty="0" smtClean="0">
              <a:solidFill>
                <a:srgbClr val="003300"/>
              </a:solidFill>
              <a:latin typeface="Monotype Corsiva" pitchFamily="66" charset="0"/>
            </a:rPr>
            <a:t>тетраэдр</a:t>
          </a:r>
          <a:endParaRPr lang="ru-RU" sz="3900" b="1" kern="1200" dirty="0">
            <a:solidFill>
              <a:srgbClr val="003300"/>
            </a:solidFill>
            <a:latin typeface="Monotype Corsiva" pitchFamily="66" charset="0"/>
          </a:endParaRPr>
        </a:p>
      </dsp:txBody>
      <dsp:txXfrm>
        <a:off x="1004855" y="0"/>
        <a:ext cx="3135195" cy="963787"/>
      </dsp:txXfrm>
    </dsp:sp>
    <dsp:sp modelId="{2B1CD376-2BAB-43C2-935E-AE608FE5177E}">
      <dsp:nvSpPr>
        <dsp:cNvPr id="0" name=""/>
        <dsp:cNvSpPr/>
      </dsp:nvSpPr>
      <dsp:spPr>
        <a:xfrm>
          <a:off x="640000" y="248458"/>
          <a:ext cx="45722" cy="48008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6E95E0-9EE3-47BE-B109-E777C7474DBD}">
      <dsp:nvSpPr>
        <dsp:cNvPr id="0" name=""/>
        <dsp:cNvSpPr/>
      </dsp:nvSpPr>
      <dsp:spPr>
        <a:xfrm>
          <a:off x="0" y="1120313"/>
          <a:ext cx="4140051" cy="908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  </a:t>
          </a:r>
          <a:r>
            <a:rPr lang="ru-RU" sz="3900" b="1" kern="1200" dirty="0" smtClean="0">
              <a:solidFill>
                <a:srgbClr val="003300"/>
              </a:solidFill>
              <a:latin typeface="Monotype Corsiva" pitchFamily="66" charset="0"/>
            </a:rPr>
            <a:t>куб (гексаэдр)</a:t>
          </a:r>
          <a:endParaRPr lang="ru-RU" sz="3900" b="1" kern="1200" dirty="0">
            <a:solidFill>
              <a:srgbClr val="003300"/>
            </a:solidFill>
            <a:latin typeface="Monotype Corsiva" pitchFamily="66" charset="0"/>
          </a:endParaRPr>
        </a:p>
      </dsp:txBody>
      <dsp:txXfrm>
        <a:off x="1004855" y="1120313"/>
        <a:ext cx="3135195" cy="908116"/>
      </dsp:txXfrm>
    </dsp:sp>
    <dsp:sp modelId="{830C769E-E381-4917-9027-BB3D26E94C83}">
      <dsp:nvSpPr>
        <dsp:cNvPr id="0" name=""/>
        <dsp:cNvSpPr/>
      </dsp:nvSpPr>
      <dsp:spPr>
        <a:xfrm>
          <a:off x="493144" y="1343111"/>
          <a:ext cx="395954" cy="3660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23F1F7-E4EE-4B8B-96EF-EAC3A3CE4140}">
      <dsp:nvSpPr>
        <dsp:cNvPr id="0" name=""/>
        <dsp:cNvSpPr/>
      </dsp:nvSpPr>
      <dsp:spPr>
        <a:xfrm>
          <a:off x="0" y="2160144"/>
          <a:ext cx="4140051" cy="87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  </a:t>
          </a:r>
          <a:r>
            <a:rPr lang="ru-RU" sz="3900" b="1" kern="1200" dirty="0" smtClean="0">
              <a:solidFill>
                <a:srgbClr val="003300"/>
              </a:solidFill>
              <a:latin typeface="Monotype Corsiva" pitchFamily="66" charset="0"/>
            </a:rPr>
            <a:t>октаэдр</a:t>
          </a:r>
          <a:endParaRPr lang="ru-RU" sz="3900" b="1" kern="1200" dirty="0">
            <a:solidFill>
              <a:srgbClr val="003300"/>
            </a:solidFill>
            <a:latin typeface="Monotype Corsiva" pitchFamily="66" charset="0"/>
          </a:endParaRPr>
        </a:p>
      </dsp:txBody>
      <dsp:txXfrm>
        <a:off x="1004855" y="2160144"/>
        <a:ext cx="3135195" cy="873561"/>
      </dsp:txXfrm>
    </dsp:sp>
    <dsp:sp modelId="{CC22F235-4F41-4FBC-9D82-20282C1AF1B3}">
      <dsp:nvSpPr>
        <dsp:cNvPr id="0" name=""/>
        <dsp:cNvSpPr/>
      </dsp:nvSpPr>
      <dsp:spPr>
        <a:xfrm>
          <a:off x="352060" y="2479008"/>
          <a:ext cx="477579" cy="3667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F9FAB0-3022-4109-9ADC-0118B456ED5B}">
      <dsp:nvSpPr>
        <dsp:cNvPr id="0" name=""/>
        <dsp:cNvSpPr/>
      </dsp:nvSpPr>
      <dsp:spPr>
        <a:xfrm>
          <a:off x="0" y="3205369"/>
          <a:ext cx="4140051" cy="878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  </a:t>
          </a:r>
          <a:r>
            <a:rPr lang="ru-RU" sz="3900" b="1" kern="1200" dirty="0" smtClean="0">
              <a:solidFill>
                <a:srgbClr val="003300"/>
              </a:solidFill>
              <a:latin typeface="Monotype Corsiva" pitchFamily="66" charset="0"/>
            </a:rPr>
            <a:t>додекаэдр </a:t>
          </a:r>
          <a:endParaRPr lang="ru-RU" sz="3900" b="1" kern="1200" dirty="0">
            <a:solidFill>
              <a:srgbClr val="003300"/>
            </a:solidFill>
            <a:latin typeface="Monotype Corsiva" pitchFamily="66" charset="0"/>
          </a:endParaRPr>
        </a:p>
      </dsp:txBody>
      <dsp:txXfrm>
        <a:off x="1004855" y="3205369"/>
        <a:ext cx="3135195" cy="878796"/>
      </dsp:txXfrm>
    </dsp:sp>
    <dsp:sp modelId="{9AB2BA3B-D7EF-4DC7-8F24-C10B76AD2A37}">
      <dsp:nvSpPr>
        <dsp:cNvPr id="0" name=""/>
        <dsp:cNvSpPr/>
      </dsp:nvSpPr>
      <dsp:spPr>
        <a:xfrm flipV="1">
          <a:off x="281037" y="3460982"/>
          <a:ext cx="591306" cy="2707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2CAD47-7F10-4B3C-B1EB-10E4FDE5C723}">
      <dsp:nvSpPr>
        <dsp:cNvPr id="0" name=""/>
        <dsp:cNvSpPr/>
      </dsp:nvSpPr>
      <dsp:spPr>
        <a:xfrm>
          <a:off x="0" y="4250594"/>
          <a:ext cx="4140051" cy="923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rgbClr val="003300"/>
              </a:solidFill>
              <a:latin typeface="Monotype Corsiva" pitchFamily="66" charset="0"/>
            </a:rPr>
            <a:t>икосаэдр</a:t>
          </a:r>
          <a:endParaRPr lang="ru-RU" sz="3900" b="1" kern="1200" dirty="0">
            <a:solidFill>
              <a:srgbClr val="003300"/>
            </a:solidFill>
            <a:latin typeface="Monotype Corsiva" pitchFamily="66" charset="0"/>
          </a:endParaRPr>
        </a:p>
      </dsp:txBody>
      <dsp:txXfrm>
        <a:off x="1004855" y="4250594"/>
        <a:ext cx="3135195" cy="923201"/>
      </dsp:txXfrm>
    </dsp:sp>
    <dsp:sp modelId="{2D613E0B-23FE-4018-AF2B-8DB6336C3255}">
      <dsp:nvSpPr>
        <dsp:cNvPr id="0" name=""/>
        <dsp:cNvSpPr/>
      </dsp:nvSpPr>
      <dsp:spPr>
        <a:xfrm>
          <a:off x="426639" y="4548595"/>
          <a:ext cx="328421" cy="489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1E4A-0653-4053-8199-E5270A4C3F5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F4EC-5052-4354-A6AC-0F6AB27FE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1E4A-0653-4053-8199-E5270A4C3F5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F4EC-5052-4354-A6AC-0F6AB27FE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1E4A-0653-4053-8199-E5270A4C3F5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F4EC-5052-4354-A6AC-0F6AB27FE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1E4A-0653-4053-8199-E5270A4C3F5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F4EC-5052-4354-A6AC-0F6AB27FE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1E4A-0653-4053-8199-E5270A4C3F5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F4EC-5052-4354-A6AC-0F6AB27FE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1E4A-0653-4053-8199-E5270A4C3F5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F4EC-5052-4354-A6AC-0F6AB27FE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1E4A-0653-4053-8199-E5270A4C3F5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F4EC-5052-4354-A6AC-0F6AB27FE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1E4A-0653-4053-8199-E5270A4C3F5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F4EC-5052-4354-A6AC-0F6AB27FE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1E4A-0653-4053-8199-E5270A4C3F5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F4EC-5052-4354-A6AC-0F6AB27FE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1E4A-0653-4053-8199-E5270A4C3F5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F4EC-5052-4354-A6AC-0F6AB27FE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1E4A-0653-4053-8199-E5270A4C3F5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3AF4EC-5052-4354-A6AC-0F6AB27FE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871E4A-0653-4053-8199-E5270A4C3F5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3AF4EC-5052-4354-A6AC-0F6AB27FE2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jpeg"/><Relationship Id="rId18" Type="http://schemas.openxmlformats.org/officeDocument/2006/relationships/hyperlink" Target="http://mnogogranniki.ru/vidy-mnogogrannikov/8-vidy/83-bolshoj-zvjozdchatyj-dodekajedr.html" TargetMode="External"/><Relationship Id="rId26" Type="http://schemas.openxmlformats.org/officeDocument/2006/relationships/hyperlink" Target="http://www.mnogogranniki.ru/vidy-mnogogrannikov/8-vidy/173-trinadtsataya-zvezdchataya-forma-ikoso-dodekaedra.html" TargetMode="External"/><Relationship Id="rId39" Type="http://schemas.openxmlformats.org/officeDocument/2006/relationships/image" Target="../media/image43.jpeg"/><Relationship Id="rId3" Type="http://schemas.openxmlformats.org/officeDocument/2006/relationships/image" Target="../media/image25.jpeg"/><Relationship Id="rId21" Type="http://schemas.openxmlformats.org/officeDocument/2006/relationships/image" Target="../media/image34.jpeg"/><Relationship Id="rId34" Type="http://schemas.openxmlformats.org/officeDocument/2006/relationships/hyperlink" Target="http://mnogogranniki.ru/vidy-mnogogrannikov/8-vidy/186-tretya-zvezdchataya-forma-ikoso-dodekaedra.html" TargetMode="External"/><Relationship Id="rId42" Type="http://schemas.openxmlformats.org/officeDocument/2006/relationships/hyperlink" Target="http://mnogogranniki.ru/vidy-mnogogrannikov/8-vidy/155-ikosododekaedr.html" TargetMode="External"/><Relationship Id="rId47" Type="http://schemas.openxmlformats.org/officeDocument/2006/relationships/image" Target="../media/image47.jpeg"/><Relationship Id="rId7" Type="http://schemas.openxmlformats.org/officeDocument/2006/relationships/image" Target="../media/image27.jpeg"/><Relationship Id="rId12" Type="http://schemas.openxmlformats.org/officeDocument/2006/relationships/hyperlink" Target="http://mnogogranniki.ru/vidy-mnogogrannikov/8-vidy/142-malyj-zvjozdchatyj-dodekaedr.html" TargetMode="External"/><Relationship Id="rId17" Type="http://schemas.openxmlformats.org/officeDocument/2006/relationships/image" Target="../media/image32.jpeg"/><Relationship Id="rId25" Type="http://schemas.openxmlformats.org/officeDocument/2006/relationships/image" Target="../media/image36.jpeg"/><Relationship Id="rId33" Type="http://schemas.openxmlformats.org/officeDocument/2006/relationships/image" Target="../media/image40.jpeg"/><Relationship Id="rId38" Type="http://schemas.openxmlformats.org/officeDocument/2006/relationships/hyperlink" Target="http://mnogogranniki.ru/vidy-mnogogrannikov/8-vidy/150-rombo-usechennyj-kubo-oktaedr.html" TargetMode="External"/><Relationship Id="rId46" Type="http://schemas.openxmlformats.org/officeDocument/2006/relationships/hyperlink" Target="http://mnogogranniki.ru/vidy-mnogogrannikov/8-vidy/149-usechjonnyj-ikosododekaedr.html" TargetMode="External"/><Relationship Id="rId2" Type="http://schemas.openxmlformats.org/officeDocument/2006/relationships/hyperlink" Target="http://www.mnogogranniki.ru/vidy-mnogogrannikov/8-vidy/169-bolshoj-ikosaedr.html" TargetMode="External"/><Relationship Id="rId16" Type="http://schemas.openxmlformats.org/officeDocument/2006/relationships/hyperlink" Target="http://mnogogranniki.ru/vidy-mnogogrannikov/8-vidy/96-dodeka-dodekajedr.html" TargetMode="External"/><Relationship Id="rId20" Type="http://schemas.openxmlformats.org/officeDocument/2006/relationships/hyperlink" Target="http://www.mnogogranniki.ru/vidy-mnogogrannikov/8-vidy/172-usechjonnyj-bolshoj-ikosaedr.html" TargetMode="External"/><Relationship Id="rId29" Type="http://schemas.openxmlformats.org/officeDocument/2006/relationships/image" Target="../media/image38.jpeg"/><Relationship Id="rId41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nogogranniki.ru/vidy-mnogogrannikov/8-vidy/167-malyj-kubo-kubo-oktaedr.html" TargetMode="External"/><Relationship Id="rId11" Type="http://schemas.openxmlformats.org/officeDocument/2006/relationships/image" Target="../media/image29.jpeg"/><Relationship Id="rId24" Type="http://schemas.openxmlformats.org/officeDocument/2006/relationships/hyperlink" Target="http://mnogogranniki.ru/vidy-mnogogrannikov/8-vidy/178-soedinenie-kuba-i-oktaedra.html" TargetMode="External"/><Relationship Id="rId32" Type="http://schemas.openxmlformats.org/officeDocument/2006/relationships/hyperlink" Target="http://mnogogranniki.ru/vidy-mnogogrannikov/8-vidy/184-soedinenie-pyati-oktaedrov.html" TargetMode="External"/><Relationship Id="rId37" Type="http://schemas.openxmlformats.org/officeDocument/2006/relationships/image" Target="../media/image42.jpeg"/><Relationship Id="rId40" Type="http://schemas.openxmlformats.org/officeDocument/2006/relationships/hyperlink" Target="http://mnogogranniki.ru/vidy-mnogogrannikov/8-vidy/180-rombo-usechennyj-ikoso-dodekaedr2.html" TargetMode="External"/><Relationship Id="rId45" Type="http://schemas.openxmlformats.org/officeDocument/2006/relationships/image" Target="../media/image46.jpeg"/><Relationship Id="rId5" Type="http://schemas.openxmlformats.org/officeDocument/2006/relationships/image" Target="../media/image26.jpeg"/><Relationship Id="rId15" Type="http://schemas.openxmlformats.org/officeDocument/2006/relationships/image" Target="../media/image31.jpeg"/><Relationship Id="rId23" Type="http://schemas.openxmlformats.org/officeDocument/2006/relationships/image" Target="../media/image35.jpeg"/><Relationship Id="rId28" Type="http://schemas.openxmlformats.org/officeDocument/2006/relationships/hyperlink" Target="http://mnogogranniki.ru/vidy-mnogogrannikov/8-vidy/153-ploskonosyj-dodekaedr.html" TargetMode="External"/><Relationship Id="rId36" Type="http://schemas.openxmlformats.org/officeDocument/2006/relationships/hyperlink" Target="http://www.mnogogranniki.ru/vidy-mnogogrannikov/8-vidy/170-malyj-ikoso-ikoso-dodekaedr.html" TargetMode="External"/><Relationship Id="rId49" Type="http://schemas.openxmlformats.org/officeDocument/2006/relationships/image" Target="../media/image48.jpeg"/><Relationship Id="rId10" Type="http://schemas.openxmlformats.org/officeDocument/2006/relationships/hyperlink" Target="http://mnogogranniki.ru/vidy-mnogogrannikov/8-vidy/99-bolshoj-dodekajedr.html" TargetMode="External"/><Relationship Id="rId19" Type="http://schemas.openxmlformats.org/officeDocument/2006/relationships/image" Target="../media/image33.jpeg"/><Relationship Id="rId31" Type="http://schemas.openxmlformats.org/officeDocument/2006/relationships/image" Target="../media/image39.jpeg"/><Relationship Id="rId44" Type="http://schemas.openxmlformats.org/officeDocument/2006/relationships/hyperlink" Target="http://mnogogranniki.ru/vidy-mnogogrannikov/8-vidy/152-ploskonosyj-kub.html" TargetMode="External"/><Relationship Id="rId4" Type="http://schemas.openxmlformats.org/officeDocument/2006/relationships/hyperlink" Target="http://www.mnogogranniki.ru/vidy-mnogogrannikov/8-vidy/168-bolshoj-kubo-kubo-oktaedr.html" TargetMode="External"/><Relationship Id="rId9" Type="http://schemas.openxmlformats.org/officeDocument/2006/relationships/image" Target="../media/image28.jpeg"/><Relationship Id="rId14" Type="http://schemas.openxmlformats.org/officeDocument/2006/relationships/hyperlink" Target="http://mnogogranniki.ru/vidy-mnogogrannikov/8-vidy/98-malyj-ikoso-gemi-dodekajedr.html" TargetMode="External"/><Relationship Id="rId22" Type="http://schemas.openxmlformats.org/officeDocument/2006/relationships/hyperlink" Target="http://www.mnogogranniki.ru/vidy-mnogogrannikov/8-vidy/171-soedinenie-pyati-tetraedrov.html" TargetMode="External"/><Relationship Id="rId27" Type="http://schemas.openxmlformats.org/officeDocument/2006/relationships/image" Target="../media/image37.jpeg"/><Relationship Id="rId30" Type="http://schemas.openxmlformats.org/officeDocument/2006/relationships/hyperlink" Target="http://mnogogranniki.ru/vidy-mnogogrannikov/8-vidy/185-pervaya-zvezdchataya-forma-ikosaedra.html" TargetMode="External"/><Relationship Id="rId35" Type="http://schemas.openxmlformats.org/officeDocument/2006/relationships/image" Target="../media/image41.jpeg"/><Relationship Id="rId43" Type="http://schemas.openxmlformats.org/officeDocument/2006/relationships/image" Target="../media/image45.jpeg"/><Relationship Id="rId48" Type="http://schemas.openxmlformats.org/officeDocument/2006/relationships/hyperlink" Target="http://mnogogranniki.ru/vidy-mnogogrannikov/8-vidy/135-zvjozdchatyj-oktaedr.html" TargetMode="External"/><Relationship Id="rId8" Type="http://schemas.openxmlformats.org/officeDocument/2006/relationships/hyperlink" Target="http://www.mnogogranniki.ru/vidy-mnogogrannikov/8-vidy/100-chetyrnadcataja-zvjozdchataja-forma-ikosajedr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Очень важное\Новая папка (2)\Новая папка\Новая папка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43408"/>
            <a:ext cx="9144000" cy="727280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620622"/>
            <a:ext cx="7772400" cy="22373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6600" spc="50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Правильные многогранники</a:t>
            </a:r>
            <a:endParaRPr lang="ru-RU" sz="6600" spc="50" dirty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Медведева\Desktop\рисунки к презентации\рис. Леонардо да винч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571480"/>
            <a:ext cx="7929618" cy="785818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66FF"/>
                </a:solidFill>
                <a:latin typeface="Monotype Corsiva" pitchFamily="66" charset="0"/>
              </a:rPr>
              <a:t>Искусство</a:t>
            </a:r>
            <a:endParaRPr lang="ru-RU" sz="5400" b="1" i="1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5286388"/>
            <a:ext cx="8072494" cy="1143008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600CC"/>
                </a:solidFill>
              </a:rPr>
              <a:t>Рисунки тел Платона, выполненные Леонардо да Винчи к книге Луки </a:t>
            </a:r>
            <a:r>
              <a:rPr lang="ru-RU" sz="2400" b="1" i="1" dirty="0" err="1" smtClean="0">
                <a:solidFill>
                  <a:srgbClr val="6600CC"/>
                </a:solidFill>
              </a:rPr>
              <a:t>Пачоли</a:t>
            </a:r>
            <a:r>
              <a:rPr lang="ru-RU" sz="2400" b="1" i="1" dirty="0" smtClean="0">
                <a:solidFill>
                  <a:srgbClr val="6600CC"/>
                </a:solidFill>
              </a:rPr>
              <a:t> «О божественной пропорции». Венеция. 1509. </a:t>
            </a:r>
            <a:endParaRPr lang="ru-RU" sz="2400" b="1" i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art_3_5_clip_image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0" y="6000768"/>
            <a:ext cx="9144000" cy="857232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993300"/>
                </a:solidFill>
              </a:rPr>
              <a:t>Сальвадор Дали «Тайная вечеря», на которой Христос и его ученики изображены сидящими внутри огромного прозрачного додекаэдра.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нформатика\Pictures\футб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728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28575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!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840" name="Рисунок 5" descr="Большой икосаэдр">
            <a:hlinkClick r:id="rId2" tooltip="&quot;Большой икосаэдр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</p:spPr>
      </p:pic>
      <p:pic>
        <p:nvPicPr>
          <p:cNvPr id="34839" name="Рисунок 6" descr="http://mnogogranniki.ru/images/vid_mnogogran/15/8-120.jpg">
            <a:hlinkClick r:id="rId4" tooltip="&quot;Большой кубо-кубо-октаэдр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  <p:pic>
        <p:nvPicPr>
          <p:cNvPr id="34838" name="Рисунок 7" descr="Малый кубо-кубо-октаэдр">
            <a:hlinkClick r:id="rId6" tooltip="&quot;Малый кубо-кубо-октаэдр&quot;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0"/>
            <a:ext cx="1143000" cy="1143000"/>
          </a:xfrm>
          <a:prstGeom prst="rect">
            <a:avLst/>
          </a:prstGeom>
          <a:noFill/>
        </p:spPr>
      </p:pic>
      <p:pic>
        <p:nvPicPr>
          <p:cNvPr id="34837" name="Рисунок 8" descr="14-я заёздчатая форма икосаэдра">
            <a:hlinkClick r:id="rId8" tooltip="&quot;14-я звёздчатая форма икосаэдра&quot;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0"/>
            <a:ext cx="1143000" cy="1143000"/>
          </a:xfrm>
          <a:prstGeom prst="rect">
            <a:avLst/>
          </a:prstGeom>
          <a:noFill/>
        </p:spPr>
      </p:pic>
      <p:pic>
        <p:nvPicPr>
          <p:cNvPr id="34836" name="Рисунок 9" descr="Большой додекаэдр">
            <a:hlinkClick r:id="rId10" tooltip="&quot;Большой додекаэдр&quot;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0"/>
            <a:ext cx="1143000" cy="1143000"/>
          </a:xfrm>
          <a:prstGeom prst="rect">
            <a:avLst/>
          </a:prstGeom>
          <a:noFill/>
        </p:spPr>
      </p:pic>
      <p:pic>
        <p:nvPicPr>
          <p:cNvPr id="34835" name="Рисунок 10" descr="Малый звёздчатый додекаэдр">
            <a:hlinkClick r:id="rId12" tooltip="&quot;Малый звёздчатый додекаэдр&quot;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142984"/>
            <a:ext cx="1143000" cy="1143000"/>
          </a:xfrm>
          <a:prstGeom prst="rect">
            <a:avLst/>
          </a:prstGeom>
          <a:noFill/>
        </p:spPr>
      </p:pic>
      <p:pic>
        <p:nvPicPr>
          <p:cNvPr id="34834" name="Рисунок 11" descr="Малый икосо-геми-додекаэдр">
            <a:hlinkClick r:id="rId14" tooltip="&quot;Малый икосо-геми-додекаэдр&quot;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8" y="0"/>
            <a:ext cx="1143000" cy="1143000"/>
          </a:xfrm>
          <a:prstGeom prst="rect">
            <a:avLst/>
          </a:prstGeom>
          <a:noFill/>
        </p:spPr>
      </p:pic>
      <p:pic>
        <p:nvPicPr>
          <p:cNvPr id="34833" name="Рисунок 12" descr="Додека-додекаэдр">
            <a:hlinkClick r:id="rId16" tooltip="&quot;Додека-додекаэдр&quot;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16" y="0"/>
            <a:ext cx="1143000" cy="1143000"/>
          </a:xfrm>
          <a:prstGeom prst="rect">
            <a:avLst/>
          </a:prstGeom>
          <a:noFill/>
        </p:spPr>
      </p:pic>
      <p:pic>
        <p:nvPicPr>
          <p:cNvPr id="34832" name="Рисунок 13" descr="Большой звёздчатый додекаэдр">
            <a:hlinkClick r:id="rId18" tooltip="&quot;Большой звёздчатый додекаэдр&quot;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3429000"/>
            <a:ext cx="1143000" cy="1143000"/>
          </a:xfrm>
          <a:prstGeom prst="rect">
            <a:avLst/>
          </a:prstGeom>
          <a:noFill/>
        </p:spPr>
      </p:pic>
      <p:pic>
        <p:nvPicPr>
          <p:cNvPr id="34831" name="Рисунок 14" descr="http://mnogogranniki.ru/images/vid_mnogogran/15/12-120.jpg">
            <a:hlinkClick r:id="rId20" tooltip="&quot;Усечённый большой икосаэдр&quot;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42976" y="5715000"/>
            <a:ext cx="1143000" cy="1143000"/>
          </a:xfrm>
          <a:prstGeom prst="rect">
            <a:avLst/>
          </a:prstGeom>
          <a:noFill/>
        </p:spPr>
      </p:pic>
      <p:pic>
        <p:nvPicPr>
          <p:cNvPr id="34830" name="Рисунок 15" descr="http://mnogogranniki.ru/images/vid_mnogogran/15/11-120.jpg">
            <a:hlinkClick r:id="rId22" tooltip="&quot;Соединение 5-ти тетраэдров&quot;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58016" y="5715000"/>
            <a:ext cx="1143000" cy="1143000"/>
          </a:xfrm>
          <a:prstGeom prst="rect">
            <a:avLst/>
          </a:prstGeom>
          <a:noFill/>
        </p:spPr>
      </p:pic>
      <p:pic>
        <p:nvPicPr>
          <p:cNvPr id="34829" name="Рисунок 16" descr="cub oktaedr 120">
            <a:hlinkClick r:id="rId24" tooltip="&quot;соединение куба и октаэдра&quot;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428992" y="5715000"/>
            <a:ext cx="1143000" cy="1143000"/>
          </a:xfrm>
          <a:prstGeom prst="rect">
            <a:avLst/>
          </a:prstGeom>
          <a:noFill/>
        </p:spPr>
      </p:pic>
      <p:pic>
        <p:nvPicPr>
          <p:cNvPr id="34828" name="Рисунок 17" descr="http://mnogogranniki.ru/images/vid_mnogogran/15/13-120.jpg">
            <a:hlinkClick r:id="rId26" tooltip="&quot;13-я звездчатая форма икосо-додекаэдра&quot;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142976" y="0"/>
            <a:ext cx="1143000" cy="1143000"/>
          </a:xfrm>
          <a:prstGeom prst="rect">
            <a:avLst/>
          </a:prstGeom>
          <a:noFill/>
        </p:spPr>
      </p:pic>
      <p:pic>
        <p:nvPicPr>
          <p:cNvPr id="34827" name="Рисунок 18" descr="Плосконосый додекаэдр">
            <a:hlinkClick r:id="rId28" tooltip="&quot;плосконосый додекаэдр&quot;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001000" y="3429000"/>
            <a:ext cx="1143000" cy="1143000"/>
          </a:xfrm>
          <a:prstGeom prst="rect">
            <a:avLst/>
          </a:prstGeom>
          <a:noFill/>
        </p:spPr>
      </p:pic>
      <p:pic>
        <p:nvPicPr>
          <p:cNvPr id="34826" name="Рисунок 19" descr="1 zv ikos 120">
            <a:hlinkClick r:id="rId30" tooltip="&quot;Первая звёздчатая форма икосаэдра&quot;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715008" y="5715000"/>
            <a:ext cx="1143000" cy="1143000"/>
          </a:xfrm>
          <a:prstGeom prst="rect">
            <a:avLst/>
          </a:prstGeom>
          <a:noFill/>
        </p:spPr>
      </p:pic>
      <p:pic>
        <p:nvPicPr>
          <p:cNvPr id="34825" name="Рисунок 20" descr="5 oktaedr 120">
            <a:hlinkClick r:id="rId32" tooltip="&quot;Соединение пяти октаэдров&quot;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285984" y="5715000"/>
            <a:ext cx="1143000" cy="1143000"/>
          </a:xfrm>
          <a:prstGeom prst="rect">
            <a:avLst/>
          </a:prstGeom>
          <a:noFill/>
        </p:spPr>
      </p:pic>
      <p:pic>
        <p:nvPicPr>
          <p:cNvPr id="34824" name="Рисунок 21" descr="3 zv ikoso dodek 120">
            <a:hlinkClick r:id="rId34" tooltip="&quot;Третья звездчатая форма икосо-додекаэдра&quot;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0" y="2285992"/>
            <a:ext cx="1143000" cy="1143000"/>
          </a:xfrm>
          <a:prstGeom prst="rect">
            <a:avLst/>
          </a:prstGeom>
          <a:noFill/>
        </p:spPr>
      </p:pic>
      <p:pic>
        <p:nvPicPr>
          <p:cNvPr id="34823" name="Рисунок 22" descr="http://mnogogranniki.ru/images/vid_mnogogran/15/10-120.jpg">
            <a:hlinkClick r:id="rId36" tooltip="&quot;Малый икосо-икосо-додекаэдр&quot;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001000" y="4572008"/>
            <a:ext cx="1143000" cy="1143000"/>
          </a:xfrm>
          <a:prstGeom prst="rect">
            <a:avLst/>
          </a:prstGeom>
          <a:noFill/>
        </p:spPr>
      </p:pic>
      <p:pic>
        <p:nvPicPr>
          <p:cNvPr id="34822" name="Рисунок 23" descr="rombo-usechennyj-kubo-oktaedr-120">
            <a:hlinkClick r:id="rId38" tooltip="&quot;ромбо-усечённый кубо-октаэдр&quot;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</p:spPr>
      </p:pic>
      <p:pic>
        <p:nvPicPr>
          <p:cNvPr id="34821" name="Рисунок 24" descr="Ромбо-усеченный-икосо-додекаэдр">
            <a:hlinkClick r:id="rId40" tooltip="&quot;Ромбо-усечённый икосо-додекаэдр&quot;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0" y="4572008"/>
            <a:ext cx="1143000" cy="1143000"/>
          </a:xfrm>
          <a:prstGeom prst="rect">
            <a:avLst/>
          </a:prstGeom>
          <a:noFill/>
        </p:spPr>
      </p:pic>
      <p:pic>
        <p:nvPicPr>
          <p:cNvPr id="34820" name="Рисунок 25" descr="Икосо-додекаэдр">
            <a:hlinkClick r:id="rId42" tooltip="&quot;Икосо-додекаэдр&quot;"/>
          </p:cNvPr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8001000" y="1142984"/>
            <a:ext cx="1143000" cy="1143000"/>
          </a:xfrm>
          <a:prstGeom prst="rect">
            <a:avLst/>
          </a:prstGeom>
          <a:noFill/>
        </p:spPr>
      </p:pic>
      <p:pic>
        <p:nvPicPr>
          <p:cNvPr id="34819" name="Рисунок 26" descr="Плосконосый куб">
            <a:hlinkClick r:id="rId44" tooltip="&quot;плосконосый куб&quot;"/>
          </p:cNvPr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8001000" y="2285992"/>
            <a:ext cx="1143000" cy="1143000"/>
          </a:xfrm>
          <a:prstGeom prst="rect">
            <a:avLst/>
          </a:prstGeom>
          <a:noFill/>
        </p:spPr>
      </p:pic>
      <p:pic>
        <p:nvPicPr>
          <p:cNvPr id="34818" name="Рисунок 27" descr="Усечённый икосододекаэдр">
            <a:hlinkClick r:id="rId46" tooltip="&quot;усечённый икосо-додекаэдр&quot;"/>
          </p:cNvPr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</p:spPr>
      </p:pic>
      <p:pic>
        <p:nvPicPr>
          <p:cNvPr id="34817" name="Рисунок 28" descr="Звёздчатый октаэдр">
            <a:hlinkClick r:id="rId48" tooltip="&quot;Звёздчатый октаэдр&quot;"/>
          </p:cNvPr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4572000" y="5715000"/>
            <a:ext cx="1143000" cy="1143000"/>
          </a:xfrm>
          <a:prstGeom prst="rect">
            <a:avLst/>
          </a:prstGeom>
          <a:noFill/>
        </p:spPr>
      </p:pic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0" y="571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0" y="685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0" y="800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0" y="914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0" y="1028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0" y="11430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0" y="1257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0" y="1371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0" y="1485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0" y="1600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0" y="1714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0" y="1828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0" y="1943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0" y="2057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0" y="2171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0" y="22860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0" y="2400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0" y="2514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0" y="2628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23528" y="476672"/>
            <a:ext cx="8496944" cy="6381328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Математика  владеет не только истиной, но и высшей красотой -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красотой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отточенной и строгой, возвышенно чистой и стремящейся к подлинному совершенству, которое свойственно лишь величайшим образцам искусства</a:t>
            </a:r>
          </a:p>
          <a:p>
            <a:pPr algn="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Бертран Рассел</a:t>
            </a:r>
          </a:p>
          <a:p>
            <a:pPr algn="r"/>
            <a:endParaRPr lang="ru-RU" sz="2800" b="1" dirty="0" smtClean="0">
              <a:latin typeface="Monotype Corsiva" pitchFamily="66" charset="0"/>
            </a:endParaRPr>
          </a:p>
          <a:p>
            <a:pPr algn="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ahoma" pitchFamily="34" charset="0"/>
              </a:rPr>
              <a:t> </a:t>
            </a:r>
          </a:p>
          <a:p>
            <a:pPr algn="r"/>
            <a:endParaRPr lang="ru-RU" sz="2800" b="1" dirty="0" smtClean="0">
              <a:latin typeface="Monotype Corsiva" pitchFamily="66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 rot="10800000">
            <a:off x="2143108" y="5572140"/>
            <a:ext cx="6786610" cy="1285860"/>
          </a:xfrm>
          <a:prstGeom prst="wedgeRoundRectCallout">
            <a:avLst>
              <a:gd name="adj1" fmla="val -31295"/>
              <a:gd name="adj2" fmla="val 85474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http://go2.imgsmail.ru/imgpreview?key=http%3A//www.sceptic-ratio.narod.ru/rep/zoloto/17/48.jpg&amp;mb=imgdb_preview_1819"/>
          <p:cNvPicPr>
            <a:picLocks noChangeAspect="1" noChangeArrowheads="1"/>
          </p:cNvPicPr>
          <p:nvPr/>
        </p:nvPicPr>
        <p:blipFill>
          <a:blip r:embed="rId2" cstate="print">
            <a:lum contrast="1000"/>
          </a:blip>
          <a:srcRect/>
          <a:stretch>
            <a:fillRect/>
          </a:stretch>
        </p:blipFill>
        <p:spPr bwMode="auto">
          <a:xfrm>
            <a:off x="2428860" y="2357430"/>
            <a:ext cx="3786182" cy="3140968"/>
          </a:xfrm>
          <a:prstGeom prst="rect">
            <a:avLst/>
          </a:prstGeom>
          <a:noFill/>
        </p:spPr>
      </p:pic>
      <p:pic>
        <p:nvPicPr>
          <p:cNvPr id="3075" name="Picture 3" descr="C:\Users\информатика\Desktop\рисунки к презентации\Платон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714620"/>
            <a:ext cx="1691680" cy="2376264"/>
          </a:xfrm>
          <a:prstGeom prst="rect">
            <a:avLst/>
          </a:prstGeom>
          <a:noFill/>
        </p:spPr>
      </p:pic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1928794" y="5572140"/>
            <a:ext cx="721520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Философ-идеалист </a:t>
            </a:r>
            <a:r>
              <a:rPr lang="ru-RU" u="sng" dirty="0" smtClean="0">
                <a:solidFill>
                  <a:srgbClr val="0033CC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Платон (427-347 гг. до н.э..) 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изложил в своем трактате «</a:t>
            </a:r>
            <a:r>
              <a:rPr lang="ru-RU" dirty="0" err="1" smtClean="0">
                <a:solidFill>
                  <a:srgbClr val="0033CC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Тимей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» 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учение </a:t>
            </a:r>
            <a:r>
              <a:rPr lang="ru-RU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пифагорийцев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33CC"/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С тех пор правильные многогранники стали называться </a:t>
            </a:r>
          </a:p>
          <a:p>
            <a:pPr algn="ctr"/>
            <a:r>
              <a:rPr lang="ru-RU" sz="2400" b="1" i="1" dirty="0" err="1" smtClean="0">
                <a:solidFill>
                  <a:srgbClr val="0033CC"/>
                </a:solidFill>
                <a:latin typeface="Monotype Corsiva" pitchFamily="66" charset="0"/>
                <a:ea typeface="Segoe UI Symbol" pitchFamily="34" charset="0"/>
                <a:cs typeface="Times New Roman" pitchFamily="18" charset="0"/>
              </a:rPr>
              <a:t>платоновыми</a:t>
            </a:r>
            <a:r>
              <a:rPr lang="ru-RU" sz="2400" b="1" i="1" dirty="0" smtClean="0">
                <a:solidFill>
                  <a:srgbClr val="0033CC"/>
                </a:solidFill>
                <a:latin typeface="Monotype Corsiva" pitchFamily="66" charset="0"/>
                <a:ea typeface="Segoe UI Symbol" pitchFamily="34" charset="0"/>
                <a:cs typeface="Times New Roman" pitchFamily="18" charset="0"/>
              </a:rPr>
              <a:t> телами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3079" name="Picture 7" descr="http://go2.imgsmail.ru/imgpreview?key=http%3A//dasha46.narod.ru/Encyclopedic_Knowledge/Mathematics/Mathematicians/Pifagor.jpg&amp;mb=imgdb_preview_17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71678"/>
            <a:ext cx="1728192" cy="2376264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77318" cy="5714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Историческая справка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0364" y="1857364"/>
            <a:ext cx="2643206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  <a:ea typeface="Segoe UI Symbol" pitchFamily="34" charset="0"/>
                <a:cs typeface="Times New Roman" pitchFamily="18" charset="0"/>
              </a:rPr>
              <a:t>божественные фигуры</a:t>
            </a:r>
            <a:endParaRPr lang="ru-RU" sz="20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42844" y="836712"/>
            <a:ext cx="8101564" cy="806338"/>
          </a:xfrm>
          <a:prstGeom prst="wedgeRoundRectCallout">
            <a:avLst>
              <a:gd name="adj1" fmla="val -31270"/>
              <a:gd name="adj2" fmla="val 8976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Правильными многогранниками увлекались </a:t>
            </a:r>
            <a:r>
              <a:rPr lang="ru-RU" u="sng" dirty="0" smtClean="0">
                <a:solidFill>
                  <a:srgbClr val="0033CC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Пифагор (570-470 гг. до н.э.) 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и его ученики.  Их поражала красота, совершенство, гармония этих фигур. 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5012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668072" cy="7143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Историческая справка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283968" cy="550072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Платон считал, что четыре правильных многогранника олицетворяют четыре «стихии»: </a:t>
            </a:r>
            <a:r>
              <a:rPr lang="ru-RU" sz="2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тетраэдр – огонь,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куб – землю,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икосаэдр – воду,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октаэдр</a:t>
            </a:r>
            <a:r>
              <a:rPr lang="ru-RU" sz="2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– воздух</a:t>
            </a:r>
            <a:r>
              <a:rPr lang="ru-RU" sz="2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Пятый же многогранник,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додекаэдр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символизировал собой все мироздание, представлял собой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 всей Вселенной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почитался главнейшим 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его стали называть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quinta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essentia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квинта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эссенциа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») или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«пятая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сущность».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/>
          </a:p>
        </p:txBody>
      </p:sp>
      <p:pic>
        <p:nvPicPr>
          <p:cNvPr id="17413" name="Picture 5" descr="C:\Users\Лида\Desktop\платоновы тел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42984"/>
            <a:ext cx="4716016" cy="451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39952" cy="1052736"/>
          </a:xfrm>
          <a:ln w="31750">
            <a:solidFill>
              <a:srgbClr val="C00000"/>
            </a:solidFill>
            <a:bevel/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Тип правильного многогранника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информатика\Desktop\50px-Tetrahedron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792088" cy="792088"/>
          </a:xfrm>
          <a:prstGeom prst="rect">
            <a:avLst/>
          </a:prstGeom>
          <a:noFill/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0" y="1052736"/>
          <a:ext cx="4140051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C:\Users\информатика\Desktop\50px-Hexahedron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204864"/>
            <a:ext cx="792088" cy="792088"/>
          </a:xfrm>
          <a:prstGeom prst="rect">
            <a:avLst/>
          </a:prstGeom>
          <a:noFill/>
        </p:spPr>
      </p:pic>
      <p:pic>
        <p:nvPicPr>
          <p:cNvPr id="2052" name="Picture 4" descr="C:\Users\информатика\Desktop\50px-Octahedron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284984"/>
            <a:ext cx="792088" cy="720080"/>
          </a:xfrm>
          <a:prstGeom prst="rect">
            <a:avLst/>
          </a:prstGeom>
          <a:noFill/>
        </p:spPr>
      </p:pic>
      <p:pic>
        <p:nvPicPr>
          <p:cNvPr id="2053" name="Picture 5" descr="C:\Users\информатика\Desktop\50px-Icosahedron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373216"/>
            <a:ext cx="792088" cy="792088"/>
          </a:xfrm>
          <a:prstGeom prst="rect">
            <a:avLst/>
          </a:prstGeom>
          <a:noFill/>
        </p:spPr>
      </p:pic>
      <p:pic>
        <p:nvPicPr>
          <p:cNvPr id="2054" name="Picture 6" descr="C:\Users\информатика\Desktop\50px-Dodecahedron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293096"/>
            <a:ext cx="792088" cy="792088"/>
          </a:xfrm>
          <a:prstGeom prst="rect">
            <a:avLst/>
          </a:prstGeom>
          <a:noFill/>
        </p:spPr>
      </p:pic>
      <p:graphicFrame>
        <p:nvGraphicFramePr>
          <p:cNvPr id="11" name="Group 126"/>
          <p:cNvGraphicFramePr>
            <a:graphicFrameLocks/>
          </p:cNvGraphicFramePr>
          <p:nvPr/>
        </p:nvGraphicFramePr>
        <p:xfrm>
          <a:off x="4139951" y="0"/>
          <a:ext cx="5004050" cy="629174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52129"/>
                <a:gridCol w="1152128"/>
                <a:gridCol w="1152128"/>
                <a:gridCol w="1547665"/>
              </a:tblGrid>
              <a:tr h="47667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</a:rPr>
                        <a:t>Число</a:t>
                      </a: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</a:rPr>
                        <a:t>Форма граней</a:t>
                      </a: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</a:rPr>
                        <a:t>граней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</a:rPr>
                        <a:t>ребер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</a:rPr>
                        <a:t>вершин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7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4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6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4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</a:rPr>
                        <a:t>Треугольник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14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6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12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8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</a:rPr>
                        <a:t>Квадрат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06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8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12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6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</a:rPr>
                        <a:t>Треугольник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722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12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30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20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</a:rPr>
                        <a:t>Пятиуго-льник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20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30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12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Monotype Corsiva" pitchFamily="66" charset="0"/>
                        </a:rPr>
                        <a:t>Треугольник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6309320"/>
            <a:ext cx="9144000" cy="584775"/>
          </a:xfrm>
          <a:prstGeom prst="rect">
            <a:avLst/>
          </a:prstGeom>
          <a:ln w="317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Monotype Corsiva" pitchFamily="66" charset="0"/>
              </a:rPr>
              <a:t>Теорема    (формула)   Эйлера: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	     </a:t>
            </a:r>
            <a:r>
              <a:rPr lang="ru-RU" sz="3200" b="1" dirty="0" smtClean="0">
                <a:solidFill>
                  <a:srgbClr val="003300"/>
                </a:solidFill>
                <a:latin typeface="+mj-lt"/>
              </a:rPr>
              <a:t>В + Г = Р + 2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pic>
        <p:nvPicPr>
          <p:cNvPr id="13" name="Picture 2" descr="C:\Users\Медведева\Desktop\50px-Tetrahedron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755576" y="908720"/>
            <a:ext cx="7632848" cy="5544616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None/>
            </a:pPr>
            <a:endParaRPr lang="ru-RU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  <a:p>
            <a:pPr algn="r">
              <a:buNone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Правильных многогранников вызывающе мало, но этот весьма скромный по численности отряд сумел пробраться в самые глубины различных наук</a:t>
            </a:r>
          </a:p>
          <a:p>
            <a:pPr algn="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  <a:p>
            <a:pPr algn="r">
              <a:buNone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Л. Кэрролл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6357982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Кристаллы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6732240" cy="292895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00"/>
                </a:solidFill>
              </a:rPr>
              <a:t>Куб</a:t>
            </a:r>
            <a:r>
              <a:rPr lang="ru-RU" dirty="0" smtClean="0">
                <a:solidFill>
                  <a:schemeClr val="tx1"/>
                </a:solidFill>
              </a:rPr>
              <a:t> - монокристалл поваренной соли (</a:t>
            </a:r>
            <a:r>
              <a:rPr lang="ru-RU" dirty="0" err="1" smtClean="0">
                <a:solidFill>
                  <a:schemeClr val="tx1"/>
                </a:solidFill>
              </a:rPr>
              <a:t>NaCl</a:t>
            </a:r>
            <a:r>
              <a:rPr lang="ru-RU" dirty="0" smtClean="0">
                <a:solidFill>
                  <a:schemeClr val="tx1"/>
                </a:solidFill>
              </a:rPr>
              <a:t>).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00"/>
                </a:solidFill>
              </a:rPr>
              <a:t>Октаэдр </a:t>
            </a:r>
            <a:r>
              <a:rPr lang="ru-RU" dirty="0" smtClean="0">
                <a:solidFill>
                  <a:schemeClr val="tx1"/>
                </a:solidFill>
              </a:rPr>
              <a:t>- монокристалл алюмокалиевых квасцов ((KalSO4)2*12H2O).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00"/>
                </a:solidFill>
              </a:rPr>
              <a:t>Тетраэдр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сурьменистый</a:t>
            </a:r>
            <a:r>
              <a:rPr lang="ru-RU" dirty="0" smtClean="0">
                <a:solidFill>
                  <a:schemeClr val="tx1"/>
                </a:solidFill>
              </a:rPr>
              <a:t> сернокислый натрий.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00"/>
                </a:solidFill>
              </a:rPr>
              <a:t>Икосаэдр</a:t>
            </a:r>
            <a:r>
              <a:rPr lang="ru-RU" dirty="0" smtClean="0">
                <a:solidFill>
                  <a:schemeClr val="tx1"/>
                </a:solidFill>
              </a:rPr>
              <a:t> – бор.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00"/>
                </a:solidFill>
              </a:rPr>
              <a:t>Додекаэдр </a:t>
            </a:r>
            <a:r>
              <a:rPr lang="ru-RU" dirty="0" smtClean="0">
                <a:solidFill>
                  <a:schemeClr val="tx1"/>
                </a:solidFill>
              </a:rPr>
              <a:t>- кристаллы пирита (сернистого колчедана </a:t>
            </a:r>
            <a:r>
              <a:rPr lang="ru-RU" dirty="0" err="1" smtClean="0">
                <a:solidFill>
                  <a:schemeClr val="tx1"/>
                </a:solidFill>
              </a:rPr>
              <a:t>FeS</a:t>
            </a:r>
            <a:r>
              <a:rPr lang="ru-RU" dirty="0" smtClean="0">
                <a:solidFill>
                  <a:schemeClr val="tx1"/>
                </a:solidFill>
              </a:rPr>
              <a:t>). </a:t>
            </a:r>
            <a:endParaRPr lang="ru-RU" dirty="0" smtClean="0"/>
          </a:p>
        </p:txBody>
      </p:sp>
      <p:pic>
        <p:nvPicPr>
          <p:cNvPr id="6" name="Picture 4" descr="mnogogr-priroda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76256" y="0"/>
            <a:ext cx="2267744" cy="1728192"/>
          </a:xfrm>
          <a:prstGeom prst="rect">
            <a:avLst/>
          </a:prstGeom>
          <a:noFill/>
          <a:ln/>
        </p:spPr>
      </p:pic>
      <p:pic>
        <p:nvPicPr>
          <p:cNvPr id="7" name="Picture 10" descr="mnogogr-priroda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3356992"/>
            <a:ext cx="2267744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mnogogr-priroda-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1700808"/>
            <a:ext cx="2267744" cy="171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nogogr-priroda-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6256" y="5085184"/>
            <a:ext cx="226774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Users\Лида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492"/>
            <a:ext cx="6858016" cy="2857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0406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500438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786058"/>
            <a:ext cx="642942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/>
              <a:t>Иоганн Кеплер (1571-1630) в своём этюде «О снежинке»: </a:t>
            </a:r>
          </a:p>
          <a:p>
            <a:pPr>
              <a:lnSpc>
                <a:spcPct val="120000"/>
              </a:lnSpc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«Среди правильных тел самое первое, начало и родитель остальных – куб, а его, если позволительно так сказать, супруга – октаэдр, ибо у октаэдра столько углов, сколько у куба граней». </a:t>
            </a:r>
            <a:endParaRPr lang="ru-RU" sz="28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Лида\Desktop\снеж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04" y="0"/>
            <a:ext cx="3000396" cy="2857496"/>
          </a:xfrm>
          <a:prstGeom prst="rect">
            <a:avLst/>
          </a:prstGeom>
          <a:noFill/>
        </p:spPr>
      </p:pic>
      <p:pic>
        <p:nvPicPr>
          <p:cNvPr id="33796" name="Picture 4" descr="C:\Users\Лида\Desktop\11981692071195667772__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0"/>
            <a:ext cx="3000364" cy="2857496"/>
          </a:xfrm>
          <a:prstGeom prst="rect">
            <a:avLst/>
          </a:prstGeom>
          <a:noFill/>
        </p:spPr>
      </p:pic>
      <p:pic>
        <p:nvPicPr>
          <p:cNvPr id="33797" name="Picture 5" descr="C:\Users\Лида\Desktop\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3143239" cy="2857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11144" cy="9361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Живая   природа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6" descr="mnogogr-priroda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268760"/>
            <a:ext cx="45365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1700808"/>
            <a:ext cx="3888432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Скелет одноклеточного организма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феодарии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представляет собой икосаэдр.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857892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Феодария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(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Circjgjnia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icosahtdra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)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2237</TotalTime>
  <Words>371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Правильные многогранники</vt:lpstr>
      <vt:lpstr>Слайд 2</vt:lpstr>
      <vt:lpstr>Историческая справка</vt:lpstr>
      <vt:lpstr>Историческая справка</vt:lpstr>
      <vt:lpstr>Тип правильного многогранника</vt:lpstr>
      <vt:lpstr>Слайд 6</vt:lpstr>
      <vt:lpstr>Кристаллы</vt:lpstr>
      <vt:lpstr>Слайд 8</vt:lpstr>
      <vt:lpstr>Живая   природа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информатика</dc:creator>
  <cp:lastModifiedBy>информатика</cp:lastModifiedBy>
  <cp:revision>70</cp:revision>
  <dcterms:created xsi:type="dcterms:W3CDTF">2014-01-07T06:18:50Z</dcterms:created>
  <dcterms:modified xsi:type="dcterms:W3CDTF">2014-01-22T20:58:25Z</dcterms:modified>
</cp:coreProperties>
</file>