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2" r:id="rId1"/>
  </p:sldMasterIdLst>
  <p:sldIdLst>
    <p:sldId id="288" r:id="rId2"/>
    <p:sldId id="258" r:id="rId3"/>
    <p:sldId id="287" r:id="rId4"/>
    <p:sldId id="259" r:id="rId5"/>
    <p:sldId id="260" r:id="rId6"/>
    <p:sldId id="262" r:id="rId7"/>
    <p:sldId id="279" r:id="rId8"/>
    <p:sldId id="264" r:id="rId9"/>
    <p:sldId id="265" r:id="rId10"/>
    <p:sldId id="266" r:id="rId11"/>
    <p:sldId id="267" r:id="rId12"/>
    <p:sldId id="268" r:id="rId13"/>
    <p:sldId id="270" r:id="rId14"/>
    <p:sldId id="280" r:id="rId15"/>
    <p:sldId id="286" r:id="rId16"/>
    <p:sldId id="271" r:id="rId17"/>
    <p:sldId id="272" r:id="rId18"/>
    <p:sldId id="273" r:id="rId19"/>
    <p:sldId id="285" r:id="rId20"/>
    <p:sldId id="274" r:id="rId21"/>
    <p:sldId id="282" r:id="rId22"/>
    <p:sldId id="283" r:id="rId23"/>
    <p:sldId id="284" r:id="rId24"/>
    <p:sldId id="28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0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CAB567-C79C-4E30-B504-55349E1A200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F7F1A1-5B7D-4999-BFF1-EE0C3D126491}">
      <dgm:prSet phldrT="[Текст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l">
            <a:spcAft>
              <a:spcPts val="0"/>
            </a:spcAft>
          </a:pPr>
          <a:r>
            <a:rPr lang="ru-RU" sz="2800" dirty="0" smtClean="0">
              <a:solidFill>
                <a:schemeClr val="tx1"/>
              </a:solidFill>
            </a:rPr>
            <a:t>Цель обучения ребенка состоит в том, чтобы сделать его способным развиваться дальше без помощи учителя.</a:t>
          </a:r>
        </a:p>
        <a:p>
          <a:pPr algn="r">
            <a:spcAft>
              <a:spcPts val="0"/>
            </a:spcAft>
          </a:pPr>
          <a:r>
            <a:rPr lang="ru-RU" sz="2800" dirty="0" smtClean="0">
              <a:solidFill>
                <a:schemeClr val="tx1"/>
              </a:solidFill>
            </a:rPr>
            <a:t> (Э. </a:t>
          </a:r>
          <a:r>
            <a:rPr lang="ru-RU" sz="2800" dirty="0" err="1" smtClean="0">
              <a:solidFill>
                <a:schemeClr val="tx1"/>
              </a:solidFill>
            </a:rPr>
            <a:t>Хаббард</a:t>
          </a:r>
          <a:r>
            <a:rPr lang="ru-RU" sz="2800" dirty="0" smtClean="0">
              <a:solidFill>
                <a:schemeClr val="tx1"/>
              </a:solidFill>
            </a:rPr>
            <a:t>)</a:t>
          </a:r>
          <a:endParaRPr lang="ru-RU" sz="2800" dirty="0">
            <a:solidFill>
              <a:schemeClr val="tx1"/>
            </a:solidFill>
          </a:endParaRPr>
        </a:p>
      </dgm:t>
    </dgm:pt>
    <dgm:pt modelId="{B9A17104-767C-4337-B79C-D39584CF5718}" type="parTrans" cxnId="{5F2EB86A-36F7-4DF2-A5CA-1B3D509C11A3}">
      <dgm:prSet/>
      <dgm:spPr/>
      <dgm:t>
        <a:bodyPr/>
        <a:lstStyle/>
        <a:p>
          <a:endParaRPr lang="ru-RU"/>
        </a:p>
      </dgm:t>
    </dgm:pt>
    <dgm:pt modelId="{79FB640C-E6D3-4C1F-95BE-6AE9B0DAC3E1}" type="sibTrans" cxnId="{5F2EB86A-36F7-4DF2-A5CA-1B3D509C11A3}">
      <dgm:prSet/>
      <dgm:spPr/>
      <dgm:t>
        <a:bodyPr/>
        <a:lstStyle/>
        <a:p>
          <a:endParaRPr lang="ru-RU"/>
        </a:p>
      </dgm:t>
    </dgm:pt>
    <dgm:pt modelId="{5AAFDB8B-C72B-4C5D-A98D-CCE3F8E21849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>
            <a:spcAft>
              <a:spcPts val="0"/>
            </a:spcAft>
          </a:pPr>
          <a:r>
            <a:rPr lang="ru-RU" sz="3200" dirty="0" smtClean="0">
              <a:solidFill>
                <a:schemeClr val="tx1"/>
              </a:solidFill>
            </a:rPr>
            <a:t>Человек образованный - тот, кто знает, где найти то, чего он не знает. </a:t>
          </a:r>
        </a:p>
        <a:p>
          <a:pPr algn="r">
            <a:spcAft>
              <a:spcPts val="0"/>
            </a:spcAft>
          </a:pPr>
          <a:r>
            <a:rPr lang="ru-RU" sz="3200" dirty="0" smtClean="0">
              <a:solidFill>
                <a:schemeClr val="tx1"/>
              </a:solidFill>
            </a:rPr>
            <a:t>(Г. </a:t>
          </a:r>
          <a:r>
            <a:rPr lang="ru-RU" sz="3200" dirty="0" err="1" smtClean="0">
              <a:solidFill>
                <a:schemeClr val="tx1"/>
              </a:solidFill>
            </a:rPr>
            <a:t>Зиммель</a:t>
          </a:r>
          <a:r>
            <a:rPr lang="ru-RU" sz="3200" dirty="0" smtClean="0">
              <a:solidFill>
                <a:schemeClr val="tx1"/>
              </a:solidFill>
            </a:rPr>
            <a:t>)</a:t>
          </a:r>
          <a:endParaRPr lang="ru-RU" sz="3200" dirty="0">
            <a:solidFill>
              <a:schemeClr val="tx1"/>
            </a:solidFill>
          </a:endParaRPr>
        </a:p>
      </dgm:t>
    </dgm:pt>
    <dgm:pt modelId="{84AD0466-C790-4614-B1D9-83458C5A740C}" type="parTrans" cxnId="{89BAAC28-DFFE-4BC8-ADC1-A6AC01E419F5}">
      <dgm:prSet/>
      <dgm:spPr/>
      <dgm:t>
        <a:bodyPr/>
        <a:lstStyle/>
        <a:p>
          <a:endParaRPr lang="ru-RU"/>
        </a:p>
      </dgm:t>
    </dgm:pt>
    <dgm:pt modelId="{3BEEDB07-A3AA-4B99-900E-30F1FD037C99}" type="sibTrans" cxnId="{89BAAC28-DFFE-4BC8-ADC1-A6AC01E419F5}">
      <dgm:prSet/>
      <dgm:spPr/>
      <dgm:t>
        <a:bodyPr/>
        <a:lstStyle/>
        <a:p>
          <a:endParaRPr lang="ru-RU"/>
        </a:p>
      </dgm:t>
    </dgm:pt>
    <dgm:pt modelId="{1B8098AB-03F8-404F-91B4-6AA082AE31D7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l">
            <a:spcAft>
              <a:spcPts val="0"/>
            </a:spcAft>
          </a:pPr>
          <a:r>
            <a:rPr lang="ru-RU" sz="3200" dirty="0" smtClean="0">
              <a:solidFill>
                <a:schemeClr val="tx1"/>
              </a:solidFill>
            </a:rPr>
            <a:t>Плохой учитель преподносит истину, хороший - учит ее находить.</a:t>
          </a:r>
        </a:p>
        <a:p>
          <a:pPr algn="r">
            <a:spcAft>
              <a:spcPts val="0"/>
            </a:spcAft>
          </a:pPr>
          <a:r>
            <a:rPr lang="ru-RU" sz="3200" dirty="0" smtClean="0">
              <a:solidFill>
                <a:schemeClr val="tx1"/>
              </a:solidFill>
            </a:rPr>
            <a:t>(А. </a:t>
          </a:r>
          <a:r>
            <a:rPr lang="ru-RU" sz="3200" dirty="0" err="1" smtClean="0">
              <a:solidFill>
                <a:schemeClr val="tx1"/>
              </a:solidFill>
            </a:rPr>
            <a:t>Дистерверг</a:t>
          </a:r>
          <a:r>
            <a:rPr lang="ru-RU" sz="3200" dirty="0" smtClean="0">
              <a:solidFill>
                <a:schemeClr val="tx1"/>
              </a:solidFill>
            </a:rPr>
            <a:t>)</a:t>
          </a:r>
          <a:endParaRPr lang="ru-RU" sz="3200" dirty="0">
            <a:solidFill>
              <a:schemeClr val="tx1"/>
            </a:solidFill>
          </a:endParaRPr>
        </a:p>
      </dgm:t>
    </dgm:pt>
    <dgm:pt modelId="{57741609-486A-4CCE-8319-F1F5278F63D8}" type="parTrans" cxnId="{F50E5218-F53E-4114-B7AB-6F057030C852}">
      <dgm:prSet/>
      <dgm:spPr/>
      <dgm:t>
        <a:bodyPr/>
        <a:lstStyle/>
        <a:p>
          <a:endParaRPr lang="ru-RU"/>
        </a:p>
      </dgm:t>
    </dgm:pt>
    <dgm:pt modelId="{7721D40D-169C-40A1-BD2E-2F7C7E2B72E8}" type="sibTrans" cxnId="{F50E5218-F53E-4114-B7AB-6F057030C852}">
      <dgm:prSet/>
      <dgm:spPr/>
      <dgm:t>
        <a:bodyPr/>
        <a:lstStyle/>
        <a:p>
          <a:endParaRPr lang="ru-RU"/>
        </a:p>
      </dgm:t>
    </dgm:pt>
    <dgm:pt modelId="{C5703867-3B9A-43F9-8A2A-B4AAD9F4F936}" type="pres">
      <dgm:prSet presAssocID="{BDCAB567-C79C-4E30-B504-55349E1A200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93FCBA-510C-47A0-8F1A-62C064DE8A9C}" type="pres">
      <dgm:prSet presAssocID="{1CF7F1A1-5B7D-4999-BFF1-EE0C3D126491}" presName="parentLin" presStyleCnt="0"/>
      <dgm:spPr/>
    </dgm:pt>
    <dgm:pt modelId="{20888241-B02C-4833-B831-1C7F83C8E7C7}" type="pres">
      <dgm:prSet presAssocID="{1CF7F1A1-5B7D-4999-BFF1-EE0C3D12649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1D69B61-ECF3-450E-8118-74A9958016B7}" type="pres">
      <dgm:prSet presAssocID="{1CF7F1A1-5B7D-4999-BFF1-EE0C3D126491}" presName="parentText" presStyleLbl="node1" presStyleIdx="0" presStyleCnt="3" custScaleX="164736" custScaleY="610859" custLinFactX="9631" custLinFactNeighborX="100000" custLinFactNeighborY="-3307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3718FD-E7A6-470C-886F-6B0A6E1C3B41}" type="pres">
      <dgm:prSet presAssocID="{1CF7F1A1-5B7D-4999-BFF1-EE0C3D126491}" presName="negativeSpace" presStyleCnt="0"/>
      <dgm:spPr/>
    </dgm:pt>
    <dgm:pt modelId="{CA42C140-8FB1-4D70-A158-0AA90D001902}" type="pres">
      <dgm:prSet presAssocID="{1CF7F1A1-5B7D-4999-BFF1-EE0C3D126491}" presName="childText" presStyleLbl="conFgAcc1" presStyleIdx="0" presStyleCnt="3">
        <dgm:presLayoutVars>
          <dgm:bulletEnabled val="1"/>
        </dgm:presLayoutVars>
      </dgm:prSet>
      <dgm:spPr/>
    </dgm:pt>
    <dgm:pt modelId="{824B1DD1-4A4F-420D-B57B-0A30E41FB9DE}" type="pres">
      <dgm:prSet presAssocID="{79FB640C-E6D3-4C1F-95BE-6AE9B0DAC3E1}" presName="spaceBetweenRectangles" presStyleCnt="0"/>
      <dgm:spPr/>
    </dgm:pt>
    <dgm:pt modelId="{2A88AA8D-CA62-4FDD-948E-F9477B653228}" type="pres">
      <dgm:prSet presAssocID="{5AAFDB8B-C72B-4C5D-A98D-CCE3F8E21849}" presName="parentLin" presStyleCnt="0"/>
      <dgm:spPr/>
    </dgm:pt>
    <dgm:pt modelId="{4AD5C44B-0F65-4FD7-9C96-05B62B5D971B}" type="pres">
      <dgm:prSet presAssocID="{5AAFDB8B-C72B-4C5D-A98D-CCE3F8E2184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DB2F4A0-2ADC-4B7D-A5D9-39DA8243B61A}" type="pres">
      <dgm:prSet presAssocID="{5AAFDB8B-C72B-4C5D-A98D-CCE3F8E21849}" presName="parentText" presStyleLbl="node1" presStyleIdx="1" presStyleCnt="3" custScaleX="150191" custScaleY="593953" custLinFactNeighborX="34188" custLinFactNeighborY="-200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79B639-7B69-4979-BE49-0FC6B6E77074}" type="pres">
      <dgm:prSet presAssocID="{5AAFDB8B-C72B-4C5D-A98D-CCE3F8E21849}" presName="negativeSpace" presStyleCnt="0"/>
      <dgm:spPr/>
    </dgm:pt>
    <dgm:pt modelId="{4886085E-AF37-45D1-B280-9A1930581086}" type="pres">
      <dgm:prSet presAssocID="{5AAFDB8B-C72B-4C5D-A98D-CCE3F8E21849}" presName="childText" presStyleLbl="conFgAcc1" presStyleIdx="1" presStyleCnt="3">
        <dgm:presLayoutVars>
          <dgm:bulletEnabled val="1"/>
        </dgm:presLayoutVars>
      </dgm:prSet>
      <dgm:spPr/>
    </dgm:pt>
    <dgm:pt modelId="{19616036-B1AF-4D69-BD21-5F1DC3371677}" type="pres">
      <dgm:prSet presAssocID="{3BEEDB07-A3AA-4B99-900E-30F1FD037C99}" presName="spaceBetweenRectangles" presStyleCnt="0"/>
      <dgm:spPr/>
    </dgm:pt>
    <dgm:pt modelId="{A22DF598-471A-4738-BD69-900EDD19B400}" type="pres">
      <dgm:prSet presAssocID="{1B8098AB-03F8-404F-91B4-6AA082AE31D7}" presName="parentLin" presStyleCnt="0"/>
      <dgm:spPr/>
    </dgm:pt>
    <dgm:pt modelId="{593496CC-7F92-4C30-91B7-03CF9D027A22}" type="pres">
      <dgm:prSet presAssocID="{1B8098AB-03F8-404F-91B4-6AA082AE31D7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64666E9-5390-4700-98AC-39D0ECAC88D1}" type="pres">
      <dgm:prSet presAssocID="{1B8098AB-03F8-404F-91B4-6AA082AE31D7}" presName="parentText" presStyleLbl="node1" presStyleIdx="2" presStyleCnt="3" custScaleX="142997" custScaleY="646199" custLinFactNeighborX="46273" custLinFactNeighborY="-1714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73F2B4-6EE9-469F-865A-7D05146350E7}" type="pres">
      <dgm:prSet presAssocID="{1B8098AB-03F8-404F-91B4-6AA082AE31D7}" presName="negativeSpace" presStyleCnt="0"/>
      <dgm:spPr/>
    </dgm:pt>
    <dgm:pt modelId="{4F9FFCBA-18FA-4DF6-9BFD-B81002CAD544}" type="pres">
      <dgm:prSet presAssocID="{1B8098AB-03F8-404F-91B4-6AA082AE31D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5406B54-7CA0-448A-A564-28D0CF2295E5}" type="presOf" srcId="{BDCAB567-C79C-4E30-B504-55349E1A2005}" destId="{C5703867-3B9A-43F9-8A2A-B4AAD9F4F936}" srcOrd="0" destOrd="0" presId="urn:microsoft.com/office/officeart/2005/8/layout/list1"/>
    <dgm:cxn modelId="{1C8D9F71-0197-45AC-B8A1-8FD59074D13F}" type="presOf" srcId="{1CF7F1A1-5B7D-4999-BFF1-EE0C3D126491}" destId="{21D69B61-ECF3-450E-8118-74A9958016B7}" srcOrd="1" destOrd="0" presId="urn:microsoft.com/office/officeart/2005/8/layout/list1"/>
    <dgm:cxn modelId="{BEFB8D21-33F7-4530-9589-E500C61971B4}" type="presOf" srcId="{5AAFDB8B-C72B-4C5D-A98D-CCE3F8E21849}" destId="{EDB2F4A0-2ADC-4B7D-A5D9-39DA8243B61A}" srcOrd="1" destOrd="0" presId="urn:microsoft.com/office/officeart/2005/8/layout/list1"/>
    <dgm:cxn modelId="{F6B48F52-1FA5-4F55-A4B8-56C96F18C520}" type="presOf" srcId="{1CF7F1A1-5B7D-4999-BFF1-EE0C3D126491}" destId="{20888241-B02C-4833-B831-1C7F83C8E7C7}" srcOrd="0" destOrd="0" presId="urn:microsoft.com/office/officeart/2005/8/layout/list1"/>
    <dgm:cxn modelId="{04A82FF2-FBC9-4838-8A70-A0FB0A9F1870}" type="presOf" srcId="{5AAFDB8B-C72B-4C5D-A98D-CCE3F8E21849}" destId="{4AD5C44B-0F65-4FD7-9C96-05B62B5D971B}" srcOrd="0" destOrd="0" presId="urn:microsoft.com/office/officeart/2005/8/layout/list1"/>
    <dgm:cxn modelId="{F50E5218-F53E-4114-B7AB-6F057030C852}" srcId="{BDCAB567-C79C-4E30-B504-55349E1A2005}" destId="{1B8098AB-03F8-404F-91B4-6AA082AE31D7}" srcOrd="2" destOrd="0" parTransId="{57741609-486A-4CCE-8319-F1F5278F63D8}" sibTransId="{7721D40D-169C-40A1-BD2E-2F7C7E2B72E8}"/>
    <dgm:cxn modelId="{5F2EB86A-36F7-4DF2-A5CA-1B3D509C11A3}" srcId="{BDCAB567-C79C-4E30-B504-55349E1A2005}" destId="{1CF7F1A1-5B7D-4999-BFF1-EE0C3D126491}" srcOrd="0" destOrd="0" parTransId="{B9A17104-767C-4337-B79C-D39584CF5718}" sibTransId="{79FB640C-E6D3-4C1F-95BE-6AE9B0DAC3E1}"/>
    <dgm:cxn modelId="{06ADB053-B27D-4F9A-940F-C3CFB2270A76}" type="presOf" srcId="{1B8098AB-03F8-404F-91B4-6AA082AE31D7}" destId="{593496CC-7F92-4C30-91B7-03CF9D027A22}" srcOrd="0" destOrd="0" presId="urn:microsoft.com/office/officeart/2005/8/layout/list1"/>
    <dgm:cxn modelId="{89BAAC28-DFFE-4BC8-ADC1-A6AC01E419F5}" srcId="{BDCAB567-C79C-4E30-B504-55349E1A2005}" destId="{5AAFDB8B-C72B-4C5D-A98D-CCE3F8E21849}" srcOrd="1" destOrd="0" parTransId="{84AD0466-C790-4614-B1D9-83458C5A740C}" sibTransId="{3BEEDB07-A3AA-4B99-900E-30F1FD037C99}"/>
    <dgm:cxn modelId="{64BAFA9E-E22C-42C0-9217-10775B671EED}" type="presOf" srcId="{1B8098AB-03F8-404F-91B4-6AA082AE31D7}" destId="{764666E9-5390-4700-98AC-39D0ECAC88D1}" srcOrd="1" destOrd="0" presId="urn:microsoft.com/office/officeart/2005/8/layout/list1"/>
    <dgm:cxn modelId="{E9C54F71-6793-4344-9516-2E2B5D4ECDA1}" type="presParOf" srcId="{C5703867-3B9A-43F9-8A2A-B4AAD9F4F936}" destId="{8893FCBA-510C-47A0-8F1A-62C064DE8A9C}" srcOrd="0" destOrd="0" presId="urn:microsoft.com/office/officeart/2005/8/layout/list1"/>
    <dgm:cxn modelId="{17D2CAE4-0428-408D-AC5E-5F21F7D90BE7}" type="presParOf" srcId="{8893FCBA-510C-47A0-8F1A-62C064DE8A9C}" destId="{20888241-B02C-4833-B831-1C7F83C8E7C7}" srcOrd="0" destOrd="0" presId="urn:microsoft.com/office/officeart/2005/8/layout/list1"/>
    <dgm:cxn modelId="{ACD9983E-5985-4A0D-B4A5-DEF2A4837BB5}" type="presParOf" srcId="{8893FCBA-510C-47A0-8F1A-62C064DE8A9C}" destId="{21D69B61-ECF3-450E-8118-74A9958016B7}" srcOrd="1" destOrd="0" presId="urn:microsoft.com/office/officeart/2005/8/layout/list1"/>
    <dgm:cxn modelId="{EAEAFD12-CB2E-45FC-8574-63117802AFE0}" type="presParOf" srcId="{C5703867-3B9A-43F9-8A2A-B4AAD9F4F936}" destId="{863718FD-E7A6-470C-886F-6B0A6E1C3B41}" srcOrd="1" destOrd="0" presId="urn:microsoft.com/office/officeart/2005/8/layout/list1"/>
    <dgm:cxn modelId="{9C501F3A-7BE5-4DB9-A58E-96E8DD505E17}" type="presParOf" srcId="{C5703867-3B9A-43F9-8A2A-B4AAD9F4F936}" destId="{CA42C140-8FB1-4D70-A158-0AA90D001902}" srcOrd="2" destOrd="0" presId="urn:microsoft.com/office/officeart/2005/8/layout/list1"/>
    <dgm:cxn modelId="{4C7E4076-0356-40C0-B3AA-3BC3CFEFB7EA}" type="presParOf" srcId="{C5703867-3B9A-43F9-8A2A-B4AAD9F4F936}" destId="{824B1DD1-4A4F-420D-B57B-0A30E41FB9DE}" srcOrd="3" destOrd="0" presId="urn:microsoft.com/office/officeart/2005/8/layout/list1"/>
    <dgm:cxn modelId="{762B069B-F32B-4F9B-8BC9-83080CB85B92}" type="presParOf" srcId="{C5703867-3B9A-43F9-8A2A-B4AAD9F4F936}" destId="{2A88AA8D-CA62-4FDD-948E-F9477B653228}" srcOrd="4" destOrd="0" presId="urn:microsoft.com/office/officeart/2005/8/layout/list1"/>
    <dgm:cxn modelId="{E91F1391-F041-40A3-8C5B-2BEF68F923C7}" type="presParOf" srcId="{2A88AA8D-CA62-4FDD-948E-F9477B653228}" destId="{4AD5C44B-0F65-4FD7-9C96-05B62B5D971B}" srcOrd="0" destOrd="0" presId="urn:microsoft.com/office/officeart/2005/8/layout/list1"/>
    <dgm:cxn modelId="{C60E5DD2-3B60-4459-B7B7-ACE9E1369A57}" type="presParOf" srcId="{2A88AA8D-CA62-4FDD-948E-F9477B653228}" destId="{EDB2F4A0-2ADC-4B7D-A5D9-39DA8243B61A}" srcOrd="1" destOrd="0" presId="urn:microsoft.com/office/officeart/2005/8/layout/list1"/>
    <dgm:cxn modelId="{72E563E3-7E19-4ACB-B765-03641C5EDC7E}" type="presParOf" srcId="{C5703867-3B9A-43F9-8A2A-B4AAD9F4F936}" destId="{0879B639-7B69-4979-BE49-0FC6B6E77074}" srcOrd="5" destOrd="0" presId="urn:microsoft.com/office/officeart/2005/8/layout/list1"/>
    <dgm:cxn modelId="{D5E626EF-819B-4F12-B2D6-7B6F84E7DE78}" type="presParOf" srcId="{C5703867-3B9A-43F9-8A2A-B4AAD9F4F936}" destId="{4886085E-AF37-45D1-B280-9A1930581086}" srcOrd="6" destOrd="0" presId="urn:microsoft.com/office/officeart/2005/8/layout/list1"/>
    <dgm:cxn modelId="{626E2F39-2D13-464F-BCCF-A26035FD51E7}" type="presParOf" srcId="{C5703867-3B9A-43F9-8A2A-B4AAD9F4F936}" destId="{19616036-B1AF-4D69-BD21-5F1DC3371677}" srcOrd="7" destOrd="0" presId="urn:microsoft.com/office/officeart/2005/8/layout/list1"/>
    <dgm:cxn modelId="{8EBE49C5-F9CC-4382-9ED1-B1BCD2A532A0}" type="presParOf" srcId="{C5703867-3B9A-43F9-8A2A-B4AAD9F4F936}" destId="{A22DF598-471A-4738-BD69-900EDD19B400}" srcOrd="8" destOrd="0" presId="urn:microsoft.com/office/officeart/2005/8/layout/list1"/>
    <dgm:cxn modelId="{AF7A7A6A-5064-42AD-8E0F-05CA026F68C4}" type="presParOf" srcId="{A22DF598-471A-4738-BD69-900EDD19B400}" destId="{593496CC-7F92-4C30-91B7-03CF9D027A22}" srcOrd="0" destOrd="0" presId="urn:microsoft.com/office/officeart/2005/8/layout/list1"/>
    <dgm:cxn modelId="{D07BC99A-A3BD-45F4-BD7B-A3F332CDE79D}" type="presParOf" srcId="{A22DF598-471A-4738-BD69-900EDD19B400}" destId="{764666E9-5390-4700-98AC-39D0ECAC88D1}" srcOrd="1" destOrd="0" presId="urn:microsoft.com/office/officeart/2005/8/layout/list1"/>
    <dgm:cxn modelId="{E5B04E8C-D31A-4A57-8AEE-924E9602737F}" type="presParOf" srcId="{C5703867-3B9A-43F9-8A2A-B4AAD9F4F936}" destId="{AB73F2B4-6EE9-469F-865A-7D05146350E7}" srcOrd="9" destOrd="0" presId="urn:microsoft.com/office/officeart/2005/8/layout/list1"/>
    <dgm:cxn modelId="{35790FC2-6FAF-4A51-B73A-2B7F5D4F5B70}" type="presParOf" srcId="{C5703867-3B9A-43F9-8A2A-B4AAD9F4F936}" destId="{4F9FFCBA-18FA-4DF6-9BFD-B81002CAD54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FDFFA4-0B4E-46DA-A4CB-2A29705E7FC0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E9D365-D9B3-46CE-8D8D-FECD0DDF065C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На дошкольной ступени образования сохраняется </a:t>
          </a:r>
          <a:r>
            <a:rPr lang="ru-RU" sz="2000" dirty="0" err="1" smtClean="0">
              <a:solidFill>
                <a:schemeClr val="tx1"/>
              </a:solidFill>
            </a:rPr>
            <a:t>самоценность</a:t>
          </a:r>
          <a:r>
            <a:rPr lang="ru-RU" sz="2000" dirty="0" smtClean="0">
              <a:solidFill>
                <a:schemeClr val="tx1"/>
              </a:solidFill>
            </a:rPr>
            <a:t> дошкольного детства, формируются фундаментальные личностные качества ребенка и знания</a:t>
          </a:r>
          <a:endParaRPr lang="ru-RU" sz="2000" dirty="0">
            <a:solidFill>
              <a:schemeClr val="tx1"/>
            </a:solidFill>
          </a:endParaRPr>
        </a:p>
      </dgm:t>
    </dgm:pt>
    <dgm:pt modelId="{BE5FCABC-E250-49E5-BF5A-940493F18E7D}" type="parTrans" cxnId="{7063C460-77D2-4346-8D30-CA7AF4BE1822}">
      <dgm:prSet/>
      <dgm:spPr/>
      <dgm:t>
        <a:bodyPr/>
        <a:lstStyle/>
        <a:p>
          <a:endParaRPr lang="ru-RU"/>
        </a:p>
      </dgm:t>
    </dgm:pt>
    <dgm:pt modelId="{AE6B160D-0AA9-4EB3-B71D-E8196A0EA8F3}" type="sibTrans" cxnId="{7063C460-77D2-4346-8D30-CA7AF4BE1822}">
      <dgm:prSet/>
      <dgm:spPr/>
      <dgm:t>
        <a:bodyPr/>
        <a:lstStyle/>
        <a:p>
          <a:endParaRPr lang="ru-RU"/>
        </a:p>
      </dgm:t>
    </dgm:pt>
    <dgm:pt modelId="{BB1CCF9C-AEAF-4009-A077-1783FA39A43C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Школа как преемник дошкольной ступени образования должна подхватить  достижения ребенка и организовать свою педагогическую деятельность, развивая накопленный дошкольником потенциал</a:t>
          </a:r>
          <a:endParaRPr lang="ru-RU" sz="2000" dirty="0">
            <a:solidFill>
              <a:schemeClr val="tx1"/>
            </a:solidFill>
          </a:endParaRPr>
        </a:p>
      </dgm:t>
    </dgm:pt>
    <dgm:pt modelId="{12124366-8CCF-4018-872D-F0EC04580E7E}" type="parTrans" cxnId="{E68D1B59-6DFD-488F-AA94-0D4834910689}">
      <dgm:prSet/>
      <dgm:spPr/>
      <dgm:t>
        <a:bodyPr/>
        <a:lstStyle/>
        <a:p>
          <a:endParaRPr lang="ru-RU"/>
        </a:p>
      </dgm:t>
    </dgm:pt>
    <dgm:pt modelId="{52914324-714B-4944-BF87-90AE33AC8C9D}" type="sibTrans" cxnId="{E68D1B59-6DFD-488F-AA94-0D4834910689}">
      <dgm:prSet/>
      <dgm:spPr/>
      <dgm:t>
        <a:bodyPr/>
        <a:lstStyle/>
        <a:p>
          <a:endParaRPr lang="ru-RU"/>
        </a:p>
      </dgm:t>
    </dgm:pt>
    <dgm:pt modelId="{1BBFAE33-4D56-4FF2-8D79-53EC22A173E4}" type="pres">
      <dgm:prSet presAssocID="{4EFDFFA4-0B4E-46DA-A4CB-2A29705E7FC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EB9B3F-18CF-44BE-9519-58FD7AFCEA19}" type="pres">
      <dgm:prSet presAssocID="{A4E9D365-D9B3-46CE-8D8D-FECD0DDF065C}" presName="arrow" presStyleLbl="node1" presStyleIdx="0" presStyleCnt="2" custScaleX="146426" custScaleY="121637" custRadScaleRad="100962" custRadScaleInc="-2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586059-B44D-49EE-A6B2-74210C845727}" type="pres">
      <dgm:prSet presAssocID="{BB1CCF9C-AEAF-4009-A077-1783FA39A43C}" presName="arrow" presStyleLbl="node1" presStyleIdx="1" presStyleCnt="2" custScaleX="146426" custScaleY="121640" custRadScaleRad="80978" custRadScaleInc="-10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63C460-77D2-4346-8D30-CA7AF4BE1822}" srcId="{4EFDFFA4-0B4E-46DA-A4CB-2A29705E7FC0}" destId="{A4E9D365-D9B3-46CE-8D8D-FECD0DDF065C}" srcOrd="0" destOrd="0" parTransId="{BE5FCABC-E250-49E5-BF5A-940493F18E7D}" sibTransId="{AE6B160D-0AA9-4EB3-B71D-E8196A0EA8F3}"/>
    <dgm:cxn modelId="{3478846F-B207-409B-A67F-E4A6D2557537}" type="presOf" srcId="{A4E9D365-D9B3-46CE-8D8D-FECD0DDF065C}" destId="{31EB9B3F-18CF-44BE-9519-58FD7AFCEA19}" srcOrd="0" destOrd="0" presId="urn:microsoft.com/office/officeart/2005/8/layout/arrow5"/>
    <dgm:cxn modelId="{E68D1B59-6DFD-488F-AA94-0D4834910689}" srcId="{4EFDFFA4-0B4E-46DA-A4CB-2A29705E7FC0}" destId="{BB1CCF9C-AEAF-4009-A077-1783FA39A43C}" srcOrd="1" destOrd="0" parTransId="{12124366-8CCF-4018-872D-F0EC04580E7E}" sibTransId="{52914324-714B-4944-BF87-90AE33AC8C9D}"/>
    <dgm:cxn modelId="{77C6EBE3-B9DD-440F-88CE-6181B7BF9C78}" type="presOf" srcId="{4EFDFFA4-0B4E-46DA-A4CB-2A29705E7FC0}" destId="{1BBFAE33-4D56-4FF2-8D79-53EC22A173E4}" srcOrd="0" destOrd="0" presId="urn:microsoft.com/office/officeart/2005/8/layout/arrow5"/>
    <dgm:cxn modelId="{C848542C-D4E9-4831-820C-BDEE3A3D4F10}" type="presOf" srcId="{BB1CCF9C-AEAF-4009-A077-1783FA39A43C}" destId="{A7586059-B44D-49EE-A6B2-74210C845727}" srcOrd="0" destOrd="0" presId="urn:microsoft.com/office/officeart/2005/8/layout/arrow5"/>
    <dgm:cxn modelId="{9E8B97DD-A9E1-4A74-A8F2-DABD1D137759}" type="presParOf" srcId="{1BBFAE33-4D56-4FF2-8D79-53EC22A173E4}" destId="{31EB9B3F-18CF-44BE-9519-58FD7AFCEA19}" srcOrd="0" destOrd="0" presId="urn:microsoft.com/office/officeart/2005/8/layout/arrow5"/>
    <dgm:cxn modelId="{8282EDA5-733D-457F-A825-6F4E94E9CC88}" type="presParOf" srcId="{1BBFAE33-4D56-4FF2-8D79-53EC22A173E4}" destId="{A7586059-B44D-49EE-A6B2-74210C84572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2C140-8FB1-4D70-A158-0AA90D001902}">
      <dsp:nvSpPr>
        <dsp:cNvPr id="0" name=""/>
        <dsp:cNvSpPr/>
      </dsp:nvSpPr>
      <dsp:spPr>
        <a:xfrm>
          <a:off x="0" y="1649979"/>
          <a:ext cx="828092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D69B61-ECF3-450E-8118-74A9958016B7}">
      <dsp:nvSpPr>
        <dsp:cNvPr id="0" name=""/>
        <dsp:cNvSpPr/>
      </dsp:nvSpPr>
      <dsp:spPr>
        <a:xfrm>
          <a:off x="345046" y="72007"/>
          <a:ext cx="7935873" cy="1622930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kern="1200" dirty="0" smtClean="0">
              <a:solidFill>
                <a:schemeClr val="tx1"/>
              </a:solidFill>
            </a:rPr>
            <a:t>Цель обучения ребенка состоит в том, чтобы сделать его способным развиваться дальше без помощи учителя.</a:t>
          </a:r>
        </a:p>
        <a:p>
          <a:pPr lvl="0" algn="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kern="1200" dirty="0" smtClean="0">
              <a:solidFill>
                <a:schemeClr val="tx1"/>
              </a:solidFill>
            </a:rPr>
            <a:t> (Э. </a:t>
          </a:r>
          <a:r>
            <a:rPr lang="ru-RU" sz="2800" kern="1200" dirty="0" err="1" smtClean="0">
              <a:solidFill>
                <a:schemeClr val="tx1"/>
              </a:solidFill>
            </a:rPr>
            <a:t>Хаббард</a:t>
          </a:r>
          <a:r>
            <a:rPr lang="ru-RU" sz="2800" kern="1200" dirty="0" smtClean="0">
              <a:solidFill>
                <a:schemeClr val="tx1"/>
              </a:solidFill>
            </a:rPr>
            <a:t>)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24271" y="151232"/>
        <a:ext cx="7777423" cy="1464480"/>
      </dsp:txXfrm>
    </dsp:sp>
    <dsp:sp modelId="{4886085E-AF37-45D1-B280-9A1930581086}">
      <dsp:nvSpPr>
        <dsp:cNvPr id="0" name=""/>
        <dsp:cNvSpPr/>
      </dsp:nvSpPr>
      <dsp:spPr>
        <a:xfrm>
          <a:off x="0" y="3370553"/>
          <a:ext cx="828092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B2F4A0-2ADC-4B7D-A5D9-39DA8243B61A}">
      <dsp:nvSpPr>
        <dsp:cNvPr id="0" name=""/>
        <dsp:cNvSpPr/>
      </dsp:nvSpPr>
      <dsp:spPr>
        <a:xfrm>
          <a:off x="382571" y="1872208"/>
          <a:ext cx="7898348" cy="157801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3200" kern="1200" dirty="0" smtClean="0">
              <a:solidFill>
                <a:schemeClr val="tx1"/>
              </a:solidFill>
            </a:rPr>
            <a:t>Человек образованный - тот, кто знает, где найти то, чего он не знает. </a:t>
          </a:r>
        </a:p>
        <a:p>
          <a:pPr lvl="0" algn="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3200" kern="1200" dirty="0" smtClean="0">
              <a:solidFill>
                <a:schemeClr val="tx1"/>
              </a:solidFill>
            </a:rPr>
            <a:t>(Г. </a:t>
          </a:r>
          <a:r>
            <a:rPr lang="ru-RU" sz="3200" kern="1200" dirty="0" err="1" smtClean="0">
              <a:solidFill>
                <a:schemeClr val="tx1"/>
              </a:solidFill>
            </a:rPr>
            <a:t>Зиммель</a:t>
          </a:r>
          <a:r>
            <a:rPr lang="ru-RU" sz="3200" kern="1200" dirty="0" smtClean="0">
              <a:solidFill>
                <a:schemeClr val="tx1"/>
              </a:solidFill>
            </a:rPr>
            <a:t>)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459603" y="1949240"/>
        <a:ext cx="7744284" cy="1423950"/>
      </dsp:txXfrm>
    </dsp:sp>
    <dsp:sp modelId="{4F9FFCBA-18FA-4DF6-9BFD-B81002CAD544}">
      <dsp:nvSpPr>
        <dsp:cNvPr id="0" name=""/>
        <dsp:cNvSpPr/>
      </dsp:nvSpPr>
      <dsp:spPr>
        <a:xfrm>
          <a:off x="0" y="5229935"/>
          <a:ext cx="828092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4666E9-5390-4700-98AC-39D0ECAC88D1}">
      <dsp:nvSpPr>
        <dsp:cNvPr id="0" name=""/>
        <dsp:cNvSpPr/>
      </dsp:nvSpPr>
      <dsp:spPr>
        <a:xfrm>
          <a:off x="396630" y="3600400"/>
          <a:ext cx="7884289" cy="1716821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3200" kern="1200" dirty="0" smtClean="0">
              <a:solidFill>
                <a:schemeClr val="tx1"/>
              </a:solidFill>
            </a:rPr>
            <a:t>Плохой учитель преподносит истину, хороший - учит ее находить.</a:t>
          </a:r>
        </a:p>
        <a:p>
          <a:pPr lvl="0" algn="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3200" kern="1200" dirty="0" smtClean="0">
              <a:solidFill>
                <a:schemeClr val="tx1"/>
              </a:solidFill>
            </a:rPr>
            <a:t>(А. </a:t>
          </a:r>
          <a:r>
            <a:rPr lang="ru-RU" sz="3200" kern="1200" dirty="0" err="1" smtClean="0">
              <a:solidFill>
                <a:schemeClr val="tx1"/>
              </a:solidFill>
            </a:rPr>
            <a:t>Дистерверг</a:t>
          </a:r>
          <a:r>
            <a:rPr lang="ru-RU" sz="3200" kern="1200" dirty="0" smtClean="0">
              <a:solidFill>
                <a:schemeClr val="tx1"/>
              </a:solidFill>
            </a:rPr>
            <a:t>)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480438" y="3684208"/>
        <a:ext cx="7716673" cy="15492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EB9B3F-18CF-44BE-9519-58FD7AFCEA19}">
      <dsp:nvSpPr>
        <dsp:cNvPr id="0" name=""/>
        <dsp:cNvSpPr/>
      </dsp:nvSpPr>
      <dsp:spPr>
        <a:xfrm rot="16200000">
          <a:off x="-934873" y="2637"/>
          <a:ext cx="5906477" cy="4906548"/>
        </a:xfrm>
        <a:prstGeom prst="downArrow">
          <a:avLst>
            <a:gd name="adj1" fmla="val 50000"/>
            <a:gd name="adj2" fmla="val 35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На дошкольной ступени образования сохраняется </a:t>
          </a:r>
          <a:r>
            <a:rPr lang="ru-RU" sz="2000" kern="1200" dirty="0" err="1" smtClean="0">
              <a:solidFill>
                <a:schemeClr val="tx1"/>
              </a:solidFill>
            </a:rPr>
            <a:t>самоценность</a:t>
          </a:r>
          <a:r>
            <a:rPr lang="ru-RU" sz="2000" kern="1200" dirty="0" smtClean="0">
              <a:solidFill>
                <a:schemeClr val="tx1"/>
              </a:solidFill>
            </a:rPr>
            <a:t> дошкольного детства, формируются фундаментальные личностные качества ребенка и знания</a:t>
          </a:r>
          <a:endParaRPr lang="ru-RU" sz="2000" kern="1200" dirty="0">
            <a:solidFill>
              <a:schemeClr val="tx1"/>
            </a:solidFill>
          </a:endParaRPr>
        </a:p>
      </dsp:txBody>
      <dsp:txXfrm rot="5400000">
        <a:off x="-434908" y="979291"/>
        <a:ext cx="4047902" cy="2953239"/>
      </dsp:txXfrm>
    </dsp:sp>
    <dsp:sp modelId="{A7586059-B44D-49EE-A6B2-74210C845727}">
      <dsp:nvSpPr>
        <dsp:cNvPr id="0" name=""/>
        <dsp:cNvSpPr/>
      </dsp:nvSpPr>
      <dsp:spPr>
        <a:xfrm rot="5400000">
          <a:off x="3271853" y="2577"/>
          <a:ext cx="5906477" cy="4906669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Школа как преемник дошкольной ступени образования должна подхватить  достижения ребенка и организовать свою педагогическую деятельность, развивая накопленный дошкольником потенциал</a:t>
          </a:r>
          <a:endParaRPr lang="ru-RU" sz="2000" kern="1200" dirty="0">
            <a:solidFill>
              <a:schemeClr val="tx1"/>
            </a:solidFill>
          </a:endParaRPr>
        </a:p>
      </dsp:txBody>
      <dsp:txXfrm rot="-5400000">
        <a:off x="4630425" y="979292"/>
        <a:ext cx="4048002" cy="2953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A74130-9A63-4378-B17F-7F78170E3720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FD4105-7443-49FD-9539-F5B0501402B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6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453104"/>
          </a:xfrm>
        </p:spPr>
        <p:txBody>
          <a:bodyPr>
            <a:normAutofit/>
          </a:bodyPr>
          <a:lstStyle/>
          <a:p>
            <a:pPr marL="0" indent="0" algn="ctr"/>
            <a:r>
              <a:rPr lang="ru-RU" sz="8000" dirty="0"/>
              <a:t>Сравнение</a:t>
            </a:r>
            <a:br>
              <a:rPr lang="ru-RU" sz="8000" dirty="0"/>
            </a:br>
            <a:r>
              <a:rPr lang="ru-RU" sz="8000" dirty="0"/>
              <a:t> ФГТ и ФГОС</a:t>
            </a:r>
            <a:r>
              <a:rPr lang="ru-RU" sz="5400" dirty="0"/>
              <a:t/>
            </a:r>
            <a:br>
              <a:rPr lang="ru-RU" sz="54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45224"/>
            <a:ext cx="8229600" cy="879376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5400" dirty="0"/>
              <a:t>Автор 1: </a:t>
            </a:r>
            <a:r>
              <a:rPr lang="ru-RU" sz="5400" dirty="0" err="1"/>
              <a:t>Корбашова</a:t>
            </a:r>
            <a:r>
              <a:rPr lang="ru-RU" sz="5400" dirty="0"/>
              <a:t> Ольга Валериевна 102-707-992</a:t>
            </a:r>
          </a:p>
          <a:p>
            <a:pPr algn="ctr"/>
            <a:r>
              <a:rPr lang="ru-RU" sz="5400" dirty="0"/>
              <a:t>Автор 2: Корнилова Юлия Валентиновна </a:t>
            </a:r>
            <a:r>
              <a:rPr lang="ru-RU" sz="5400" dirty="0" smtClean="0"/>
              <a:t>101-604-050</a:t>
            </a:r>
          </a:p>
          <a:p>
            <a:pPr marL="0" indent="0" algn="ctr">
              <a:buNone/>
            </a:pPr>
            <a:r>
              <a:rPr lang="ru-RU" sz="5400" dirty="0" smtClean="0"/>
              <a:t>Учителя начальных классов ГБОУ гимназии города Москвы №1748 «Вертикаль»</a:t>
            </a:r>
          </a:p>
          <a:p>
            <a:pPr marL="0" indent="0" algn="ctr">
              <a:buNone/>
            </a:pP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421730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31433931"/>
              </p:ext>
            </p:extLst>
          </p:nvPr>
        </p:nvGraphicFramePr>
        <p:xfrm>
          <a:off x="395536" y="620688"/>
          <a:ext cx="828092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275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Принцип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деятельностного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подхода изменил взгляды на роль воспитанника в образовательном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процессе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4000" dirty="0" smtClean="0"/>
              <a:t>Ведущая цель </a:t>
            </a:r>
            <a:r>
              <a:rPr lang="ru-RU" sz="4000" dirty="0"/>
              <a:t>подготовки к школе </a:t>
            </a:r>
            <a:r>
              <a:rPr lang="ru-RU" sz="4000" dirty="0" smtClean="0"/>
              <a:t>формирование</a:t>
            </a:r>
          </a:p>
          <a:p>
            <a:pPr marL="0" indent="0" algn="ctr">
              <a:buNone/>
            </a:pPr>
            <a:r>
              <a:rPr lang="ru-RU" sz="4000" dirty="0" smtClean="0"/>
              <a:t>у </a:t>
            </a:r>
            <a:r>
              <a:rPr lang="ru-RU" sz="4000" dirty="0"/>
              <a:t>дошкольника </a:t>
            </a:r>
            <a:r>
              <a:rPr lang="ru-RU" sz="4000" b="1" dirty="0"/>
              <a:t>качеств</a:t>
            </a:r>
            <a:r>
              <a:rPr lang="ru-RU" sz="4000" dirty="0"/>
              <a:t>, необходимых для овладения учебной деятельностью — любознательности, инициативности, самостоятельности, произвольности, творческого самовыражения </a:t>
            </a:r>
            <a:r>
              <a:rPr lang="ru-RU" sz="4000" dirty="0" smtClean="0"/>
              <a:t>ребенка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89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8229600" cy="1154392"/>
          </a:xfrm>
        </p:spPr>
        <p:txBody>
          <a:bodyPr>
            <a:noAutofit/>
          </a:bodyPr>
          <a:lstStyle/>
          <a:p>
            <a:pPr marL="0" indent="0"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 Министерство образования и науки РФ направлено письмо</a:t>
            </a:r>
            <a:b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о необходимости внесения изменений</a:t>
            </a:r>
            <a:b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 ФГТ и учёта проявившихся негативных сторон ФГТ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6876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sz="3200" dirty="0"/>
              <a:t>Среди достоинств ФГТ можно выделить раздел «Планируемые результаты освоения детьми основной общеобразовательной программы дошкольного образования», представленный как перечень интегративных качеств ребёнка, которые он может приобрести в результате освоения Программы. </a:t>
            </a:r>
          </a:p>
          <a:p>
            <a:endParaRPr lang="ru-RU" sz="3200" dirty="0"/>
          </a:p>
          <a:p>
            <a:pPr marL="0" indent="0" algn="ctr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4060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Требует переработки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и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радикальных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изменений</a:t>
            </a:r>
            <a:b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раздел ФГТ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О системе мониторинга достижения детьми планируемых результатов освоения основной программы дошкольного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образования</a:t>
            </a: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3244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800" dirty="0"/>
              <a:t>Прямо запретить использование «высоко формализованных способов мониторинга (тестов, проб, аппаратурных методов и др</a:t>
            </a:r>
            <a:r>
              <a:rPr lang="ru-RU" sz="3800" dirty="0" smtClean="0"/>
              <a:t>.)» Удалить </a:t>
            </a:r>
            <a:r>
              <a:rPr lang="ru-RU" sz="3800" dirty="0"/>
              <a:t>соответствующий пункт из текста действующих ФГТ. </a:t>
            </a:r>
            <a:endParaRPr lang="ru-RU" sz="3800" dirty="0" smtClean="0"/>
          </a:p>
        </p:txBody>
      </p:sp>
    </p:spTree>
    <p:extLst>
      <p:ext uri="{BB962C8B-B14F-4D97-AF65-F5344CB8AC3E}">
        <p14:creationId xmlns:p14="http://schemas.microsoft.com/office/powerpoint/2010/main" val="17780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Требуют переработки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и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радикальных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изменений  разделы ФГТ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525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ru-RU" sz="3800" dirty="0" smtClean="0"/>
              <a:t>Признать</a:t>
            </a:r>
            <a:r>
              <a:rPr lang="ru-RU" sz="3800" dirty="0"/>
              <a:t>, что результаты освоения основной программы дошкольного образования, понимаемые как интегративные качества ребёнка, не должны рассматриваться только как результаты образовательной деятельности ДОУ – но и как итог общего развития ребёнка, обуславливаемый в том числе его семейным и социальным окружением. </a:t>
            </a:r>
            <a:endParaRPr lang="ru-RU" sz="3800" dirty="0" smtClean="0"/>
          </a:p>
          <a:p>
            <a:pPr marL="0" indent="0">
              <a:buNone/>
            </a:pP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242466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Требуют переработки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и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радикальных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изменений  разделы ФГТ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525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3800" dirty="0"/>
          </a:p>
          <a:p>
            <a:r>
              <a:rPr lang="ru-RU" sz="3800" dirty="0"/>
              <a:t>При разработке возможных стандартов дошкольного образования </a:t>
            </a:r>
            <a:r>
              <a:rPr lang="ru-RU" sz="3800" dirty="0" smtClean="0"/>
              <a:t>не </a:t>
            </a:r>
            <a:r>
              <a:rPr lang="ru-RU" sz="3800" dirty="0"/>
              <a:t>допускать смешения требований к результатам освоения основной программы дошкольного образования, формулируемых в ней – с требованиями к результатам образовательной деятельности конкретного детского сада</a:t>
            </a:r>
            <a:r>
              <a:rPr lang="ru-RU" sz="3800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66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+mn-lt"/>
              </a:rPr>
              <a:t>УУД -  совокупность способов действия, благодаря которым, ребенок осваивает все компоненты учебной </a:t>
            </a:r>
            <a:r>
              <a:rPr lang="ru-RU" sz="2400" b="1" dirty="0" smtClean="0">
                <a:latin typeface="+mn-lt"/>
              </a:rPr>
              <a:t>деятельности</a:t>
            </a:r>
            <a:r>
              <a:rPr lang="ru-RU" sz="2400" b="1" dirty="0">
                <a:latin typeface="+mn-lt"/>
              </a:rPr>
              <a:t>,</a:t>
            </a:r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2400" b="1" dirty="0">
                <a:latin typeface="+mn-lt"/>
              </a:rPr>
              <a:t>базовый инструмент формирования умения </a:t>
            </a:r>
            <a:r>
              <a:rPr lang="ru-RU" sz="2400" b="1" dirty="0" smtClean="0">
                <a:latin typeface="+mn-lt"/>
              </a:rPr>
              <a:t>учиться</a:t>
            </a: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это основное условие формирования  </a:t>
            </a:r>
            <a:r>
              <a:rPr lang="ru-RU" dirty="0" smtClean="0"/>
              <a:t>познавательной </a:t>
            </a:r>
            <a:r>
              <a:rPr lang="ru-RU" dirty="0"/>
              <a:t>мотивации, умения самостоятельно открывать новые </a:t>
            </a:r>
            <a:r>
              <a:rPr lang="ru-RU" dirty="0" smtClean="0"/>
              <a:t>знания</a:t>
            </a:r>
            <a:endParaRPr lang="ru-RU" dirty="0"/>
          </a:p>
          <a:p>
            <a:r>
              <a:rPr lang="ru-RU" dirty="0"/>
              <a:t> 1) познавательные и учебные мотивы</a:t>
            </a:r>
            <a:endParaRPr lang="ru-RU" b="1" dirty="0"/>
          </a:p>
          <a:p>
            <a:r>
              <a:rPr lang="ru-RU" dirty="0"/>
              <a:t> 2) учебная цель</a:t>
            </a:r>
            <a:endParaRPr lang="ru-RU" b="1" dirty="0"/>
          </a:p>
          <a:p>
            <a:r>
              <a:rPr lang="ru-RU" dirty="0"/>
              <a:t> 3) учебная  задача</a:t>
            </a:r>
            <a:endParaRPr lang="ru-RU" b="1" dirty="0"/>
          </a:p>
          <a:p>
            <a:r>
              <a:rPr lang="ru-RU" dirty="0"/>
              <a:t>4) учебные действия и операции 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208823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Новым подходом в образовательной программе  ДОУ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ФГТ стала реализация содержания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ООП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на комплексно-тематическом принципе построения образовательного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процесса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708920"/>
            <a:ext cx="8229600" cy="309634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позволяет </a:t>
            </a:r>
            <a:r>
              <a:rPr lang="ru-RU" dirty="0" smtClean="0"/>
              <a:t>развивать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познавательный интерес у детей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формировать </a:t>
            </a:r>
            <a:r>
              <a:rPr lang="ru-RU" dirty="0" smtClean="0"/>
              <a:t>умения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принимать и сохранять цели и задачи предлагаемой познавательно-исследовательской деятельности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искать способы их решения. </a:t>
            </a:r>
          </a:p>
        </p:txBody>
      </p:sp>
    </p:spTree>
    <p:extLst>
      <p:ext uri="{BB962C8B-B14F-4D97-AF65-F5344CB8AC3E}">
        <p14:creationId xmlns:p14="http://schemas.microsoft.com/office/powerpoint/2010/main" val="290217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127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Формирование УУД</a:t>
            </a:r>
            <a:b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у дошкольников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У </a:t>
            </a:r>
            <a:r>
              <a:rPr lang="ru-RU" dirty="0" smtClean="0"/>
              <a:t>дошкольников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личностный </a:t>
            </a:r>
            <a:r>
              <a:rPr lang="ru-RU" dirty="0" smtClean="0"/>
              <a:t>компонент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универсальных учебных действий определяется, прежде всего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smtClean="0"/>
              <a:t>личностной </a:t>
            </a:r>
            <a:r>
              <a:rPr lang="ru-RU" dirty="0"/>
              <a:t>готовностью </a:t>
            </a:r>
            <a:r>
              <a:rPr lang="ru-RU" dirty="0" smtClean="0"/>
              <a:t>ребенка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к школьному обучению </a:t>
            </a:r>
            <a:r>
              <a:rPr lang="ru-RU" dirty="0" smtClean="0"/>
              <a:t>– </a:t>
            </a:r>
          </a:p>
          <a:p>
            <a:pPr marL="0" indent="0" algn="ctr">
              <a:buNone/>
            </a:pPr>
            <a:r>
              <a:rPr lang="ru-RU" dirty="0" smtClean="0"/>
              <a:t>степенью </a:t>
            </a:r>
            <a:r>
              <a:rPr lang="ru-RU" dirty="0" err="1" smtClean="0"/>
              <a:t>сформированности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внутренней позиции школьника.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610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>
                <a:latin typeface="+mn-lt"/>
              </a:rPr>
              <a:t>Сравним портреты выпускника ДОУ и ученика 1 класса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5" descr="P220000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88840"/>
            <a:ext cx="3875558" cy="3283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C:\Users\Вадим\AppData\Local\Microsoft\Windows\Temporary Internet Files\Content.IE5\8W0C6GJU\MP90042548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916832"/>
            <a:ext cx="3882335" cy="388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67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71472" y="292893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+mn-lt"/>
              </a:rPr>
              <a:t>Анализ</a:t>
            </a:r>
            <a:br>
              <a:rPr lang="ru-RU" sz="4400" dirty="0" smtClean="0">
                <a:latin typeface="+mn-lt"/>
              </a:rPr>
            </a:br>
            <a:r>
              <a:rPr lang="ru-RU" sz="4400" dirty="0" smtClean="0">
                <a:latin typeface="+mn-lt"/>
              </a:rPr>
              <a:t> нормативных документов, определяющих  содержание программ образования</a:t>
            </a:r>
            <a:br>
              <a:rPr lang="ru-RU" sz="4400" dirty="0" smtClean="0">
                <a:latin typeface="+mn-lt"/>
              </a:rPr>
            </a:br>
            <a:r>
              <a:rPr lang="ru-RU" sz="4400" dirty="0" smtClean="0">
                <a:latin typeface="+mn-lt"/>
              </a:rPr>
              <a:t> в детском саду и школе.</a:t>
            </a:r>
            <a:endParaRPr lang="ru-RU" sz="4400" dirty="0">
              <a:latin typeface="+mn-lt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46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Предпосылки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регулятивных универсальных учебных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действий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ru-RU" dirty="0"/>
              <a:t>умение осуществлять действие по образцу и заданному правилу;</a:t>
            </a:r>
            <a:endParaRPr lang="ru-RU" b="1" dirty="0"/>
          </a:p>
          <a:p>
            <a:pPr lvl="0"/>
            <a:r>
              <a:rPr lang="ru-RU" dirty="0"/>
              <a:t>умение сохранять заданную цель;</a:t>
            </a:r>
            <a:endParaRPr lang="ru-RU" b="1" dirty="0"/>
          </a:p>
          <a:p>
            <a:pPr lvl="0"/>
            <a:r>
              <a:rPr lang="ru-RU" dirty="0"/>
              <a:t>умение видеть указанную ошибку и исправлять ее по указанию взрослого;</a:t>
            </a:r>
            <a:endParaRPr lang="ru-RU" b="1" dirty="0"/>
          </a:p>
          <a:p>
            <a:pPr lvl="0"/>
            <a:r>
              <a:rPr lang="ru-RU" dirty="0"/>
              <a:t>умение контролировать свою деятельность по результату;</a:t>
            </a:r>
            <a:endParaRPr lang="ru-RU" b="1" dirty="0"/>
          </a:p>
          <a:p>
            <a:pPr lvl="0"/>
            <a:r>
              <a:rPr lang="ru-RU" dirty="0"/>
              <a:t>умение адекватно понимать оценку взрослого и сверстника.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183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508352"/>
              </p:ext>
            </p:extLst>
          </p:nvPr>
        </p:nvGraphicFramePr>
        <p:xfrm>
          <a:off x="467544" y="201916"/>
          <a:ext cx="8208912" cy="6591909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4090787"/>
                <a:gridCol w="4118125"/>
              </a:tblGrid>
              <a:tr h="73974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effectLst/>
                        </a:rPr>
                        <a:t>Интегративные качества выпускника</a:t>
                      </a:r>
                      <a:endParaRPr lang="ru-RU" sz="1800" b="1" dirty="0">
                        <a:solidFill>
                          <a:srgbClr val="C050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effectLst/>
                        </a:rPr>
                        <a:t>Планируемые </a:t>
                      </a:r>
                      <a:r>
                        <a:rPr lang="ru-RU" sz="1800" u="sng" dirty="0" smtClean="0">
                          <a:effectLst/>
                        </a:rPr>
                        <a:t>результаты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effectLst/>
                        </a:rPr>
                        <a:t>на </a:t>
                      </a:r>
                      <a:r>
                        <a:rPr lang="ru-RU" sz="1800" u="sng" dirty="0">
                          <a:effectLst/>
                        </a:rPr>
                        <a:t>конец 1 класса</a:t>
                      </a:r>
                      <a:endParaRPr lang="ru-RU" sz="1800" b="1" dirty="0">
                        <a:solidFill>
                          <a:srgbClr val="C050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11671">
                <a:tc>
                  <a:txBody>
                    <a:bodyPr/>
                    <a:lstStyle/>
                    <a:p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Любознательный, активный:</a:t>
                      </a:r>
                    </a:p>
                    <a:p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ребёнок интересуется новым, неизвестным в окружающем мире (мире предметов и вещей, мире отношений и своем внутреннем мире)</a:t>
                      </a:r>
                    </a:p>
                    <a:p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Овладевший универсальными предпосылками учебной деятельности:</a:t>
                      </a:r>
                    </a:p>
                    <a:p>
                      <a:pPr lvl="0"/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умение работать по правилу</a:t>
                      </a:r>
                    </a:p>
                    <a:p>
                      <a:pPr lvl="0"/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умение работать по образцу</a:t>
                      </a:r>
                    </a:p>
                    <a:p>
                      <a:pPr lvl="0"/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умение слушать взрослого</a:t>
                      </a:r>
                    </a:p>
                    <a:p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умение выполнять инструкции взрослого</a:t>
                      </a:r>
                      <a:endParaRPr lang="ru-RU" sz="1600" b="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Личностные результаты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Учится принимать новый статус «ученик»</a:t>
                      </a:r>
                    </a:p>
                    <a:p>
                      <a:pPr lvl="0"/>
                      <a:r>
                        <a:rPr kumimoji="0"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Адекватно воспринимать оценку учителя.</a:t>
                      </a:r>
                    </a:p>
                    <a:p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Регулятивные УУД</a:t>
                      </a:r>
                    </a:p>
                    <a:p>
                      <a:pPr lvl="0"/>
                      <a:r>
                        <a:rPr kumimoji="0" lang="ru-RU" sz="16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Организовывать свое рабочее место </a:t>
                      </a:r>
                      <a:r>
                        <a:rPr kumimoji="0"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Осуществлять контроль в форме сличения своей работы с заданным эталоном.</a:t>
                      </a:r>
                    </a:p>
                    <a:p>
                      <a:pPr lvl="0"/>
                      <a:r>
                        <a:rPr kumimoji="0"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Вносить необходимые дополнения, исправления в свою работу</a:t>
                      </a:r>
                    </a:p>
                    <a:p>
                      <a:pPr lvl="0"/>
                      <a:r>
                        <a:rPr kumimoji="0"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сотрудничестве с учителем определять последовательность изучения материала, </a:t>
                      </a:r>
                    </a:p>
                    <a:p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Познавательные УУД</a:t>
                      </a:r>
                    </a:p>
                    <a:p>
                      <a:pPr lvl="0"/>
                      <a:r>
                        <a:rPr kumimoji="0" lang="ru-RU" sz="16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Ориентироваться в учебниках</a:t>
                      </a:r>
                      <a:endParaRPr kumimoji="0" lang="ru-RU" sz="1600" b="1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6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Осуществлять поиск необходимой информации </a:t>
                      </a:r>
                      <a:endParaRPr kumimoji="0" lang="ru-RU" sz="1600" b="1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Понимать информацию, </a:t>
                      </a:r>
                    </a:p>
                    <a:p>
                      <a:pPr lvl="0"/>
                      <a:r>
                        <a:rPr kumimoji="0" lang="ru-RU" sz="16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Сравнивать предметы, объекты: находить общее и различие.</a:t>
                      </a:r>
                      <a:endParaRPr kumimoji="0" lang="ru-RU" sz="1600" b="1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6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Группировать, классифицировать предметы, объекты </a:t>
                      </a:r>
                      <a:endParaRPr lang="ru-RU" sz="1600" b="0" i="1" dirty="0">
                        <a:solidFill>
                          <a:srgbClr val="C050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970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691607"/>
              </p:ext>
            </p:extLst>
          </p:nvPr>
        </p:nvGraphicFramePr>
        <p:xfrm>
          <a:off x="467544" y="201916"/>
          <a:ext cx="8208912" cy="625142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4090787"/>
                <a:gridCol w="4118125"/>
              </a:tblGrid>
              <a:tr h="73974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effectLst/>
                        </a:rPr>
                        <a:t>Интегративные качества выпускника</a:t>
                      </a:r>
                      <a:endParaRPr lang="ru-RU" sz="1800" b="1" dirty="0">
                        <a:solidFill>
                          <a:srgbClr val="C050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effectLst/>
                        </a:rPr>
                        <a:t>Планируемые </a:t>
                      </a:r>
                      <a:r>
                        <a:rPr lang="ru-RU" sz="1800" u="sng" dirty="0" smtClean="0">
                          <a:effectLst/>
                        </a:rPr>
                        <a:t>результаты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effectLst/>
                        </a:rPr>
                        <a:t>на </a:t>
                      </a:r>
                      <a:r>
                        <a:rPr lang="ru-RU" sz="1800" u="sng" dirty="0">
                          <a:effectLst/>
                        </a:rPr>
                        <a:t>конец 1 класса</a:t>
                      </a:r>
                      <a:endParaRPr lang="ru-RU" sz="1800" b="1" dirty="0">
                        <a:solidFill>
                          <a:srgbClr val="C050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11671"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Овладевший средствами общения и способами взаимодействия со взрослыми и сверстниками:</a:t>
                      </a:r>
                      <a:endParaRPr lang="ru-RU" sz="1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Способный управлять своим поведением и планировать свои действия на основе первичных ценностных представлений, соблюдающий элементарные общепринятые нормы и правила поведения</a:t>
                      </a:r>
                      <a:endParaRPr lang="ru-RU" sz="1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 </a:t>
                      </a:r>
                      <a:endParaRPr lang="ru-RU" sz="1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Личностные результаты</a:t>
                      </a:r>
                      <a:endParaRPr lang="ru-RU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b="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Внимательно относиться к собственным переживаниям и переживаниям других людей; нравственному содержанию поступков</a:t>
                      </a: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ru-RU" sz="1800" b="1" i="1" dirty="0" smtClean="0">
                        <a:solidFill>
                          <a:srgbClr val="C0504D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11760" indent="-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Коммуникативные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УУД</a:t>
                      </a:r>
                      <a:endParaRPr lang="ru-RU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b="0" i="1" dirty="0">
                          <a:effectLst/>
                          <a:latin typeface="+mn-lt"/>
                          <a:ea typeface="Times New Roman"/>
                        </a:rPr>
                        <a:t>Соблюдать простейшие нормы речевого этикета.</a:t>
                      </a:r>
                      <a:endParaRPr lang="ru-RU" sz="1800" b="1" i="1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b="0" i="1" dirty="0">
                          <a:effectLst/>
                          <a:latin typeface="+mn-lt"/>
                          <a:ea typeface="Times New Roman"/>
                        </a:rPr>
                        <a:t>Вступать в  диалог </a:t>
                      </a:r>
                      <a:endParaRPr lang="ru-RU" sz="1800" b="1" i="1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b="0" i="1" dirty="0">
                          <a:effectLst/>
                          <a:latin typeface="+mn-lt"/>
                          <a:ea typeface="Times New Roman"/>
                        </a:rPr>
                        <a:t>Сотрудничать с товарищами при выполнении заданий в паре: </a:t>
                      </a:r>
                      <a:endParaRPr lang="ru-RU" sz="1800" b="1" i="1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b="0" i="1" dirty="0">
                          <a:effectLst/>
                          <a:latin typeface="+mn-lt"/>
                          <a:ea typeface="Times New Roman"/>
                        </a:rPr>
                        <a:t>Участвовать в коллективном обсуждении учебной проблемы.</a:t>
                      </a:r>
                      <a:endParaRPr lang="ru-RU" sz="1800" b="1" i="1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i="1" dirty="0">
                          <a:effectLst/>
                          <a:latin typeface="+mn-lt"/>
                          <a:ea typeface="Calibri"/>
                          <a:cs typeface="Arial"/>
                        </a:rPr>
                        <a:t>Сотрудничать со сверстниками и взрослыми для реализации проектной деятельности.</a:t>
                      </a:r>
                      <a:endParaRPr lang="ru-RU" sz="1800" i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94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>
                <a:latin typeface="+mn-lt"/>
              </a:rPr>
              <a:t>Преемственность - двусторонний </a:t>
            </a:r>
            <a:r>
              <a:rPr lang="ru-RU" sz="4400" dirty="0" smtClean="0">
                <a:latin typeface="+mn-lt"/>
              </a:rPr>
              <a:t>процесс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200426"/>
              </p:ext>
            </p:extLst>
          </p:nvPr>
        </p:nvGraphicFramePr>
        <p:xfrm>
          <a:off x="457200" y="1412777"/>
          <a:ext cx="8686800" cy="4911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C:\Users\Вадим\AppData\Local\Microsoft\Windows\Temporary Internet Files\Content.IE5\8W0C6GJU\MP900407459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319063"/>
            <a:ext cx="2206174" cy="1470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Вадим\AppData\Local\Microsoft\Windows\Temporary Internet Files\Content.IE5\8W0C6GJU\MP900430642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980728"/>
            <a:ext cx="2192017" cy="1459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260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Источники, литература: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МЦКО </a:t>
            </a:r>
            <a:r>
              <a:rPr lang="ru-RU" dirty="0"/>
              <a:t>СМИ 24.02.2012 «Преемственность – понятие более широкое, чем договор между детским садом и школой».</a:t>
            </a:r>
          </a:p>
          <a:p>
            <a:pPr lvl="0"/>
            <a:r>
              <a:rPr lang="ru-RU" dirty="0"/>
              <a:t>mcko.ru/</a:t>
            </a:r>
            <a:r>
              <a:rPr lang="ru-RU" dirty="0" err="1"/>
              <a:t>event</a:t>
            </a:r>
            <a:r>
              <a:rPr lang="ru-RU" dirty="0"/>
              <a:t>/</a:t>
            </a:r>
            <a:r>
              <a:rPr lang="ru-RU" dirty="0" err="1"/>
              <a:t>files</a:t>
            </a:r>
            <a:r>
              <a:rPr lang="ru-RU" dirty="0"/>
              <a:t>/fgt_fgos.ppt‎ МРКО «Проблемы реализации ФГТ и ФГОС и решение с помощью МРКО»</a:t>
            </a:r>
          </a:p>
          <a:p>
            <a:pPr lvl="0"/>
            <a:r>
              <a:rPr lang="ru-RU" dirty="0"/>
              <a:t>Р. А. </a:t>
            </a:r>
            <a:r>
              <a:rPr lang="ru-RU" dirty="0" err="1"/>
              <a:t>Должикова</a:t>
            </a:r>
            <a:r>
              <a:rPr lang="ru-RU" dirty="0"/>
              <a:t>, Г. М. </a:t>
            </a:r>
            <a:r>
              <a:rPr lang="ru-RU" dirty="0" err="1"/>
              <a:t>Федосимов</a:t>
            </a:r>
            <a:r>
              <a:rPr lang="ru-RU" dirty="0"/>
              <a:t> «Реализация преемственности при обучении и воспитании детей в ДОУ и начальной школе», Москва, Школьная пресса, 2008</a:t>
            </a:r>
          </a:p>
          <a:p>
            <a:pPr lvl="0"/>
            <a:r>
              <a:rPr lang="ru-RU" dirty="0"/>
              <a:t> В Министерство образования и науки РФ Письмо о необходимости внесения изменений в Федеральные государственные требования к структуре основной общеобразовательной программы дошкольного образования (ФГТ) и учёта проявившихся негативных сторон ФГТ при подготовке возможных стандартов дошкольного образования или иных нормативных актов, регулирующих дошкольное образование</a:t>
            </a:r>
          </a:p>
          <a:p>
            <a:pPr lvl="0"/>
            <a:r>
              <a:rPr lang="ru-RU" dirty="0"/>
              <a:t>http://www.maaam.ru/detskijsad/novye-trebovanija-novoe-soderzhanie-i-uslovija.html</a:t>
            </a:r>
          </a:p>
          <a:p>
            <a:r>
              <a:rPr lang="ru-RU" dirty="0"/>
              <a:t>«Новые требования — новое содержание и условия»</a:t>
            </a:r>
          </a:p>
          <a:p>
            <a:pPr lvl="0"/>
            <a:r>
              <a:rPr lang="ru-RU" dirty="0"/>
              <a:t>http://altair132.ru/педагогам-на-заметку/что-такое-фгт.html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115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itchFamily="18" charset="0"/>
              </a:rPr>
              <a:t>Стандартизация – государственная образовательная политика и нормативно-правовое регулирование в сфере образования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buClrTx/>
              <a:defRPr/>
            </a:pPr>
            <a:r>
              <a:rPr lang="ru-RU" dirty="0">
                <a:cs typeface="Times New Roman" pitchFamily="18" charset="0"/>
              </a:rPr>
              <a:t>Федеральные государственные требования к структуре содержания основной общеобразовательной программы дошкольного образования (ноябрь 2009 г.)</a:t>
            </a:r>
          </a:p>
          <a:p>
            <a:pPr marL="0" indent="0">
              <a:spcBef>
                <a:spcPct val="0"/>
              </a:spcBef>
              <a:buClrTx/>
              <a:buFont typeface="Wingdings" pitchFamily="2" charset="2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dirty="0" smtClean="0">
                <a:cs typeface="Times New Roman" pitchFamily="18" charset="0"/>
              </a:rPr>
              <a:t>Федеральные государственные образовательные стандарты начального общего образования (октябрь 2009 г.) – документ, совокупность требований обязательных при реализации ООП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46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ФГТ и ФГОС НОО направлены на создание нормативной основы преемственности в непрерывной системе образования на двух этапах: дошкольное образовательное учреждение - начальная школа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ru-RU" sz="2800" dirty="0"/>
              <a:t>устанавливают </a:t>
            </a:r>
          </a:p>
          <a:p>
            <a:pPr marL="0" indent="0">
              <a:buNone/>
            </a:pPr>
            <a:r>
              <a:rPr lang="ru-RU" sz="2800" dirty="0"/>
              <a:t>1) требования и нормы для составления основной образовательной программы каждой из ступеней, </a:t>
            </a:r>
          </a:p>
          <a:p>
            <a:pPr marL="0" indent="0">
              <a:buNone/>
            </a:pPr>
            <a:r>
              <a:rPr lang="ru-RU" sz="2800" dirty="0"/>
              <a:t>2) дают ориентиры для определения содержания и планируемых результатов освоения программы, </a:t>
            </a:r>
          </a:p>
          <a:p>
            <a:pPr marL="0" indent="0">
              <a:buNone/>
            </a:pPr>
            <a:r>
              <a:rPr lang="ru-RU" sz="2800" dirty="0"/>
              <a:t>3) определяют условия, при которых эти программы будут реализованы.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258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Концептуальные требования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1)Соответствие </a:t>
            </a:r>
            <a:r>
              <a:rPr lang="ru-RU" sz="2800" dirty="0"/>
              <a:t>принципам развивающего образования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r>
              <a:rPr lang="ru-RU" sz="2800" dirty="0" smtClean="0"/>
              <a:t>2</a:t>
            </a:r>
            <a:r>
              <a:rPr lang="ru-RU" sz="2800" dirty="0"/>
              <a:t>) Интегративный подход к образованию дошкольников как альтернативы предметному.</a:t>
            </a:r>
          </a:p>
          <a:p>
            <a:pPr marL="0" indent="0">
              <a:buNone/>
            </a:pPr>
            <a:r>
              <a:rPr lang="ru-RU" sz="2800" dirty="0" smtClean="0"/>
              <a:t>3</a:t>
            </a:r>
            <a:r>
              <a:rPr lang="ru-RU" sz="2800" dirty="0"/>
              <a:t>) Использование адекватных возрасту форм работы с детьми.</a:t>
            </a:r>
          </a:p>
          <a:p>
            <a:pPr marL="0" indent="0">
              <a:buNone/>
            </a:pPr>
            <a:r>
              <a:rPr lang="ru-RU" sz="2800" dirty="0" smtClean="0"/>
              <a:t>4</a:t>
            </a:r>
            <a:r>
              <a:rPr lang="ru-RU" sz="2800" dirty="0"/>
              <a:t>) Осуществление образования через организацию детских видов деятельности (исключая учебную).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7109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Решение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приоритетных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задач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310058"/>
              </p:ext>
            </p:extLst>
          </p:nvPr>
        </p:nvGraphicFramePr>
        <p:xfrm>
          <a:off x="467544" y="1052736"/>
          <a:ext cx="8229600" cy="559906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14800"/>
                <a:gridCol w="4114800"/>
              </a:tblGrid>
              <a:tr h="533236"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 дошкольной ступени 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начальной школе добавляется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</a:tr>
              <a:tr h="1058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приобщение</a:t>
                      </a:r>
                      <a:r>
                        <a:rPr lang="ru-RU" sz="1600" dirty="0">
                          <a:effectLst/>
                        </a:rPr>
                        <a:t> детей </a:t>
                      </a:r>
                      <a:r>
                        <a:rPr lang="ru-RU" sz="1600" b="1" dirty="0">
                          <a:effectLst/>
                        </a:rPr>
                        <a:t>к ценностям </a:t>
                      </a:r>
                      <a:r>
                        <a:rPr lang="ru-RU" sz="1600" dirty="0">
                          <a:effectLst/>
                        </a:rPr>
                        <a:t>здорового образа жизни;</a:t>
                      </a:r>
                    </a:p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bg2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осознанное принятие ценностей </a:t>
                      </a:r>
                      <a:r>
                        <a:rPr lang="ru-RU" sz="1600" dirty="0">
                          <a:effectLst/>
                        </a:rPr>
                        <a:t>здорового образа жизни и регуляция своего поведения в соответствии с ними;</a:t>
                      </a:r>
                      <a:endParaRPr lang="ru-RU" sz="1600" dirty="0">
                        <a:solidFill>
                          <a:schemeClr val="bg2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16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обеспечение эмоционального благополучия </a:t>
                      </a:r>
                      <a:r>
                        <a:rPr lang="ru-RU" sz="1600" dirty="0">
                          <a:effectLst/>
                        </a:rPr>
                        <a:t>каждого ребенка, </a:t>
                      </a:r>
                      <a:r>
                        <a:rPr lang="ru-RU" sz="1600" b="1" dirty="0">
                          <a:effectLst/>
                        </a:rPr>
                        <a:t>развитие его положительного самоощущения</a:t>
                      </a:r>
                      <a:r>
                        <a:rPr lang="ru-RU" sz="1600" dirty="0">
                          <a:effectLst/>
                        </a:rPr>
                        <a:t>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развитие инициативности, любознательности, произвольности, способности к творческому самовыражению</a:t>
                      </a:r>
                      <a:r>
                        <a:rPr lang="ru-RU" sz="1600" dirty="0">
                          <a:effectLst/>
                        </a:rPr>
                        <a:t>;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совершенствование достижений дошкольного развития</a:t>
                      </a:r>
                      <a:r>
                        <a:rPr lang="ru-RU" sz="1600" dirty="0" smtClean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специальная </a:t>
                      </a:r>
                      <a:r>
                        <a:rPr lang="ru-RU" sz="1600" b="1" dirty="0">
                          <a:effectLst/>
                        </a:rPr>
                        <a:t>помощь по развитию сформированных</a:t>
                      </a:r>
                      <a:r>
                        <a:rPr lang="ru-RU" sz="1600" dirty="0">
                          <a:effectLst/>
                        </a:rPr>
                        <a:t> в дошкольном детстве </a:t>
                      </a:r>
                      <a:r>
                        <a:rPr lang="ru-RU" sz="1600" b="1" dirty="0">
                          <a:effectLst/>
                        </a:rPr>
                        <a:t>качеств</a:t>
                      </a:r>
                      <a:r>
                        <a:rPr lang="ru-RU" sz="1600" dirty="0">
                          <a:effectLst/>
                        </a:rPr>
                        <a:t>;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64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формирование различных знаний об окружающем мире, стимулирование коммуникативной, познавательной, игровой и др. активности детей </a:t>
                      </a:r>
                      <a:r>
                        <a:rPr lang="ru-RU" sz="1600" dirty="0">
                          <a:effectLst/>
                        </a:rPr>
                        <a:t>в различных видах деятельности;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формирование основ умения учиться и способности к организации своей деятельности</a:t>
                      </a:r>
                      <a:endParaRPr lang="ru-RU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78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Решение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приоритетных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задач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869500"/>
              </p:ext>
            </p:extLst>
          </p:nvPr>
        </p:nvGraphicFramePr>
        <p:xfrm>
          <a:off x="467544" y="1052736"/>
          <a:ext cx="8229600" cy="51379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 дошкольной ступени 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начальной школе добавляется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развитие компетентности в сфере отношений к миру, к людям, к себе; включение детей в различные формы сотрудничества (со взрослыми и детьми разного возраста)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умение принимать, сохранять цели и следовать им в учебной деятельности, планировать свою деятельность, осуществлять ее контроль и оценку, взаимодействовать с педагогом и сверстниками в учебном процессе</a:t>
                      </a:r>
                      <a:r>
                        <a:rPr lang="ru-RU" sz="1600" dirty="0" smtClean="0">
                          <a:effectLst/>
                        </a:rPr>
                        <a:t>;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духовно-нравственное развитие и воспитание 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духовно-нравственное развитие и воспитание обучающихся, предусматривающее принятие ими моральных норм, нравственных установок, национальных ценностей;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становление основ гражданской идентичности и мировоззрения обучающихся;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12038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индивидуализация процесса обучения, особенно в случаях опережающего развития или отставания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748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Соблюдения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ряда психолого-педагогических условий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868571"/>
              </p:ext>
            </p:extLst>
          </p:nvPr>
        </p:nvGraphicFramePr>
        <p:xfrm>
          <a:off x="395536" y="1413147"/>
          <a:ext cx="8280920" cy="5040189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4140460"/>
                <a:gridCol w="4140460"/>
              </a:tblGrid>
              <a:tr h="305759"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 дошкольной ступени:</a:t>
                      </a:r>
                      <a:endParaRPr lang="ru-RU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 ступени начальной школы:</a:t>
                      </a:r>
                      <a:endParaRPr lang="ru-RU" sz="16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34430">
                <a:tc>
                  <a:txBody>
                    <a:bodyPr/>
                    <a:lstStyle/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1800" b="0" dirty="0">
                          <a:effectLst/>
                        </a:rPr>
                        <a:t>личностно-ориентированное взаимодействие взрослых с детьми;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1800" b="0" dirty="0">
                          <a:effectLst/>
                        </a:rPr>
                        <a:t>формирование предпосылок учебной деятельности как важнейшего фактора развития ребенка, и его познавательной </a:t>
                      </a:r>
                      <a:r>
                        <a:rPr lang="ru-RU" sz="1800" b="0" dirty="0" smtClean="0">
                          <a:effectLst/>
                        </a:rPr>
                        <a:t>мотивации;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1800" b="0" dirty="0" smtClean="0">
                          <a:effectLst/>
                        </a:rPr>
                        <a:t>построение </a:t>
                      </a:r>
                      <a:r>
                        <a:rPr lang="ru-RU" sz="1800" b="0" dirty="0">
                          <a:effectLst/>
                        </a:rPr>
                        <a:t>образовательного процесса с использованием адекватных возрасту форм работы с детьми</a:t>
                      </a:r>
                      <a:r>
                        <a:rPr lang="ru-RU" sz="1800" b="0" dirty="0" smtClean="0">
                          <a:effectLst/>
                        </a:rPr>
                        <a:t>,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1800" b="0" dirty="0" smtClean="0">
                          <a:effectLst/>
                        </a:rPr>
                        <a:t> </a:t>
                      </a:r>
                      <a:r>
                        <a:rPr lang="ru-RU" sz="1800" b="0" dirty="0">
                          <a:effectLst/>
                        </a:rPr>
                        <a:t>опора на игру в обучающей деятельности.</a:t>
                      </a:r>
                      <a:endParaRPr lang="ru-RU" sz="1800" b="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• опора на наличный уровень достижений дошкольного детства;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• направленность процесса обучения на формирование умения учиться, учебной мотивации как важнейшего достижения этого возрастного периода развития;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• сбалансированность репродуктивной (воспроизводящей готовый образец) и исследовательской, творческой деятельности, коллективных и индивидуальных форм активности.</a:t>
                      </a:r>
                    </a:p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69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Ключевые слова ФГТ и ФГОС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35480"/>
            <a:ext cx="8594028" cy="438912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Деятельность</a:t>
            </a:r>
          </a:p>
          <a:p>
            <a:pPr algn="ctr"/>
            <a:r>
              <a:rPr lang="ru-RU" sz="5400" b="1" dirty="0" smtClean="0"/>
              <a:t>Развитие</a:t>
            </a:r>
          </a:p>
          <a:p>
            <a:pPr algn="ctr"/>
            <a:r>
              <a:rPr lang="ru-RU" sz="5400" b="1" dirty="0" smtClean="0"/>
              <a:t>Формирование</a:t>
            </a:r>
          </a:p>
          <a:p>
            <a:pPr algn="ctr"/>
            <a:r>
              <a:rPr lang="ru-RU" sz="5400" b="1" dirty="0"/>
              <a:t>В</a:t>
            </a:r>
            <a:r>
              <a:rPr lang="ru-RU" sz="5400" b="1" dirty="0" smtClean="0"/>
              <a:t>оспитание</a:t>
            </a:r>
            <a:endParaRPr lang="ru-RU" sz="5400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564904"/>
            <a:ext cx="178579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depositphotos_3144613-Child-with-book.jpg"/>
          <p:cNvPicPr>
            <a:picLocks noChangeAspect="1"/>
          </p:cNvPicPr>
          <p:nvPr/>
        </p:nvPicPr>
        <p:blipFill>
          <a:blip r:embed="rId3" cstate="print"/>
          <a:srcRect l="7143" t="5705" r="7143" b="7718"/>
          <a:stretch>
            <a:fillRect/>
          </a:stretch>
        </p:blipFill>
        <p:spPr>
          <a:xfrm>
            <a:off x="6732240" y="2723330"/>
            <a:ext cx="2185316" cy="142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83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432</TotalTime>
  <Words>1322</Words>
  <Application>Microsoft Office PowerPoint</Application>
  <PresentationFormat>Экран (4:3)</PresentationFormat>
  <Paragraphs>149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Сравнение  ФГТ и ФГОС </vt:lpstr>
      <vt:lpstr>Анализ  нормативных документов, определяющих  содержание программ образования  в детском саду и школе.</vt:lpstr>
      <vt:lpstr>Стандартизация – государственная образовательная политика и нормативно-правовое регулирование в сфере образования</vt:lpstr>
      <vt:lpstr>ФГТ и ФГОС НОО направлены на создание нормативной основы преемственности в непрерывной системе образования на двух этапах: дошкольное образовательное учреждение - начальная школа</vt:lpstr>
      <vt:lpstr>Концептуальные требования</vt:lpstr>
      <vt:lpstr>Решение приоритетных задач</vt:lpstr>
      <vt:lpstr>Решение приоритетных задач</vt:lpstr>
      <vt:lpstr>Соблюдения ряда психолого-педагогических условий</vt:lpstr>
      <vt:lpstr>Ключевые слова ФГТ и ФГОС</vt:lpstr>
      <vt:lpstr>Презентация PowerPoint</vt:lpstr>
      <vt:lpstr>Принцип деятельностного подхода изменил взгляды на роль воспитанника в образовательном процессе</vt:lpstr>
      <vt:lpstr>В Министерство образования и науки РФ направлено письмо о необходимости внесения изменений в ФГТ и учёта проявившихся негативных сторон ФГТ</vt:lpstr>
      <vt:lpstr>Требует переработки и радикальных изменений  раздел ФГТ О системе мониторинга достижения детьми планируемых результатов освоения основной программы дошкольного образования</vt:lpstr>
      <vt:lpstr>Требуют переработки и радикальных изменений  разделы ФГТ</vt:lpstr>
      <vt:lpstr>Требуют переработки и радикальных изменений  разделы ФГТ</vt:lpstr>
      <vt:lpstr>УУД -  совокупность способов действия, благодаря которым, ребенок осваивает все компоненты учебной деятельности, базовый инструмент формирования умения учиться</vt:lpstr>
      <vt:lpstr>Новым подходом в образовательной программе  ДОУ по ФГТ стала реализация содержания ООП на комплексно-тематическом принципе построения образовательного процесса</vt:lpstr>
      <vt:lpstr>Формирование УУД  у дошкольников</vt:lpstr>
      <vt:lpstr>Сравним портреты выпускника ДОУ и ученика 1 класса</vt:lpstr>
      <vt:lpstr>Предпосылки регулятивных универсальных учебных действий</vt:lpstr>
      <vt:lpstr>Презентация PowerPoint</vt:lpstr>
      <vt:lpstr>Презентация PowerPoint</vt:lpstr>
      <vt:lpstr>Преемственность - двусторонний процесс</vt:lpstr>
      <vt:lpstr>Источники, литература: 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Стандартизация – государственная образовательная политика и нормативно-правовое регулирование в сфере образования.</dc:title>
  <dc:creator>Вадим</dc:creator>
  <cp:lastModifiedBy>Вадим</cp:lastModifiedBy>
  <cp:revision>32</cp:revision>
  <dcterms:created xsi:type="dcterms:W3CDTF">2013-03-31T20:10:23Z</dcterms:created>
  <dcterms:modified xsi:type="dcterms:W3CDTF">2014-01-21T19:39:56Z</dcterms:modified>
</cp:coreProperties>
</file>