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61" r:id="rId4"/>
    <p:sldId id="263" r:id="rId5"/>
    <p:sldId id="264" r:id="rId6"/>
    <p:sldId id="269" r:id="rId7"/>
    <p:sldId id="270" r:id="rId8"/>
    <p:sldId id="268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5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5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47BD13-AE8D-4DD3-B6D0-B0B81374ACFB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B04AE4-5F01-43E6-8098-6A8D3A913D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04AE4-5F01-43E6-8098-6A8D3A913DEF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30000"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30000"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30000"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30000"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30000"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30000"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30000"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30000"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30000">
    <p:sndAc>
      <p:stSnd>
        <p:snd r:embed="rId1" name="camera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30000"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30000"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30000">
    <p:sndAc>
      <p:stSnd>
        <p:snd r:embed="rId13" name="camera.wav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71462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ВНИМАНИЕ! БЛИЦ-ТЕСТ. </a:t>
            </a:r>
            <a:br>
              <a:rPr lang="ru-RU" b="1" dirty="0" smtClean="0"/>
            </a:br>
            <a:r>
              <a:rPr lang="ru-RU" b="1" dirty="0" smtClean="0"/>
              <a:t>При </a:t>
            </a:r>
            <a:r>
              <a:rPr lang="ru-RU" b="1" dirty="0" smtClean="0"/>
              <a:t>помощи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черновика </a:t>
            </a:r>
            <a:r>
              <a:rPr lang="ru-RU" b="1" dirty="0" smtClean="0"/>
              <a:t>и калькулятора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(</a:t>
            </a:r>
            <a:r>
              <a:rPr lang="ru-RU" b="1" dirty="0" smtClean="0"/>
              <a:t>там ,где это необходимо), предположи, какой ответ мог бы быть верным</a:t>
            </a:r>
            <a:r>
              <a:rPr lang="ru-RU" b="1" dirty="0" smtClean="0"/>
              <a:t>. Полученный ответ внеси в карточку и «проголосуй».</a:t>
            </a:r>
            <a:br>
              <a:rPr lang="ru-RU" b="1" dirty="0" smtClean="0"/>
            </a:br>
            <a:r>
              <a:rPr lang="ru-RU" b="1" dirty="0" smtClean="0"/>
              <a:t>Сигнал поможет вам понять, что слайд сменился.</a:t>
            </a:r>
            <a:br>
              <a:rPr lang="ru-RU" b="1" dirty="0" smtClean="0"/>
            </a:br>
            <a:r>
              <a:rPr lang="ru-RU" b="1" dirty="0" smtClean="0"/>
              <a:t>Успеха!!!</a:t>
            </a:r>
            <a:endParaRPr lang="ru-RU" b="1" dirty="0"/>
          </a:p>
        </p:txBody>
      </p:sp>
    </p:spTree>
  </p:cSld>
  <p:clrMapOvr>
    <a:masterClrMapping/>
  </p:clrMapOvr>
  <p:transition advTm="30000"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1. Тело брошено под углом к горизонту. В какой точке траектории сумма кинетической и потенциальной энергии имела наибольшее значение?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В момент броска. 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/>
              <a:t> </a:t>
            </a:r>
            <a:r>
              <a:rPr lang="ru-RU" dirty="0" smtClean="0"/>
              <a:t>В наивысшей. 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/>
              <a:t> </a:t>
            </a:r>
            <a:r>
              <a:rPr lang="ru-RU" dirty="0" smtClean="0"/>
              <a:t>В средней точке подъема. 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/>
              <a:t> </a:t>
            </a:r>
            <a:r>
              <a:rPr lang="ru-RU" dirty="0" smtClean="0"/>
              <a:t>Во всех точках одинакова.</a:t>
            </a:r>
          </a:p>
          <a:p>
            <a:endParaRPr lang="ru-RU" dirty="0"/>
          </a:p>
        </p:txBody>
      </p:sp>
    </p:spTree>
  </p:cSld>
  <p:clrMapOvr>
    <a:masterClrMapping/>
  </p:clrMapOvr>
  <p:transition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/>
              <a:t>2. Какой из графиков, приведённых на рисунке, показывает зависимость полной энергии </a:t>
            </a:r>
            <a:r>
              <a:rPr lang="ru-RU" sz="2800" b="1" i="1" dirty="0" smtClean="0"/>
              <a:t>Е</a:t>
            </a:r>
            <a:r>
              <a:rPr lang="ru-RU" sz="2800" b="1" dirty="0" smtClean="0"/>
              <a:t> тела, брошенного под углом к горизонту, от его высоты </a:t>
            </a:r>
            <a:r>
              <a:rPr lang="ru-RU" sz="2800" b="1" i="1" dirty="0" err="1" smtClean="0"/>
              <a:t>h</a:t>
            </a:r>
            <a:r>
              <a:rPr lang="ru-RU" sz="2800" b="1" i="1" dirty="0" smtClean="0"/>
              <a:t> </a:t>
            </a:r>
            <a:r>
              <a:rPr lang="ru-RU" sz="2800" b="1" dirty="0" smtClean="0"/>
              <a:t>над Землёй? Сопротивлением воздуха пренебречь.</a:t>
            </a:r>
          </a:p>
          <a:p>
            <a:pPr>
              <a:buNone/>
            </a:pPr>
            <a:r>
              <a:rPr lang="ru-RU" dirty="0" smtClean="0"/>
              <a:t> </a:t>
            </a:r>
            <a:r>
              <a:rPr lang="ru-RU" b="1" dirty="0" smtClean="0"/>
              <a:t>1)                           2) 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  </a:t>
            </a:r>
            <a:r>
              <a:rPr lang="ru-RU" b="1" dirty="0" smtClean="0"/>
              <a:t>3)                       </a:t>
            </a:r>
            <a:r>
              <a:rPr lang="ru-RU" dirty="0" smtClean="0"/>
              <a:t>    </a:t>
            </a:r>
            <a:r>
              <a:rPr lang="ru-RU" b="1" dirty="0" smtClean="0"/>
              <a:t>4) </a:t>
            </a:r>
            <a:endParaRPr lang="ru-RU" dirty="0"/>
          </a:p>
        </p:txBody>
      </p:sp>
      <p:pic>
        <p:nvPicPr>
          <p:cNvPr id="4" name="Рисунок 3" descr="undefined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2500306"/>
            <a:ext cx="2357454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undefined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9058" y="2500306"/>
            <a:ext cx="2357454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undefined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2976" y="4143380"/>
            <a:ext cx="2214578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undefined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00496" y="4214818"/>
            <a:ext cx="2214578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3. Какой из графиков изображает зависимость полной механической энергии </a:t>
            </a:r>
            <a:r>
              <a:rPr lang="ru-RU" b="1" i="1" dirty="0" smtClean="0"/>
              <a:t>Е</a:t>
            </a:r>
            <a:r>
              <a:rPr lang="ru-RU" b="1" dirty="0" smtClean="0"/>
              <a:t> свободно падающего тела от его высоты </a:t>
            </a:r>
            <a:r>
              <a:rPr lang="ru-RU" b="1" i="1" dirty="0" err="1" smtClean="0"/>
              <a:t>h</a:t>
            </a:r>
            <a:r>
              <a:rPr lang="ru-RU" b="1" dirty="0" smtClean="0"/>
              <a:t> над Землёй? Сопротивлением воздуха пренебречь.</a:t>
            </a:r>
          </a:p>
          <a:p>
            <a:pPr>
              <a:buNone/>
            </a:pPr>
            <a:r>
              <a:rPr lang="ru-RU" dirty="0" smtClean="0"/>
              <a:t>    </a:t>
            </a:r>
            <a:r>
              <a:rPr lang="ru-RU" b="1" dirty="0" smtClean="0"/>
              <a:t>1)                            </a:t>
            </a:r>
            <a:r>
              <a:rPr lang="ru-RU" dirty="0" smtClean="0"/>
              <a:t>   </a:t>
            </a:r>
            <a:r>
              <a:rPr lang="ru-RU" b="1" dirty="0" smtClean="0"/>
              <a:t>2)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  </a:t>
            </a:r>
            <a:r>
              <a:rPr lang="ru-RU" b="1" dirty="0" smtClean="0"/>
              <a:t>3)                             </a:t>
            </a:r>
            <a:r>
              <a:rPr lang="ru-RU" dirty="0" smtClean="0"/>
              <a:t>   </a:t>
            </a:r>
            <a:r>
              <a:rPr lang="ru-RU" b="1" dirty="0" smtClean="0"/>
              <a:t>4) 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undefined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2714620"/>
            <a:ext cx="1500198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undefined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71604" y="4714884"/>
            <a:ext cx="157163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undefined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2857496"/>
            <a:ext cx="1509081" cy="1538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undefined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3438" y="4643446"/>
            <a:ext cx="1437643" cy="161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undefined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74" y="428604"/>
            <a:ext cx="2928926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6572264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4. Груз брошен под углом к горизонту. Какой график изображает зависимость полной механической энергии </a:t>
            </a:r>
            <a:r>
              <a:rPr lang="ru-RU" b="1" i="1" dirty="0" smtClean="0"/>
              <a:t>E</a:t>
            </a:r>
            <a:r>
              <a:rPr lang="ru-RU" b="1" dirty="0" smtClean="0"/>
              <a:t> груза от времени? Сопротивлением воздуха пренебречь.</a:t>
            </a:r>
          </a:p>
          <a:p>
            <a:pPr>
              <a:buNone/>
            </a:pPr>
            <a:r>
              <a:rPr lang="ru-RU" b="1" dirty="0" smtClean="0"/>
              <a:t> 1) </a:t>
            </a:r>
            <a:r>
              <a:rPr lang="ru-RU" dirty="0" smtClean="0"/>
              <a:t>                                </a:t>
            </a:r>
            <a:r>
              <a:rPr lang="ru-RU" b="1" dirty="0" smtClean="0"/>
              <a:t>2)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3)                              </a:t>
            </a:r>
            <a:r>
              <a:rPr lang="ru-RU" dirty="0" smtClean="0"/>
              <a:t>   </a:t>
            </a:r>
            <a:r>
              <a:rPr lang="ru-RU" b="1" dirty="0" smtClean="0"/>
              <a:t>4) 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" name="Рисунок 4" descr="undefined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71934" y="3571876"/>
            <a:ext cx="221457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undefined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10" y="5214950"/>
            <a:ext cx="2214578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undefined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71934" y="5072074"/>
            <a:ext cx="2214578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undefined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0034" y="3500438"/>
            <a:ext cx="242889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5. Тело массой 1 кг, брошенное вертикально вверх с поверхности Земли, достигло максимальной высоты 20 м. Какой кинетической энергией обладало тело тотчас после броска? Сопротивлением воздуха пренебречь.</a:t>
            </a:r>
          </a:p>
          <a:p>
            <a:pPr>
              <a:buNone/>
            </a:pPr>
            <a:r>
              <a:rPr lang="ru-RU" dirty="0" smtClean="0"/>
              <a:t>   </a:t>
            </a:r>
            <a:r>
              <a:rPr lang="ru-RU" b="1" dirty="0" smtClean="0"/>
              <a:t>1) </a:t>
            </a:r>
            <a:r>
              <a:rPr lang="ru-RU" dirty="0" smtClean="0"/>
              <a:t>100 Дж</a:t>
            </a:r>
          </a:p>
          <a:p>
            <a:pPr>
              <a:buNone/>
            </a:pPr>
            <a:r>
              <a:rPr lang="ru-RU" dirty="0" smtClean="0"/>
              <a:t>   </a:t>
            </a:r>
            <a:r>
              <a:rPr lang="ru-RU" b="1" dirty="0" smtClean="0"/>
              <a:t>2) </a:t>
            </a:r>
            <a:r>
              <a:rPr lang="ru-RU" dirty="0" smtClean="0"/>
              <a:t>200 Дж</a:t>
            </a:r>
          </a:p>
          <a:p>
            <a:pPr>
              <a:buNone/>
            </a:pPr>
            <a:r>
              <a:rPr lang="ru-RU" dirty="0" smtClean="0"/>
              <a:t>   </a:t>
            </a:r>
            <a:r>
              <a:rPr lang="ru-RU" b="1" dirty="0" smtClean="0"/>
              <a:t>3) </a:t>
            </a:r>
            <a:r>
              <a:rPr lang="ru-RU" dirty="0" smtClean="0"/>
              <a:t>400 Дж</a:t>
            </a:r>
          </a:p>
          <a:p>
            <a:pPr>
              <a:buNone/>
            </a:pPr>
            <a:r>
              <a:rPr lang="ru-RU" dirty="0" smtClean="0"/>
              <a:t>   </a:t>
            </a:r>
            <a:r>
              <a:rPr lang="ru-RU" b="1" dirty="0" smtClean="0"/>
              <a:t>4) </a:t>
            </a:r>
            <a:r>
              <a:rPr lang="ru-RU" dirty="0" smtClean="0"/>
              <a:t>2 кДж</a:t>
            </a:r>
          </a:p>
          <a:p>
            <a:endParaRPr lang="ru-RU" dirty="0"/>
          </a:p>
        </p:txBody>
      </p:sp>
    </p:spTree>
  </p:cSld>
  <p:clrMapOvr>
    <a:masterClrMapping/>
  </p:clrMapOvr>
  <p:transition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00042"/>
            <a:ext cx="8401080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6. </a:t>
            </a:r>
            <a:r>
              <a:rPr lang="ru-RU" b="1" dirty="0" smtClean="0"/>
              <a:t>Тело, брошенное вертикально вверх с поверхности Земли, достигло максимальной высоты 5 м. С какой начальной скоростью тело было брошено вверх? Сопротивлением воздуха пренебречь.</a:t>
            </a:r>
          </a:p>
          <a:p>
            <a:pPr>
              <a:buNone/>
            </a:pPr>
            <a:r>
              <a:rPr lang="ru-RU" dirty="0" smtClean="0"/>
              <a:t>   </a:t>
            </a:r>
            <a:r>
              <a:rPr lang="ru-RU" b="1" dirty="0" smtClean="0"/>
              <a:t>1) </a:t>
            </a:r>
            <a:r>
              <a:rPr lang="ru-RU" dirty="0" smtClean="0"/>
              <a:t>5 м/с</a:t>
            </a:r>
          </a:p>
          <a:p>
            <a:pPr>
              <a:buNone/>
            </a:pPr>
            <a:r>
              <a:rPr lang="ru-RU" dirty="0" smtClean="0"/>
              <a:t>   </a:t>
            </a:r>
            <a:r>
              <a:rPr lang="ru-RU" b="1" dirty="0" smtClean="0"/>
              <a:t>2) </a:t>
            </a:r>
            <a:r>
              <a:rPr lang="ru-RU" dirty="0" smtClean="0"/>
              <a:t>10 м/с</a:t>
            </a:r>
          </a:p>
          <a:p>
            <a:pPr>
              <a:buNone/>
            </a:pPr>
            <a:r>
              <a:rPr lang="ru-RU" dirty="0" smtClean="0"/>
              <a:t>   </a:t>
            </a:r>
            <a:r>
              <a:rPr lang="ru-RU" b="1" dirty="0" smtClean="0"/>
              <a:t>3) </a:t>
            </a:r>
            <a:r>
              <a:rPr lang="ru-RU" dirty="0" smtClean="0"/>
              <a:t>20 м/с</a:t>
            </a:r>
          </a:p>
          <a:p>
            <a:pPr>
              <a:buNone/>
            </a:pPr>
            <a:r>
              <a:rPr lang="ru-RU" dirty="0" smtClean="0"/>
              <a:t>   </a:t>
            </a:r>
            <a:r>
              <a:rPr lang="ru-RU" b="1" dirty="0" smtClean="0"/>
              <a:t>4) </a:t>
            </a:r>
            <a:r>
              <a:rPr lang="ru-RU" dirty="0" smtClean="0"/>
              <a:t>40 м/с</a:t>
            </a:r>
          </a:p>
          <a:p>
            <a:endParaRPr lang="ru-RU" dirty="0"/>
          </a:p>
        </p:txBody>
      </p:sp>
    </p:spTree>
  </p:cSld>
  <p:clrMapOvr>
    <a:masterClrMapping/>
  </p:clrMapOvr>
  <p:transition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7. Горизонтально расположенная невесомая пружина с жёсткостью </a:t>
            </a:r>
            <a:r>
              <a:rPr lang="ru-RU" b="1" i="1" dirty="0" err="1" smtClean="0"/>
              <a:t>k</a:t>
            </a:r>
            <a:r>
              <a:rPr lang="ru-RU" b="1" dirty="0" smtClean="0"/>
              <a:t> = 1000 Н/м находится в недеформированном состоянии. Один её конец закреплён, а другой касается бруска массой </a:t>
            </a:r>
            <a:r>
              <a:rPr lang="en-US" b="1" i="1" dirty="0" smtClean="0"/>
              <a:t>m</a:t>
            </a:r>
            <a:r>
              <a:rPr lang="ru-RU" b="1" dirty="0" smtClean="0"/>
              <a:t> = 0,1 кг, находящегося на горизонтальной поверхности. Брусок сдвигают, сжимая пружину, и отпускают. На какую длину </a:t>
            </a:r>
            <a:r>
              <a:rPr lang="ru-RU" b="1" dirty="0" err="1" smtClean="0"/>
              <a:t>Δ</a:t>
            </a:r>
            <a:r>
              <a:rPr lang="ru-RU" b="1" i="1" dirty="0" err="1" smtClean="0"/>
              <a:t>x</a:t>
            </a:r>
            <a:r>
              <a:rPr lang="ru-RU" b="1" dirty="0" smtClean="0"/>
              <a:t> была сжата пружина, если после отпускания бруска его скорость достигла величины </a:t>
            </a:r>
            <a:r>
              <a:rPr lang="ru-RU" b="1" i="1" dirty="0" err="1" smtClean="0"/>
              <a:t>υ</a:t>
            </a:r>
            <a:r>
              <a:rPr lang="ru-RU" b="1" dirty="0" smtClean="0"/>
              <a:t> = 1 м/с? Трение не учитывать.   </a:t>
            </a:r>
          </a:p>
          <a:p>
            <a:r>
              <a:rPr lang="ru-RU" b="1" dirty="0" smtClean="0"/>
              <a:t>1) </a:t>
            </a:r>
            <a:r>
              <a:rPr lang="ru-RU" dirty="0" smtClean="0"/>
              <a:t>1 см             </a:t>
            </a:r>
            <a:r>
              <a:rPr lang="ru-RU" b="1" dirty="0" smtClean="0"/>
              <a:t>2) </a:t>
            </a:r>
            <a:r>
              <a:rPr lang="ru-RU" dirty="0" smtClean="0"/>
              <a:t>2 см          </a:t>
            </a:r>
            <a:r>
              <a:rPr lang="ru-RU" b="1" dirty="0" smtClean="0"/>
              <a:t>3) </a:t>
            </a:r>
            <a:r>
              <a:rPr lang="ru-RU" dirty="0" smtClean="0"/>
              <a:t>3 см        </a:t>
            </a:r>
            <a:r>
              <a:rPr lang="ru-RU" b="1" dirty="0" smtClean="0"/>
              <a:t>4) </a:t>
            </a:r>
            <a:r>
              <a:rPr lang="ru-RU" dirty="0" smtClean="0"/>
              <a:t>4 см</a:t>
            </a:r>
          </a:p>
          <a:p>
            <a:endParaRPr lang="ru-RU" dirty="0"/>
          </a:p>
        </p:txBody>
      </p:sp>
    </p:spTree>
  </p:cSld>
  <p:clrMapOvr>
    <a:masterClrMapping/>
  </p:clrMapOvr>
  <p:transition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Экспериментальная задача.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715436" cy="6215082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С </a:t>
            </a:r>
            <a:r>
              <a:rPr lang="ru-RU" b="1" dirty="0" smtClean="0"/>
              <a:t>наклонной плоскости, из состояния покоя, скатывается стальной шарик. Пронаблюдай движение шарика  до момента удара. </a:t>
            </a:r>
            <a:r>
              <a:rPr lang="ru-RU" b="1" dirty="0" smtClean="0"/>
              <a:t>Ответь </a:t>
            </a:r>
            <a:r>
              <a:rPr lang="ru-RU" b="1" dirty="0" smtClean="0"/>
              <a:t>кратко на поставленные вопросы:</a:t>
            </a:r>
            <a:endParaRPr lang="ru-RU" dirty="0" smtClean="0"/>
          </a:p>
          <a:p>
            <a:pPr marL="514350" lvl="0" indent="-514350" algn="just">
              <a:buFont typeface="+mj-lt"/>
              <a:buAutoNum type="alphaLcPeriod"/>
            </a:pPr>
            <a:r>
              <a:rPr lang="ru-RU" dirty="0" smtClean="0"/>
              <a:t>Какие превращения энергии происходят при движении шарика по наклонной поверхности? </a:t>
            </a:r>
          </a:p>
          <a:p>
            <a:pPr marL="514350" lvl="0" indent="-514350" algn="just">
              <a:buFont typeface="+mj-lt"/>
              <a:buAutoNum type="alphaLcPeriod"/>
            </a:pPr>
            <a:r>
              <a:rPr lang="ru-RU" dirty="0" smtClean="0"/>
              <a:t>Куда «исчезает» потенциальная  энергия шарика, когда он касается металлического цилиндра , т.е. касается основания наклонной плоскости? </a:t>
            </a:r>
          </a:p>
          <a:p>
            <a:pPr marL="514350" lvl="0" indent="-514350" algn="just">
              <a:buFont typeface="+mj-lt"/>
              <a:buAutoNum type="alphaLcPeriod"/>
            </a:pPr>
            <a:r>
              <a:rPr lang="ru-RU" dirty="0" smtClean="0"/>
              <a:t>Не нарушается ли здесь закон сохранения и превращения энергии?  Трением шарика о стенки желоба пренебречь. </a:t>
            </a:r>
          </a:p>
          <a:p>
            <a:pPr marL="514350" lvl="0" indent="-514350" algn="just">
              <a:buFont typeface="+mj-lt"/>
              <a:buAutoNum type="alphaLcPeriod"/>
            </a:pPr>
            <a:r>
              <a:rPr lang="ru-RU" dirty="0" smtClean="0"/>
              <a:t>Предложи способ определения скорости шарика в момент, когда он достигает основания наклонной поверхности? ***Найти скорость шарика используя только линейку. Поясните, как справились с заданием</a:t>
            </a:r>
          </a:p>
          <a:p>
            <a:pPr marL="514350" lvl="0" indent="-514350" algn="just">
              <a:buFont typeface="+mj-lt"/>
              <a:buAutoNum type="alphaLcPeriod"/>
            </a:pPr>
            <a:r>
              <a:rPr lang="ru-RU" dirty="0" smtClean="0"/>
              <a:t>Запиши, что ты заметил, выполняя решения задач. </a:t>
            </a:r>
          </a:p>
          <a:p>
            <a:endParaRPr lang="ru-RU" dirty="0"/>
          </a:p>
        </p:txBody>
      </p:sp>
    </p:spTree>
  </p:cSld>
  <p:clrMapOvr>
    <a:masterClrMapping/>
  </p:clrMapOvr>
  <p:transition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1. Тело брошено под углом к горизонту. В какой точке траектории сумма кинетической и потенциальной энергии имела наибольшее значение? Сопротивлением пренебречь.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В момент броска. 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/>
              <a:t> </a:t>
            </a:r>
            <a:r>
              <a:rPr lang="ru-RU" dirty="0" smtClean="0"/>
              <a:t>В наивысшей. 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/>
              <a:t> </a:t>
            </a:r>
            <a:r>
              <a:rPr lang="ru-RU" dirty="0" smtClean="0"/>
              <a:t>В средней точке подъема. 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/>
              <a:t> </a:t>
            </a:r>
            <a:r>
              <a:rPr lang="ru-RU" dirty="0" smtClean="0"/>
              <a:t>Во всех точках одинакова.</a:t>
            </a:r>
          </a:p>
          <a:p>
            <a:endParaRPr lang="ru-RU" dirty="0"/>
          </a:p>
        </p:txBody>
      </p:sp>
    </p:spTree>
  </p:cSld>
  <p:clrMapOvr>
    <a:masterClrMapping/>
  </p:clrMapOvr>
  <p:transition advTm="30000"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/>
              <a:t>2. Какой из графиков, приведённых на рисунке, показывает зависимость полной энергии </a:t>
            </a:r>
            <a:r>
              <a:rPr lang="ru-RU" sz="2800" b="1" i="1" dirty="0" smtClean="0"/>
              <a:t>Е</a:t>
            </a:r>
            <a:r>
              <a:rPr lang="ru-RU" sz="2800" b="1" dirty="0" smtClean="0"/>
              <a:t> тела, брошенного под углом к горизонту, от его высоты </a:t>
            </a:r>
            <a:r>
              <a:rPr lang="ru-RU" sz="2800" b="1" i="1" dirty="0" err="1" smtClean="0"/>
              <a:t>h</a:t>
            </a:r>
            <a:r>
              <a:rPr lang="ru-RU" sz="2800" b="1" i="1" dirty="0" smtClean="0"/>
              <a:t> </a:t>
            </a:r>
            <a:r>
              <a:rPr lang="ru-RU" sz="2800" b="1" dirty="0" smtClean="0"/>
              <a:t>над Землёй? Сопротивлением воздуха пренебречь.</a:t>
            </a:r>
          </a:p>
          <a:p>
            <a:pPr>
              <a:buNone/>
            </a:pPr>
            <a:r>
              <a:rPr lang="ru-RU" dirty="0" smtClean="0"/>
              <a:t> </a:t>
            </a:r>
            <a:r>
              <a:rPr lang="ru-RU" b="1" dirty="0" smtClean="0"/>
              <a:t>1)                           2) 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  </a:t>
            </a:r>
            <a:r>
              <a:rPr lang="ru-RU" b="1" dirty="0" smtClean="0"/>
              <a:t>3)                       </a:t>
            </a:r>
            <a:r>
              <a:rPr lang="ru-RU" dirty="0" smtClean="0"/>
              <a:t>    </a:t>
            </a:r>
            <a:r>
              <a:rPr lang="ru-RU" b="1" dirty="0" smtClean="0"/>
              <a:t>4) </a:t>
            </a:r>
            <a:endParaRPr lang="ru-RU" dirty="0"/>
          </a:p>
        </p:txBody>
      </p:sp>
      <p:pic>
        <p:nvPicPr>
          <p:cNvPr id="4" name="Рисунок 3" descr="undefined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2500306"/>
            <a:ext cx="2357454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undefined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9058" y="2500306"/>
            <a:ext cx="2357454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undefined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2976" y="4143380"/>
            <a:ext cx="2214578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undefined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00496" y="4214818"/>
            <a:ext cx="2214578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000"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3. Какой из графиков изображает зависимость полной механической энергии </a:t>
            </a:r>
            <a:r>
              <a:rPr lang="ru-RU" b="1" i="1" dirty="0" smtClean="0"/>
              <a:t>Е</a:t>
            </a:r>
            <a:r>
              <a:rPr lang="ru-RU" b="1" dirty="0" smtClean="0"/>
              <a:t> свободно падающего тела от его высоты </a:t>
            </a:r>
            <a:r>
              <a:rPr lang="ru-RU" b="1" i="1" dirty="0" err="1" smtClean="0"/>
              <a:t>h</a:t>
            </a:r>
            <a:r>
              <a:rPr lang="ru-RU" b="1" dirty="0" smtClean="0"/>
              <a:t> над Землёй? Сопротивлением воздуха пренебречь.</a:t>
            </a:r>
          </a:p>
          <a:p>
            <a:pPr>
              <a:buNone/>
            </a:pPr>
            <a:r>
              <a:rPr lang="ru-RU" dirty="0" smtClean="0"/>
              <a:t>    </a:t>
            </a:r>
            <a:r>
              <a:rPr lang="ru-RU" b="1" dirty="0" smtClean="0"/>
              <a:t>1)                            </a:t>
            </a:r>
            <a:r>
              <a:rPr lang="ru-RU" dirty="0" smtClean="0"/>
              <a:t>   </a:t>
            </a:r>
            <a:r>
              <a:rPr lang="ru-RU" b="1" dirty="0" smtClean="0"/>
              <a:t>2)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  </a:t>
            </a:r>
            <a:r>
              <a:rPr lang="ru-RU" b="1" dirty="0" smtClean="0"/>
              <a:t>3)                             </a:t>
            </a:r>
            <a:r>
              <a:rPr lang="ru-RU" dirty="0" smtClean="0"/>
              <a:t>   </a:t>
            </a:r>
            <a:r>
              <a:rPr lang="ru-RU" b="1" dirty="0" smtClean="0"/>
              <a:t>4) 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undefined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2714620"/>
            <a:ext cx="1500198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undefined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71604" y="4714884"/>
            <a:ext cx="157163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undefined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2857496"/>
            <a:ext cx="1509081" cy="1538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undefined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3438" y="4643446"/>
            <a:ext cx="1437643" cy="161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000"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undefined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74" y="428604"/>
            <a:ext cx="2928926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6572264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4. Груз брошен под углом к горизонту. Какой график изображает зависимость полной механической энергии </a:t>
            </a:r>
            <a:r>
              <a:rPr lang="ru-RU" b="1" i="1" dirty="0" smtClean="0"/>
              <a:t>E</a:t>
            </a:r>
            <a:r>
              <a:rPr lang="ru-RU" b="1" dirty="0" smtClean="0"/>
              <a:t> груза от времени? Сопротивлением воздуха пренебречь.</a:t>
            </a:r>
          </a:p>
          <a:p>
            <a:pPr>
              <a:buNone/>
            </a:pPr>
            <a:r>
              <a:rPr lang="ru-RU" b="1" dirty="0" smtClean="0"/>
              <a:t> 1) </a:t>
            </a:r>
            <a:r>
              <a:rPr lang="ru-RU" dirty="0" smtClean="0"/>
              <a:t>                                </a:t>
            </a:r>
            <a:r>
              <a:rPr lang="ru-RU" b="1" dirty="0" smtClean="0"/>
              <a:t>2)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3)                              </a:t>
            </a:r>
            <a:r>
              <a:rPr lang="ru-RU" dirty="0" smtClean="0"/>
              <a:t>   </a:t>
            </a:r>
            <a:r>
              <a:rPr lang="ru-RU" b="1" dirty="0" smtClean="0"/>
              <a:t>4) 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" name="Рисунок 4" descr="undefined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71934" y="3571876"/>
            <a:ext cx="221457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undefined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10" y="5214950"/>
            <a:ext cx="2214578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undefined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71934" y="5072074"/>
            <a:ext cx="2214578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undefined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0034" y="3500438"/>
            <a:ext cx="242889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000"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5. Тело массой 1 кг, брошенное вертикально вверх с поверхности Земли, достигло максимальной высоты 20 м. Какой кинетической энергией обладало тело тотчас после броска? Сопротивлением воздуха пренебречь.</a:t>
            </a:r>
          </a:p>
          <a:p>
            <a:pPr>
              <a:buNone/>
            </a:pPr>
            <a:r>
              <a:rPr lang="ru-RU" dirty="0" smtClean="0"/>
              <a:t>   </a:t>
            </a:r>
            <a:r>
              <a:rPr lang="ru-RU" b="1" dirty="0" smtClean="0"/>
              <a:t>1) </a:t>
            </a:r>
            <a:r>
              <a:rPr lang="ru-RU" dirty="0" smtClean="0"/>
              <a:t>100 Дж</a:t>
            </a:r>
          </a:p>
          <a:p>
            <a:pPr>
              <a:buNone/>
            </a:pPr>
            <a:r>
              <a:rPr lang="ru-RU" dirty="0" smtClean="0"/>
              <a:t>   </a:t>
            </a:r>
            <a:r>
              <a:rPr lang="ru-RU" b="1" dirty="0" smtClean="0"/>
              <a:t>2) </a:t>
            </a:r>
            <a:r>
              <a:rPr lang="ru-RU" dirty="0" smtClean="0"/>
              <a:t>200 Дж</a:t>
            </a:r>
          </a:p>
          <a:p>
            <a:pPr>
              <a:buNone/>
            </a:pPr>
            <a:r>
              <a:rPr lang="ru-RU" dirty="0" smtClean="0"/>
              <a:t>   </a:t>
            </a:r>
            <a:r>
              <a:rPr lang="ru-RU" b="1" dirty="0" smtClean="0"/>
              <a:t>3) </a:t>
            </a:r>
            <a:r>
              <a:rPr lang="ru-RU" dirty="0" smtClean="0"/>
              <a:t>400 Дж</a:t>
            </a:r>
          </a:p>
          <a:p>
            <a:pPr>
              <a:buNone/>
            </a:pPr>
            <a:r>
              <a:rPr lang="ru-RU" dirty="0" smtClean="0"/>
              <a:t>   </a:t>
            </a:r>
            <a:r>
              <a:rPr lang="ru-RU" b="1" dirty="0" smtClean="0"/>
              <a:t>4) </a:t>
            </a:r>
            <a:r>
              <a:rPr lang="ru-RU" dirty="0" smtClean="0"/>
              <a:t>2 кДж</a:t>
            </a:r>
          </a:p>
          <a:p>
            <a:endParaRPr lang="ru-RU" dirty="0"/>
          </a:p>
        </p:txBody>
      </p:sp>
    </p:spTree>
  </p:cSld>
  <p:clrMapOvr>
    <a:masterClrMapping/>
  </p:clrMapOvr>
  <p:transition advTm="30000"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00042"/>
            <a:ext cx="8401080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6. </a:t>
            </a:r>
            <a:r>
              <a:rPr lang="ru-RU" b="1" dirty="0" smtClean="0"/>
              <a:t>Тело, брошенное вертикально вверх с поверхности Земли, достигло максимальной высоты 5 м. С какой начальной скоростью тело было брошено вверх? Сопротивлением воздуха пренебречь.</a:t>
            </a:r>
          </a:p>
          <a:p>
            <a:pPr>
              <a:buNone/>
            </a:pPr>
            <a:r>
              <a:rPr lang="ru-RU" dirty="0" smtClean="0"/>
              <a:t>   </a:t>
            </a:r>
            <a:r>
              <a:rPr lang="ru-RU" b="1" dirty="0" smtClean="0"/>
              <a:t>1) </a:t>
            </a:r>
            <a:r>
              <a:rPr lang="ru-RU" dirty="0" smtClean="0"/>
              <a:t>5 м/с</a:t>
            </a:r>
          </a:p>
          <a:p>
            <a:pPr>
              <a:buNone/>
            </a:pPr>
            <a:r>
              <a:rPr lang="ru-RU" dirty="0" smtClean="0"/>
              <a:t>   </a:t>
            </a:r>
            <a:r>
              <a:rPr lang="ru-RU" b="1" dirty="0" smtClean="0"/>
              <a:t>2) </a:t>
            </a:r>
            <a:r>
              <a:rPr lang="ru-RU" dirty="0" smtClean="0"/>
              <a:t>10 м/с</a:t>
            </a:r>
          </a:p>
          <a:p>
            <a:pPr>
              <a:buNone/>
            </a:pPr>
            <a:r>
              <a:rPr lang="ru-RU" dirty="0" smtClean="0"/>
              <a:t>   </a:t>
            </a:r>
            <a:r>
              <a:rPr lang="ru-RU" b="1" dirty="0" smtClean="0"/>
              <a:t>3) </a:t>
            </a:r>
            <a:r>
              <a:rPr lang="ru-RU" dirty="0" smtClean="0"/>
              <a:t>20 м/с</a:t>
            </a:r>
          </a:p>
          <a:p>
            <a:pPr>
              <a:buNone/>
            </a:pPr>
            <a:r>
              <a:rPr lang="ru-RU" dirty="0" smtClean="0"/>
              <a:t>   </a:t>
            </a:r>
            <a:r>
              <a:rPr lang="ru-RU" b="1" dirty="0" smtClean="0"/>
              <a:t>4) </a:t>
            </a:r>
            <a:r>
              <a:rPr lang="ru-RU" dirty="0" smtClean="0"/>
              <a:t>40 м/с</a:t>
            </a:r>
          </a:p>
          <a:p>
            <a:endParaRPr lang="ru-RU" dirty="0"/>
          </a:p>
        </p:txBody>
      </p:sp>
    </p:spTree>
  </p:cSld>
  <p:clrMapOvr>
    <a:masterClrMapping/>
  </p:clrMapOvr>
  <p:transition advTm="30000"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7. Горизонтально расположенная невесомая пружина с жёсткостью </a:t>
            </a:r>
            <a:r>
              <a:rPr lang="ru-RU" b="1" i="1" dirty="0" err="1" smtClean="0"/>
              <a:t>k</a:t>
            </a:r>
            <a:r>
              <a:rPr lang="ru-RU" b="1" dirty="0" smtClean="0"/>
              <a:t> = 1000 Н/м находится в недеформированном состоянии. Один её конец закреплён, а другой касается бруска массой </a:t>
            </a:r>
            <a:r>
              <a:rPr lang="en-US" b="1" i="1" dirty="0" smtClean="0"/>
              <a:t>m</a:t>
            </a:r>
            <a:r>
              <a:rPr lang="ru-RU" b="1" dirty="0" smtClean="0"/>
              <a:t> = 0,1 кг, находящегося на горизонтальной поверхности. Брусок сдвигают, сжимая пружину, и отпускают. На какую длину </a:t>
            </a:r>
            <a:r>
              <a:rPr lang="ru-RU" b="1" dirty="0" err="1" smtClean="0"/>
              <a:t>Δ</a:t>
            </a:r>
            <a:r>
              <a:rPr lang="ru-RU" b="1" i="1" dirty="0" err="1" smtClean="0"/>
              <a:t>x</a:t>
            </a:r>
            <a:r>
              <a:rPr lang="ru-RU" b="1" dirty="0" smtClean="0"/>
              <a:t> была сжата пружина, если после отпускания бруска его скорость достигла величины </a:t>
            </a:r>
            <a:r>
              <a:rPr lang="ru-RU" b="1" i="1" dirty="0" err="1" smtClean="0"/>
              <a:t>υ</a:t>
            </a:r>
            <a:r>
              <a:rPr lang="ru-RU" b="1" dirty="0" smtClean="0"/>
              <a:t> = 1 м/с? Трение не учитывать.   </a:t>
            </a:r>
          </a:p>
          <a:p>
            <a:r>
              <a:rPr lang="ru-RU" b="1" dirty="0" smtClean="0"/>
              <a:t>1) </a:t>
            </a:r>
            <a:r>
              <a:rPr lang="ru-RU" dirty="0" smtClean="0"/>
              <a:t>1 см             </a:t>
            </a:r>
            <a:r>
              <a:rPr lang="ru-RU" b="1" dirty="0" smtClean="0"/>
              <a:t>2) </a:t>
            </a:r>
            <a:r>
              <a:rPr lang="ru-RU" dirty="0" smtClean="0"/>
              <a:t>2 см          </a:t>
            </a:r>
            <a:r>
              <a:rPr lang="ru-RU" b="1" dirty="0" smtClean="0"/>
              <a:t>3) </a:t>
            </a:r>
            <a:r>
              <a:rPr lang="ru-RU" dirty="0" smtClean="0"/>
              <a:t>3 см        </a:t>
            </a:r>
            <a:r>
              <a:rPr lang="ru-RU" b="1" dirty="0" smtClean="0"/>
              <a:t>4) </a:t>
            </a:r>
            <a:r>
              <a:rPr lang="ru-RU" dirty="0" smtClean="0"/>
              <a:t>4 см</a:t>
            </a:r>
          </a:p>
          <a:p>
            <a:endParaRPr lang="ru-RU" dirty="0"/>
          </a:p>
        </p:txBody>
      </p:sp>
    </p:spTree>
  </p:cSld>
  <p:clrMapOvr>
    <a:masterClrMapping/>
  </p:clrMapOvr>
  <p:transition advTm="30000"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 себя.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285860"/>
          <a:ext cx="8229599" cy="2870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1400172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1</a:t>
                      </a:r>
                      <a:endParaRPr lang="ru-RU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2</a:t>
                      </a:r>
                      <a:endParaRPr lang="ru-RU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3</a:t>
                      </a:r>
                      <a:endParaRPr lang="ru-RU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4</a:t>
                      </a:r>
                      <a:endParaRPr lang="ru-RU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5</a:t>
                      </a:r>
                      <a:endParaRPr lang="ru-RU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6</a:t>
                      </a:r>
                      <a:endParaRPr lang="ru-RU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7</a:t>
                      </a:r>
                      <a:endParaRPr lang="ru-RU" sz="4400" b="1" dirty="0"/>
                    </a:p>
                  </a:txBody>
                  <a:tcPr anchor="ctr"/>
                </a:tc>
              </a:tr>
              <a:tr h="1469946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4</a:t>
                      </a:r>
                      <a:endParaRPr lang="ru-RU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1</a:t>
                      </a:r>
                      <a:endParaRPr lang="ru-RU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4</a:t>
                      </a:r>
                      <a:endParaRPr lang="ru-RU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1</a:t>
                      </a:r>
                      <a:endParaRPr lang="ru-RU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2</a:t>
                      </a:r>
                      <a:endParaRPr lang="ru-RU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2</a:t>
                      </a:r>
                      <a:endParaRPr lang="ru-RU" sz="4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1</a:t>
                      </a:r>
                      <a:endParaRPr lang="ru-RU" sz="4400" b="1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276</Words>
  <Application>Microsoft Office PowerPoint</Application>
  <PresentationFormat>Экран (4:3)</PresentationFormat>
  <Paragraphs>90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ВНИМАНИЕ! БЛИЦ-ТЕСТ.  При помощи  черновика и калькулятора  (там ,где это необходимо), предположи, какой ответ мог бы быть верным. Полученный ответ внеси в карточку и «проголосуй». Сигнал поможет вам понять, что слайд сменился. Успеха!!!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Проверь себя.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Экспериментальная задача.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 сохранения механической энергии</dc:title>
  <dc:creator>Виолетта</dc:creator>
  <cp:lastModifiedBy>Виолетта</cp:lastModifiedBy>
  <cp:revision>32</cp:revision>
  <dcterms:created xsi:type="dcterms:W3CDTF">2013-12-13T13:10:41Z</dcterms:created>
  <dcterms:modified xsi:type="dcterms:W3CDTF">2013-12-30T16:25:08Z</dcterms:modified>
</cp:coreProperties>
</file>