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4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109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1171" y="253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6DBDE-CAC4-4905-BE98-518FCD630394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CFEE2-7D0C-43A3-A352-D657207EF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2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39E3-0220-43B5-984D-4BF1384D9B6E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0A0-8D0C-4724-AAC7-12B6D0688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1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39E3-0220-43B5-984D-4BF1384D9B6E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0A0-8D0C-4724-AAC7-12B6D0688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40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39E3-0220-43B5-984D-4BF1384D9B6E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0A0-8D0C-4724-AAC7-12B6D0688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85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39E3-0220-43B5-984D-4BF1384D9B6E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0A0-8D0C-4724-AAC7-12B6D0688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28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39E3-0220-43B5-984D-4BF1384D9B6E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0A0-8D0C-4724-AAC7-12B6D0688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308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39E3-0220-43B5-984D-4BF1384D9B6E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0A0-8D0C-4724-AAC7-12B6D0688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27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39E3-0220-43B5-984D-4BF1384D9B6E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0A0-8D0C-4724-AAC7-12B6D0688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36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39E3-0220-43B5-984D-4BF1384D9B6E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0A0-8D0C-4724-AAC7-12B6D0688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35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39E3-0220-43B5-984D-4BF1384D9B6E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0A0-8D0C-4724-AAC7-12B6D0688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32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39E3-0220-43B5-984D-4BF1384D9B6E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0A0-8D0C-4724-AAC7-12B6D0688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6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39E3-0220-43B5-984D-4BF1384D9B6E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A0A0-8D0C-4724-AAC7-12B6D0688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01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A39E3-0220-43B5-984D-4BF1384D9B6E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1A0A0-8D0C-4724-AAC7-12B6D06888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64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80"/>
            <a:ext cx="9144000" cy="6864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052736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«Через математические знания,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полученные в школе, 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ежит широкая дорога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 огромным,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почти необозримым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областям труда и открытий».</a:t>
            </a:r>
          </a:p>
          <a:p>
            <a:pPr algn="ctr"/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А.Маркушевич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1088"/>
            <a:ext cx="1538466" cy="228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0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548680"/>
            <a:ext cx="30963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196752"/>
            <a:ext cx="30963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844824"/>
            <a:ext cx="3096344" cy="720080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7289" y="2564904"/>
            <a:ext cx="3096344" cy="720080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7289" y="3284984"/>
            <a:ext cx="3096344" cy="720080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7289" y="4005064"/>
            <a:ext cx="3096344" cy="720080"/>
          </a:xfrm>
          <a:prstGeom prst="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7289" y="4725144"/>
            <a:ext cx="3096344" cy="720080"/>
          </a:xfrm>
          <a:prstGeom prst="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4143633" y="548680"/>
            <a:ext cx="428367" cy="1296144"/>
          </a:xfrm>
          <a:prstGeom prst="rightBrace">
            <a:avLst>
              <a:gd name="adj1" fmla="val 8333"/>
              <a:gd name="adj2" fmla="val 54832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4143633" y="1844824"/>
            <a:ext cx="428367" cy="216024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фигурная скобка 12"/>
          <p:cNvSpPr/>
          <p:nvPr/>
        </p:nvSpPr>
        <p:spPr>
          <a:xfrm>
            <a:off x="539552" y="548680"/>
            <a:ext cx="507737" cy="345638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 flipH="1">
                <a:off x="4604099" y="955395"/>
                <a:ext cx="936103" cy="899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ru-RU" sz="2800" b="1" i="1" smtClean="0"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04099" y="955395"/>
                <a:ext cx="936103" cy="8995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2000" y="2420888"/>
                <a:ext cx="1152128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ru-RU" sz="2800" b="1" i="1" smtClean="0"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420888"/>
                <a:ext cx="1152128" cy="9002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7504" y="1844824"/>
                <a:ext cx="685916" cy="936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ru-RU" sz="2800" b="1" i="1" smtClean="0">
                              <a:latin typeface="Cambria Math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844824"/>
                <a:ext cx="685916" cy="9361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12160" y="1405166"/>
                <a:ext cx="2448271" cy="1109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ru-RU" sz="4400" b="1" i="1" smtClean="0"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4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smtClean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4400" b="1" i="1" smtClean="0"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4400" b="1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400" b="1" i="1" smtClean="0"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ru-RU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405166"/>
                <a:ext cx="2448271" cy="1109791"/>
              </a:xfrm>
              <a:prstGeom prst="rect">
                <a:avLst/>
              </a:prstGeom>
              <a:blipFill rotWithShape="1">
                <a:blip r:embed="rId6"/>
                <a:stretch>
                  <a:fillRect b="-93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56176" y="4365104"/>
                <a:ext cx="2304255" cy="1017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000" b="1" i="1" smtClean="0"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4000" b="1" dirty="0" smtClean="0"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ru-RU" sz="4000" b="1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a:rPr lang="ru-RU" sz="4000" b="1" i="1" smtClean="0"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4000" b="1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000" b="1" i="1" smtClean="0"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ru-RU" sz="4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365104"/>
                <a:ext cx="2304255" cy="1017330"/>
              </a:xfrm>
              <a:prstGeom prst="rect">
                <a:avLst/>
              </a:prstGeom>
              <a:blipFill rotWithShape="1">
                <a:blip r:embed="rId7"/>
                <a:stretch>
                  <a:fillRect b="-89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73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" y="-6080"/>
            <a:ext cx="9144000" cy="68640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73" y="148"/>
            <a:ext cx="3404474" cy="35728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" y="188639"/>
            <a:ext cx="914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Динамическая пауза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09009"/>
              </p:ext>
            </p:extLst>
          </p:nvPr>
        </p:nvGraphicFramePr>
        <p:xfrm>
          <a:off x="2517111" y="3140968"/>
          <a:ext cx="4117540" cy="2208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Объект упаковщика для оболочки" showAsIcon="1" r:id="rId5" imgW="1612800" imgH="865080" progId="Package">
                  <p:embed/>
                </p:oleObj>
              </mc:Choice>
              <mc:Fallback>
                <p:oleObj name="Объект упаковщика для оболочки" showAsIcon="1" r:id="rId5" imgW="1612800" imgH="8650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7111" y="3140968"/>
                        <a:ext cx="4117540" cy="2208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161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" y="-6080"/>
            <a:ext cx="9144000" cy="6864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766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вариант                                  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вариант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124744"/>
                <a:ext cx="9144000" cy="3560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1.Вычислить:</a:t>
                </a:r>
              </a:p>
              <a:p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28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ru-RU" sz="28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𝟏𝟐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ru-RU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ru-RU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ru-RU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ru-RU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б)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ru-RU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ru-RU" sz="3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3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2.Найти значение выражения:</a:t>
                </a:r>
              </a:p>
              <a:p>
                <a:r>
                  <a:rPr lang="ru-RU" sz="4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</a:p>
              <a:p>
                <a:r>
                  <a:rPr lang="ru-RU" sz="40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4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а-в </a:t>
                </a:r>
                <a:r>
                  <a:rPr lang="ru-RU" sz="3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при  </a:t>
                </a:r>
                <a:r>
                  <a:rPr lang="ru-RU" sz="4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ru-RU" sz="3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𝟐𝟓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𝟔𝟑</m:t>
                        </m:r>
                      </m:den>
                    </m:f>
                  </m:oMath>
                </a14:m>
                <a:r>
                  <a:rPr lang="ru-RU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4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ru-RU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𝟔𝟑</m:t>
                        </m:r>
                      </m:den>
                    </m:f>
                  </m:oMath>
                </a14:m>
                <a:r>
                  <a:rPr lang="ru-RU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ru-RU" sz="4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а-в </a:t>
                </a:r>
                <a:r>
                  <a:rPr lang="ru-RU" sz="32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при </a:t>
                </a:r>
                <a:r>
                  <a:rPr lang="ru-RU" sz="4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𝟐𝟗</m:t>
                        </m:r>
                      </m:den>
                    </m:f>
                  </m:oMath>
                </a14:m>
                <a:r>
                  <a:rPr lang="ru-RU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4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ru-RU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𝟐𝟒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𝟐𝟗</m:t>
                        </m:r>
                      </m:den>
                    </m:f>
                  </m:oMath>
                </a14:m>
                <a:endParaRPr lang="ru-RU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24744"/>
                <a:ext cx="9144000" cy="3560975"/>
              </a:xfrm>
              <a:prstGeom prst="rect">
                <a:avLst/>
              </a:prstGeom>
              <a:blipFill rotWithShape="1">
                <a:blip r:embed="rId3"/>
                <a:stretch>
                  <a:fillRect l="-1333" t="-1712" b="-41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781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" y="-6080"/>
            <a:ext cx="9144000" cy="6864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9144000" cy="6576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Ответы:</a:t>
                </a:r>
              </a:p>
              <a:p>
                <a:pPr algn="ctr"/>
                <a:endPara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ru-RU" sz="28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вариант                               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II</a:t>
                </a:r>
                <a:r>
                  <a:rPr lang="ru-RU" sz="28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вариант</a:t>
                </a:r>
              </a:p>
              <a:p>
                <a:pPr algn="ctr"/>
                <a:endPara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8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:r>
                  <a:rPr lang="ru-RU" sz="4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№1.</a:t>
                </a:r>
                <a:r>
                  <a:rPr lang="ru-RU" sz="28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а)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ru-RU" sz="4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№1.</a:t>
                </a:r>
                <a:r>
                  <a:rPr lang="ru-RU" sz="28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8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</a:t>
                </a:r>
              </a:p>
              <a:p>
                <a:r>
                  <a:rPr lang="ru-RU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𝟏𝟗</m:t>
                        </m:r>
                      </m:den>
                    </m:f>
                  </m:oMath>
                </a14:m>
                <a:r>
                  <a:rPr lang="ru-RU" sz="28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       </a:t>
                </a:r>
                <a:r>
                  <a:rPr lang="ru-RU" sz="28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4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</a:t>
                </a:r>
              </a:p>
              <a:p>
                <a:r>
                  <a:rPr lang="ru-RU" sz="4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4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№2.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𝟏𝟒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𝟔𝟑</m:t>
                        </m:r>
                      </m:den>
                    </m:f>
                  </m:oMath>
                </a14:m>
                <a:r>
                  <a:rPr lang="ru-RU" sz="4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№2.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𝟐𝟖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𝟐𝟗</m:t>
                        </m:r>
                      </m:den>
                    </m:f>
                  </m:oMath>
                </a14:m>
                <a:endParaRPr lang="ru-RU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576224"/>
              </a:xfrm>
              <a:prstGeom prst="rect">
                <a:avLst/>
              </a:prstGeom>
              <a:blipFill rotWithShape="1">
                <a:blip r:embed="rId3"/>
                <a:stretch>
                  <a:fillRect t="-927" b="-9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1175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80"/>
            <a:ext cx="9144000" cy="686408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152063"/>
              </p:ext>
            </p:extLst>
          </p:nvPr>
        </p:nvGraphicFramePr>
        <p:xfrm>
          <a:off x="1115615" y="1844824"/>
          <a:ext cx="7344816" cy="1562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448272"/>
                <a:gridCol w="2448272"/>
              </a:tblGrid>
              <a:tr h="1562730">
                <a:tc>
                  <a:txBody>
                    <a:bodyPr/>
                    <a:lstStyle/>
                    <a:p>
                      <a:endParaRPr lang="ru-RU" sz="9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                          </a:t>
                      </a:r>
                    </a:p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</a:t>
                      </a:r>
                      <a:endParaRPr lang="ru-RU" sz="4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ru-RU" sz="4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63688" y="1844825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15616" y="4725144"/>
                <a:ext cx="7416824" cy="1426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6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6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6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  <m:r>
                          <a:rPr lang="ru-RU" sz="6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6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6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6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sz="6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6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6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ru-RU" sz="6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725144"/>
                <a:ext cx="7416824" cy="1426288"/>
              </a:xfrm>
              <a:prstGeom prst="rect">
                <a:avLst/>
              </a:prstGeom>
              <a:blipFill rotWithShape="1">
                <a:blip r:embed="rId3"/>
                <a:stretch>
                  <a:fillRect b="-132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0" y="116632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Запись дробей в Индии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861048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Запись означает: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1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80"/>
            <a:ext cx="9144000" cy="6864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116632"/>
                <a:ext cx="9144000" cy="6487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Древний Египет, знаки «идущие ноги».</a:t>
                </a:r>
              </a:p>
              <a:p>
                <a:pPr algn="ctr"/>
                <a:r>
                  <a:rPr lang="ru-RU" sz="28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Здесь одно равенство неверное, остальные – верные.</a:t>
                </a:r>
              </a:p>
              <a:p>
                <a:pPr algn="ctr"/>
                <a:endPara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ru-RU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4000" dirty="0" smtClean="0">
                    <a:solidFill>
                      <a:srgbClr val="002060"/>
                    </a:solidFill>
                    <a:cs typeface="Times New Roman" pitchFamily="18" charset="0"/>
                  </a:rPr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ru-RU" sz="4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-٨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ru-RU" sz="4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ru-RU" sz="4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40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40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ru-RU" sz="4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٨-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4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4000" b="1" dirty="0" smtClean="0">
                    <a:solidFill>
                      <a:srgbClr val="002060"/>
                    </a:solidFill>
                    <a:cs typeface="Times New Roman" pitchFamily="18" charset="0"/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ru-RU" sz="4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-٨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ru-RU" sz="4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ru-RU" sz="4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40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40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ru-RU" sz="4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٨-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4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4000" b="1" i="1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4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ru-RU" sz="4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</a:t>
                </a:r>
                <a:endParaRPr lang="ru-RU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6632"/>
                <a:ext cx="9144000" cy="6487289"/>
              </a:xfrm>
              <a:prstGeom prst="rect">
                <a:avLst/>
              </a:prstGeom>
              <a:blipFill rotWithShape="1">
                <a:blip r:embed="rId3"/>
                <a:stretch>
                  <a:fillRect t="-9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967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358</Words>
  <Application>Microsoft Office PowerPoint</Application>
  <PresentationFormat>Экран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Объект упаковщика для оболочки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2013-11-08T13:57:50Z</dcterms:created>
  <dcterms:modified xsi:type="dcterms:W3CDTF">2014-01-20T15:47:41Z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