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8"/>
  </p:notesMasterIdLst>
  <p:sldIdLst>
    <p:sldId id="256" r:id="rId5"/>
    <p:sldId id="257" r:id="rId6"/>
    <p:sldId id="25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43195-8456-4734-82EF-5C13BC615A1F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D2804E-A758-452A-B14B-564740C6E8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173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Приложение 8 – Искривления – проект суворовцев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2804E-A758-452A-B14B-564740C6E82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045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srgbClr val="D6ECFF"/>
                </a:solidFill>
              </a:rPr>
              <a:pPr/>
              <a:t>25.01.2014</a:t>
            </a:fld>
            <a:endParaRPr lang="ru-RU">
              <a:solidFill>
                <a:srgbClr val="D6ECFF"/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D6ECFF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srgbClr val="D6ECFF"/>
                </a:solidFill>
              </a:rPr>
              <a:pPr/>
              <a:t>‹#›</a:t>
            </a:fld>
            <a:endParaRPr lang="ru-RU">
              <a:solidFill>
                <a:srgbClr val="D6ECFF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3378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srgbClr val="D6ECFF"/>
                </a:solidFill>
              </a:rPr>
              <a:pPr/>
              <a:t>25.01.2014</a:t>
            </a:fld>
            <a:endParaRPr lang="ru-RU">
              <a:solidFill>
                <a:srgbClr val="D6EC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D6EC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srgbClr val="D6ECFF"/>
                </a:solidFill>
              </a:rPr>
              <a:pPr/>
              <a:t>‹#›</a:t>
            </a:fld>
            <a:endParaRPr lang="ru-RU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124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srgbClr val="D6ECFF"/>
                </a:solidFill>
              </a:rPr>
              <a:pPr/>
              <a:t>25.01.2014</a:t>
            </a:fld>
            <a:endParaRPr lang="ru-RU">
              <a:solidFill>
                <a:srgbClr val="D6EC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D6EC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srgbClr val="D6ECFF"/>
                </a:solidFill>
              </a:rPr>
              <a:pPr/>
              <a:t>‹#›</a:t>
            </a:fld>
            <a:endParaRPr lang="ru-RU">
              <a:solidFill>
                <a:srgbClr val="D6EC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303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srgbClr val="D6ECFF"/>
                </a:solidFill>
              </a:rPr>
              <a:pPr/>
              <a:t>25.01.2014</a:t>
            </a:fld>
            <a:endParaRPr lang="ru-RU">
              <a:solidFill>
                <a:srgbClr val="D6EC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D6EC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srgbClr val="D6ECFF"/>
                </a:solidFill>
              </a:rPr>
              <a:pPr/>
              <a:t>‹#›</a:t>
            </a:fld>
            <a:endParaRPr lang="ru-RU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8300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srgbClr val="D6ECFF"/>
                </a:solidFill>
              </a:rPr>
              <a:pPr/>
              <a:t>25.01.2014</a:t>
            </a:fld>
            <a:endParaRPr lang="ru-RU">
              <a:solidFill>
                <a:srgbClr val="D6ECFF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D6ECFF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srgbClr val="D6ECFF"/>
                </a:solidFill>
              </a:rPr>
              <a:pPr/>
              <a:t>‹#›</a:t>
            </a:fld>
            <a:endParaRPr lang="ru-RU">
              <a:solidFill>
                <a:srgbClr val="D6ECFF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7655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srgbClr val="D6ECFF"/>
                </a:solidFill>
              </a:rPr>
              <a:pPr/>
              <a:t>25.01.2014</a:t>
            </a:fld>
            <a:endParaRPr lang="ru-RU">
              <a:solidFill>
                <a:srgbClr val="D6ECFF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D6ECFF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srgbClr val="D6ECFF"/>
                </a:solidFill>
              </a:rPr>
              <a:pPr/>
              <a:t>‹#›</a:t>
            </a:fld>
            <a:endParaRPr lang="ru-RU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3546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srgbClr val="D6ECFF"/>
                </a:solidFill>
              </a:rPr>
              <a:pPr/>
              <a:t>25.01.2014</a:t>
            </a:fld>
            <a:endParaRPr lang="ru-RU">
              <a:solidFill>
                <a:srgbClr val="D6ECFF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D6ECFF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srgbClr val="D6ECFF"/>
                </a:solidFill>
              </a:rPr>
              <a:pPr/>
              <a:t>‹#›</a:t>
            </a:fld>
            <a:endParaRPr lang="ru-RU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1633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srgbClr val="D6ECFF"/>
                </a:solidFill>
              </a:rPr>
              <a:pPr/>
              <a:t>25.01.2014</a:t>
            </a:fld>
            <a:endParaRPr lang="ru-RU">
              <a:solidFill>
                <a:srgbClr val="D6EC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D6EC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srgbClr val="D6ECFF"/>
                </a:solidFill>
              </a:rPr>
              <a:pPr/>
              <a:t>‹#›</a:t>
            </a:fld>
            <a:endParaRPr lang="ru-RU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155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srgbClr val="D6ECFF"/>
                </a:solidFill>
              </a:rPr>
              <a:pPr/>
              <a:t>25.01.2014</a:t>
            </a:fld>
            <a:endParaRPr lang="ru-RU">
              <a:solidFill>
                <a:srgbClr val="D6EC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>
              <a:solidFill>
                <a:srgbClr val="D6EC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srgbClr val="D6ECFF"/>
                </a:solidFill>
              </a:rPr>
              <a:pPr/>
              <a:t>‹#›</a:t>
            </a:fld>
            <a:endParaRPr lang="ru-RU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0940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srgbClr val="D6ECFF"/>
                </a:solidFill>
              </a:rPr>
              <a:pPr/>
              <a:t>25.01.2014</a:t>
            </a:fld>
            <a:endParaRPr lang="ru-RU">
              <a:solidFill>
                <a:srgbClr val="D6EC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D6EC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srgbClr val="D6ECFF"/>
                </a:solidFill>
              </a:rPr>
              <a:pPr/>
              <a:t>‹#›</a:t>
            </a:fld>
            <a:endParaRPr lang="ru-RU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792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srgbClr val="D6ECFF"/>
                </a:solidFill>
              </a:rPr>
              <a:pPr/>
              <a:t>25.01.2014</a:t>
            </a:fld>
            <a:endParaRPr lang="ru-RU">
              <a:solidFill>
                <a:srgbClr val="D6EC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D6EC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srgbClr val="D6ECFF"/>
                </a:solidFill>
              </a:rPr>
              <a:pPr/>
              <a:t>‹#›</a:t>
            </a:fld>
            <a:endParaRPr lang="ru-RU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2021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715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4975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5813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1595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3390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2769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603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6200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33537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9707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6645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95A0-5E51-4839-8757-F8DF18558F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9572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95A0-5E51-4839-8757-F8DF18558F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34371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95A0-5E51-4839-8757-F8DF18558F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39387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95A0-5E51-4839-8757-F8DF18558F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8288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95A0-5E51-4839-8757-F8DF18558F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02985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95A0-5E51-4839-8757-F8DF18558F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181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95A0-5E51-4839-8757-F8DF18558F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0106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95A0-5E51-4839-8757-F8DF18558F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96870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95A0-5E51-4839-8757-F8DF18558F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51663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95A0-5E51-4839-8757-F8DF18558F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25374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95A0-5E51-4839-8757-F8DF18558F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59141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71BFF89-90FF-4ACB-A15E-A8FAB23F38DD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864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srgbClr val="D6ECFF"/>
                </a:solidFill>
              </a:rPr>
              <a:pPr/>
              <a:t>25.01.2014</a:t>
            </a:fld>
            <a:endParaRPr lang="ru-RU">
              <a:solidFill>
                <a:srgbClr val="D6ECFF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>
              <a:solidFill>
                <a:srgbClr val="D6ECFF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srgbClr val="D6ECFF"/>
                </a:solidFill>
              </a:rPr>
              <a:pPr/>
              <a:t>‹#›</a:t>
            </a:fld>
            <a:endParaRPr lang="ru-RU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4298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343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09.03.2013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Ж.А.Остахова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195A0-5E51-4839-8757-F8DF18558F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699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56792"/>
            <a:ext cx="3453526" cy="46085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perspectiveRight"/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371600" y="512762"/>
            <a:ext cx="7772400" cy="1908125"/>
          </a:xfrm>
        </p:spPr>
        <p:txBody>
          <a:bodyPr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Причины искривления позвоночника </a:t>
            </a:r>
            <a:br>
              <a:rPr lang="ru-RU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плоскостопие</a:t>
            </a:r>
            <a:endParaRPr lang="ru-RU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436096" y="3140968"/>
            <a:ext cx="3168352" cy="302433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Подготовили: </a:t>
            </a:r>
          </a:p>
          <a:p>
            <a:pPr algn="ctr"/>
            <a:r>
              <a:rPr lang="ru-RU" sz="28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суворовцы</a:t>
            </a:r>
          </a:p>
          <a:p>
            <a:pPr algn="ctr"/>
            <a:r>
              <a:rPr lang="ru-RU" sz="28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2 роты</a:t>
            </a:r>
          </a:p>
          <a:p>
            <a:pPr algn="ctr"/>
            <a:r>
              <a:rPr lang="ru-RU" sz="20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Преподаватель: </a:t>
            </a:r>
          </a:p>
          <a:p>
            <a:pPr algn="ctr"/>
            <a:r>
              <a:rPr lang="ru-RU" sz="20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Остахова Ж.А.</a:t>
            </a:r>
          </a:p>
          <a:p>
            <a:pPr algn="ctr"/>
            <a:endParaRPr lang="ru-RU" sz="28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6172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568952" cy="6264695"/>
          </a:xfrm>
          <a:solidFill>
            <a:schemeClr val="bg1"/>
          </a:solidFill>
          <a:ln w="28575">
            <a:solidFill>
              <a:srgbClr val="00B0F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 anchor="t">
            <a:noAutofit/>
          </a:bodyPr>
          <a:lstStyle/>
          <a:p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Работа с</a:t>
            </a:r>
            <a:b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интеллект-картой</a:t>
            </a:r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6000" b="1" cap="all" dirty="0" smtClean="0">
                <a:ln w="9000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«Повреждения скелета»</a:t>
            </a:r>
            <a:r>
              <a:rPr lang="ru-RU" sz="6000" b="1" dirty="0">
                <a:ln w="10541" cmpd="sng">
                  <a:solidFill>
                    <a:srgbClr val="72A376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72A376">
                        <a:tint val="40000"/>
                        <a:satMod val="250000"/>
                      </a:srgbClr>
                    </a:gs>
                    <a:gs pos="9000">
                      <a:srgbClr val="72A376">
                        <a:tint val="52000"/>
                        <a:satMod val="300000"/>
                      </a:srgbClr>
                    </a:gs>
                    <a:gs pos="50000">
                      <a:srgbClr val="72A376">
                        <a:shade val="20000"/>
                        <a:satMod val="300000"/>
                      </a:srgbClr>
                    </a:gs>
                    <a:gs pos="79000">
                      <a:srgbClr val="72A376">
                        <a:tint val="52000"/>
                        <a:satMod val="300000"/>
                      </a:srgbClr>
                    </a:gs>
                    <a:gs pos="100000">
                      <a:srgbClr val="72A376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6000" b="1" dirty="0">
                <a:ln w="10541" cmpd="sng">
                  <a:solidFill>
                    <a:srgbClr val="72A376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72A376">
                        <a:tint val="40000"/>
                        <a:satMod val="250000"/>
                      </a:srgbClr>
                    </a:gs>
                    <a:gs pos="9000">
                      <a:srgbClr val="72A376">
                        <a:tint val="52000"/>
                        <a:satMod val="300000"/>
                      </a:srgbClr>
                    </a:gs>
                    <a:gs pos="50000">
                      <a:srgbClr val="72A376">
                        <a:shade val="20000"/>
                        <a:satMod val="300000"/>
                      </a:srgbClr>
                    </a:gs>
                    <a:gs pos="79000">
                      <a:srgbClr val="72A376">
                        <a:tint val="52000"/>
                        <a:satMod val="300000"/>
                      </a:srgbClr>
                    </a:gs>
                    <a:gs pos="100000">
                      <a:srgbClr val="72A376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n w="10541" cmpd="sng">
                  <a:solidFill>
                    <a:srgbClr val="72A376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72A376">
                        <a:tint val="40000"/>
                        <a:satMod val="250000"/>
                      </a:srgbClr>
                    </a:gs>
                    <a:gs pos="9000">
                      <a:srgbClr val="72A376">
                        <a:tint val="52000"/>
                        <a:satMod val="300000"/>
                      </a:srgbClr>
                    </a:gs>
                    <a:gs pos="50000">
                      <a:srgbClr val="72A376">
                        <a:shade val="20000"/>
                        <a:satMod val="300000"/>
                      </a:srgbClr>
                    </a:gs>
                    <a:gs pos="79000">
                      <a:srgbClr val="72A376">
                        <a:tint val="52000"/>
                        <a:satMod val="300000"/>
                      </a:srgbClr>
                    </a:gs>
                    <a:gs pos="100000">
                      <a:srgbClr val="72A376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ЗДОРОВЬЕ </a:t>
            </a:r>
            <a:r>
              <a:rPr lang="ru-RU" sz="3200" b="1" dirty="0">
                <a:ln w="10541" cmpd="sng">
                  <a:solidFill>
                    <a:srgbClr val="72A376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72A376">
                        <a:tint val="40000"/>
                        <a:satMod val="250000"/>
                      </a:srgbClr>
                    </a:gs>
                    <a:gs pos="9000">
                      <a:srgbClr val="72A376">
                        <a:tint val="52000"/>
                        <a:satMod val="300000"/>
                      </a:srgbClr>
                    </a:gs>
                    <a:gs pos="50000">
                      <a:srgbClr val="72A376">
                        <a:shade val="20000"/>
                        <a:satMod val="300000"/>
                      </a:srgbClr>
                    </a:gs>
                    <a:gs pos="79000">
                      <a:srgbClr val="72A376">
                        <a:tint val="52000"/>
                        <a:satMod val="300000"/>
                      </a:srgbClr>
                    </a:gs>
                    <a:gs pos="100000">
                      <a:srgbClr val="72A376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НЕ КУПИШЬ </a:t>
            </a:r>
            <a:r>
              <a:rPr lang="ru-RU" sz="3200" b="1" dirty="0" smtClean="0">
                <a:ln w="10541" cmpd="sng">
                  <a:solidFill>
                    <a:srgbClr val="72A376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72A376">
                        <a:tint val="40000"/>
                        <a:satMod val="250000"/>
                      </a:srgbClr>
                    </a:gs>
                    <a:gs pos="9000">
                      <a:srgbClr val="72A376">
                        <a:tint val="52000"/>
                        <a:satMod val="300000"/>
                      </a:srgbClr>
                    </a:gs>
                    <a:gs pos="50000">
                      <a:srgbClr val="72A376">
                        <a:shade val="20000"/>
                        <a:satMod val="300000"/>
                      </a:srgbClr>
                    </a:gs>
                    <a:gs pos="79000">
                      <a:srgbClr val="72A376">
                        <a:tint val="52000"/>
                        <a:satMod val="300000"/>
                      </a:srgbClr>
                    </a:gs>
                    <a:gs pos="100000">
                      <a:srgbClr val="72A376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– </a:t>
            </a:r>
            <a:br>
              <a:rPr lang="ru-RU" sz="3200" b="1" dirty="0" smtClean="0">
                <a:ln w="10541" cmpd="sng">
                  <a:solidFill>
                    <a:srgbClr val="72A376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72A376">
                        <a:tint val="40000"/>
                        <a:satMod val="250000"/>
                      </a:srgbClr>
                    </a:gs>
                    <a:gs pos="9000">
                      <a:srgbClr val="72A376">
                        <a:tint val="52000"/>
                        <a:satMod val="300000"/>
                      </a:srgbClr>
                    </a:gs>
                    <a:gs pos="50000">
                      <a:srgbClr val="72A376">
                        <a:shade val="20000"/>
                        <a:satMod val="300000"/>
                      </a:srgbClr>
                    </a:gs>
                    <a:gs pos="79000">
                      <a:srgbClr val="72A376">
                        <a:tint val="52000"/>
                        <a:satMod val="300000"/>
                      </a:srgbClr>
                    </a:gs>
                    <a:gs pos="100000">
                      <a:srgbClr val="72A376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n w="10541" cmpd="sng">
                  <a:solidFill>
                    <a:srgbClr val="72A376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72A376">
                        <a:tint val="40000"/>
                        <a:satMod val="250000"/>
                      </a:srgbClr>
                    </a:gs>
                    <a:gs pos="9000">
                      <a:srgbClr val="72A376">
                        <a:tint val="52000"/>
                        <a:satMod val="300000"/>
                      </a:srgbClr>
                    </a:gs>
                    <a:gs pos="50000">
                      <a:srgbClr val="72A376">
                        <a:shade val="20000"/>
                        <a:satMod val="300000"/>
                      </a:srgbClr>
                    </a:gs>
                    <a:gs pos="79000">
                      <a:srgbClr val="72A376">
                        <a:tint val="52000"/>
                        <a:satMod val="300000"/>
                      </a:srgbClr>
                    </a:gs>
                    <a:gs pos="100000">
                      <a:srgbClr val="72A376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ЕГО </a:t>
            </a:r>
            <a:r>
              <a:rPr lang="ru-RU" sz="3200" b="1" dirty="0">
                <a:ln w="10541" cmpd="sng">
                  <a:solidFill>
                    <a:srgbClr val="72A376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72A376">
                        <a:tint val="40000"/>
                        <a:satMod val="250000"/>
                      </a:srgbClr>
                    </a:gs>
                    <a:gs pos="9000">
                      <a:srgbClr val="72A376">
                        <a:tint val="52000"/>
                        <a:satMod val="300000"/>
                      </a:srgbClr>
                    </a:gs>
                    <a:gs pos="50000">
                      <a:srgbClr val="72A376">
                        <a:shade val="20000"/>
                        <a:satMod val="300000"/>
                      </a:srgbClr>
                    </a:gs>
                    <a:gs pos="79000">
                      <a:srgbClr val="72A376">
                        <a:tint val="52000"/>
                        <a:satMod val="300000"/>
                      </a:srgbClr>
                    </a:gs>
                    <a:gs pos="100000">
                      <a:srgbClr val="72A376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РАЗУМ </a:t>
            </a:r>
            <a:r>
              <a:rPr lang="ru-RU" sz="3200" b="1" dirty="0" smtClean="0">
                <a:ln w="10541" cmpd="sng">
                  <a:solidFill>
                    <a:srgbClr val="72A376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72A376">
                        <a:tint val="40000"/>
                        <a:satMod val="250000"/>
                      </a:srgbClr>
                    </a:gs>
                    <a:gs pos="9000">
                      <a:srgbClr val="72A376">
                        <a:tint val="52000"/>
                        <a:satMod val="300000"/>
                      </a:srgbClr>
                    </a:gs>
                    <a:gs pos="50000">
                      <a:srgbClr val="72A376">
                        <a:shade val="20000"/>
                        <a:satMod val="300000"/>
                      </a:srgbClr>
                    </a:gs>
                    <a:gs pos="79000">
                      <a:srgbClr val="72A376">
                        <a:tint val="52000"/>
                        <a:satMod val="300000"/>
                      </a:srgbClr>
                    </a:gs>
                    <a:gs pos="100000">
                      <a:srgbClr val="72A376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ДАРИТ!</a:t>
            </a:r>
            <a:r>
              <a:rPr lang="ru-RU" sz="3200" b="1" cap="all" dirty="0" smtClean="0">
                <a:ln w="9000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200" b="1" cap="all" dirty="0" smtClean="0">
                <a:ln w="9000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6000" dirty="0" smtClean="0">
                <a:ln>
                  <a:solidFill>
                    <a:srgbClr val="C00000"/>
                  </a:solidFill>
                </a:ln>
              </a:rPr>
              <a:t/>
            </a:r>
            <a:br>
              <a:rPr lang="ru-RU" sz="6000" dirty="0" smtClean="0">
                <a:ln>
                  <a:solidFill>
                    <a:srgbClr val="C00000"/>
                  </a:solidFill>
                </a:ln>
              </a:rPr>
            </a:br>
            <a:endParaRPr lang="ru-RU" sz="6000" dirty="0">
              <a:ln>
                <a:solidFill>
                  <a:srgbClr val="C00000"/>
                </a:solidFill>
              </a:ln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096" y="4293096"/>
            <a:ext cx="1726763" cy="23042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perspectiveLeft"/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809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1" name="AutoShape 48"/>
          <p:cNvCxnSpPr>
            <a:cxnSpLocks noChangeShapeType="1"/>
          </p:cNvCxnSpPr>
          <p:nvPr/>
        </p:nvCxnSpPr>
        <p:spPr bwMode="auto">
          <a:xfrm rot="16200000" flipV="1">
            <a:off x="5391150" y="1885950"/>
            <a:ext cx="2743200" cy="34290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0" name="Shape 38"/>
          <p:cNvCxnSpPr>
            <a:endCxn id="49" idx="1"/>
          </p:cNvCxnSpPr>
          <p:nvPr/>
        </p:nvCxnSpPr>
        <p:spPr>
          <a:xfrm>
            <a:off x="1714500" y="4775200"/>
            <a:ext cx="3433564" cy="1130300"/>
          </a:xfrm>
          <a:prstGeom prst="curvedConnector3">
            <a:avLst>
              <a:gd name="adj1" fmla="val 50000"/>
            </a:avLst>
          </a:prstGeom>
          <a:noFill/>
          <a:ln w="57150" cap="flat" cmpd="sng" algn="ctr">
            <a:solidFill>
              <a:srgbClr val="C00000"/>
            </a:solidFill>
            <a:prstDash val="sysDash"/>
            <a:tailEnd type="arrow"/>
          </a:ln>
          <a:effectLst/>
        </p:spPr>
      </p:cxnSp>
      <p:cxnSp>
        <p:nvCxnSpPr>
          <p:cNvPr id="79" name="Shape 38"/>
          <p:cNvCxnSpPr/>
          <p:nvPr/>
        </p:nvCxnSpPr>
        <p:spPr>
          <a:xfrm rot="16200000" flipH="1">
            <a:off x="4076700" y="3009900"/>
            <a:ext cx="5029200" cy="381000"/>
          </a:xfrm>
          <a:prstGeom prst="curvedConnector3">
            <a:avLst>
              <a:gd name="adj1" fmla="val 50000"/>
            </a:avLst>
          </a:prstGeom>
          <a:noFill/>
          <a:ln w="57150" cap="flat" cmpd="sng" algn="ctr">
            <a:solidFill>
              <a:srgbClr val="C00000"/>
            </a:solidFill>
            <a:prstDash val="sysDash"/>
            <a:tailEnd type="arrow"/>
          </a:ln>
          <a:effectLst/>
        </p:spPr>
      </p:cxnSp>
      <p:cxnSp>
        <p:nvCxnSpPr>
          <p:cNvPr id="46" name="AutoShape 63"/>
          <p:cNvCxnSpPr>
            <a:cxnSpLocks noChangeShapeType="1"/>
          </p:cNvCxnSpPr>
          <p:nvPr/>
        </p:nvCxnSpPr>
        <p:spPr bwMode="auto">
          <a:xfrm rot="5400000">
            <a:off x="7489794" y="3605553"/>
            <a:ext cx="1553853" cy="53144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886200" y="2590800"/>
            <a:ext cx="1600200" cy="762000"/>
          </a:xfrm>
          <a:prstGeom prst="rect">
            <a:avLst/>
          </a:prstGeom>
          <a:solidFill>
            <a:schemeClr val="bg1"/>
          </a:solidFill>
          <a:ln w="76200">
            <a:solidFill>
              <a:srgbClr val="9933FF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1400" b="1" i="1" u="sng" cap="all" dirty="0" smtClean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Повреждения</a:t>
            </a:r>
          </a:p>
          <a:p>
            <a:pPr algn="ctr"/>
            <a:r>
              <a:rPr lang="ru-RU" sz="1400" b="1" i="1" u="sng" cap="all" dirty="0" smtClean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 скелета</a:t>
            </a:r>
            <a:endParaRPr lang="ru-RU" sz="1400" b="1" i="1" u="sng" cap="all" dirty="0">
              <a:ln w="0">
                <a:solidFill>
                  <a:srgbClr val="FF0000"/>
                </a:solidFill>
              </a:ln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5486400" y="2819400"/>
            <a:ext cx="2286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57150">
            <a:solidFill>
              <a:srgbClr val="9933FF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 rot="10800000">
            <a:off x="3657600" y="2819400"/>
            <a:ext cx="2286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57150">
            <a:solidFill>
              <a:srgbClr val="9933FF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556626" y="2667000"/>
            <a:ext cx="1100974" cy="533400"/>
          </a:xfrm>
          <a:prstGeom prst="rect">
            <a:avLst/>
          </a:prstGeom>
          <a:solidFill>
            <a:srgbClr val="FF33CC"/>
          </a:solidFill>
          <a:ln w="2857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Позвоночник</a:t>
            </a: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5715000" y="2667000"/>
            <a:ext cx="1066800" cy="533400"/>
          </a:xfrm>
          <a:prstGeom prst="rect">
            <a:avLst/>
          </a:prstGeom>
          <a:solidFill>
            <a:srgbClr val="FF33CC"/>
          </a:solidFill>
          <a:ln w="2857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Стопы</a:t>
            </a: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4106" name="AutoShape 10"/>
          <p:cNvSpPr>
            <a:spLocks noChangeArrowheads="1"/>
          </p:cNvSpPr>
          <p:nvPr/>
        </p:nvSpPr>
        <p:spPr bwMode="auto">
          <a:xfrm>
            <a:off x="3124200" y="2133600"/>
            <a:ext cx="228600" cy="533400"/>
          </a:xfrm>
          <a:prstGeom prst="upArrow">
            <a:avLst>
              <a:gd name="adj1" fmla="val 50000"/>
              <a:gd name="adj2" fmla="val 58333"/>
            </a:avLst>
          </a:prstGeom>
          <a:solidFill>
            <a:srgbClr val="FF33CC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108" name="AutoShape 12"/>
          <p:cNvSpPr>
            <a:spLocks noChangeArrowheads="1"/>
          </p:cNvSpPr>
          <p:nvPr/>
        </p:nvSpPr>
        <p:spPr bwMode="auto">
          <a:xfrm>
            <a:off x="2328026" y="2819400"/>
            <a:ext cx="228600" cy="228600"/>
          </a:xfrm>
          <a:prstGeom prst="leftArrow">
            <a:avLst>
              <a:gd name="adj1" fmla="val 50000"/>
              <a:gd name="adj2" fmla="val 25000"/>
            </a:avLst>
          </a:prstGeom>
          <a:solidFill>
            <a:srgbClr val="FF33CC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109" name="AutoShape 13"/>
          <p:cNvSpPr>
            <a:spLocks noChangeArrowheads="1"/>
          </p:cNvSpPr>
          <p:nvPr/>
        </p:nvSpPr>
        <p:spPr bwMode="auto">
          <a:xfrm>
            <a:off x="3124200" y="3200400"/>
            <a:ext cx="228600" cy="457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33CC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2590800" y="1676400"/>
            <a:ext cx="1371600" cy="457200"/>
          </a:xfrm>
          <a:prstGeom prst="rect">
            <a:avLst/>
          </a:prstGeom>
          <a:solidFill>
            <a:srgbClr val="00B0F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Сколиоз</a:t>
            </a: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1271831" y="2667001"/>
            <a:ext cx="1066800" cy="457200"/>
          </a:xfrm>
          <a:prstGeom prst="rect">
            <a:avLst/>
          </a:prstGeom>
          <a:solidFill>
            <a:srgbClr val="00B0F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Кифоз</a:t>
            </a: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2484438" y="3644900"/>
            <a:ext cx="1524000" cy="457200"/>
          </a:xfrm>
          <a:prstGeom prst="rect">
            <a:avLst/>
          </a:prstGeom>
          <a:solidFill>
            <a:srgbClr val="00B0F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Лордоз</a:t>
            </a:r>
            <a:endParaRPr lang="ru-RU" sz="1400" b="1" dirty="0">
              <a:solidFill>
                <a:prstClr val="white"/>
              </a:solidFill>
            </a:endParaRPr>
          </a:p>
        </p:txBody>
      </p:sp>
      <p:cxnSp>
        <p:nvCxnSpPr>
          <p:cNvPr id="4117" name="AutoShape 21"/>
          <p:cNvCxnSpPr>
            <a:cxnSpLocks noChangeShapeType="1"/>
            <a:stCxn id="4113" idx="2"/>
            <a:endCxn id="4114" idx="1"/>
          </p:cNvCxnSpPr>
          <p:nvPr/>
        </p:nvCxnSpPr>
        <p:spPr bwMode="auto">
          <a:xfrm rot="16200000" flipH="1">
            <a:off x="1770185" y="3159246"/>
            <a:ext cx="749299" cy="679207"/>
          </a:xfrm>
          <a:prstGeom prst="curvedConnector2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</p:spPr>
      </p:cxnSp>
      <p:sp>
        <p:nvSpPr>
          <p:cNvPr id="4166" name="Rectangle 70"/>
          <p:cNvSpPr>
            <a:spLocks noChangeArrowheads="1"/>
          </p:cNvSpPr>
          <p:nvPr/>
        </p:nvSpPr>
        <p:spPr bwMode="auto">
          <a:xfrm>
            <a:off x="179388" y="5410200"/>
            <a:ext cx="2743200" cy="990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1400" b="1" dirty="0" smtClean="0">
                <a:solidFill>
                  <a:prstClr val="white"/>
                </a:solidFill>
              </a:rPr>
              <a:t>Естественные изгибы </a:t>
            </a:r>
          </a:p>
          <a:p>
            <a:pPr algn="ctr">
              <a:defRPr/>
            </a:pPr>
            <a:r>
              <a:rPr lang="ru-RU" sz="1400" b="1" dirty="0" smtClean="0">
                <a:solidFill>
                  <a:prstClr val="white"/>
                </a:solidFill>
              </a:rPr>
              <a:t>позвоночника </a:t>
            </a:r>
          </a:p>
          <a:p>
            <a:pPr algn="ctr">
              <a:defRPr/>
            </a:pPr>
            <a:r>
              <a:rPr lang="ru-RU" sz="1400" b="1" dirty="0" smtClean="0">
                <a:solidFill>
                  <a:prstClr val="white"/>
                </a:solidFill>
              </a:rPr>
              <a:t>поддерживают тело вертикально</a:t>
            </a:r>
            <a:endParaRPr lang="ru-RU" sz="1400" b="1" dirty="0">
              <a:solidFill>
                <a:prstClr val="white"/>
              </a:solidFill>
            </a:endParaRPr>
          </a:p>
        </p:txBody>
      </p:sp>
      <p:cxnSp>
        <p:nvCxnSpPr>
          <p:cNvPr id="4167" name="AutoShape 71"/>
          <p:cNvCxnSpPr>
            <a:cxnSpLocks noChangeShapeType="1"/>
            <a:stCxn id="4114" idx="2"/>
          </p:cNvCxnSpPr>
          <p:nvPr/>
        </p:nvCxnSpPr>
        <p:spPr bwMode="auto">
          <a:xfrm rot="5400000">
            <a:off x="1959769" y="4123531"/>
            <a:ext cx="1308100" cy="1265238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</p:spPr>
      </p:cxnSp>
      <p:sp>
        <p:nvSpPr>
          <p:cNvPr id="17" name="Line 24"/>
          <p:cNvSpPr>
            <a:spLocks noChangeShapeType="1"/>
          </p:cNvSpPr>
          <p:nvPr/>
        </p:nvSpPr>
        <p:spPr bwMode="auto">
          <a:xfrm flipH="1">
            <a:off x="1295400" y="3200400"/>
            <a:ext cx="1447800" cy="121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8" name="Rectangle 22"/>
          <p:cNvSpPr>
            <a:spLocks noChangeArrowheads="1"/>
          </p:cNvSpPr>
          <p:nvPr/>
        </p:nvSpPr>
        <p:spPr bwMode="auto">
          <a:xfrm>
            <a:off x="179388" y="4508500"/>
            <a:ext cx="15240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Приобретенные</a:t>
            </a:r>
          </a:p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 причины</a:t>
            </a:r>
            <a:endParaRPr lang="ru-RU" sz="1400" b="1" dirty="0">
              <a:solidFill>
                <a:prstClr val="white"/>
              </a:solidFill>
            </a:endParaRPr>
          </a:p>
        </p:txBody>
      </p:sp>
      <p:cxnSp>
        <p:nvCxnSpPr>
          <p:cNvPr id="19" name="AutoShape 37"/>
          <p:cNvCxnSpPr>
            <a:cxnSpLocks noChangeShapeType="1"/>
          </p:cNvCxnSpPr>
          <p:nvPr/>
        </p:nvCxnSpPr>
        <p:spPr bwMode="auto">
          <a:xfrm rot="-5400000">
            <a:off x="-762000" y="2667000"/>
            <a:ext cx="3429000" cy="7620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0" name="Rectangle 25"/>
          <p:cNvSpPr>
            <a:spLocks noChangeArrowheads="1"/>
          </p:cNvSpPr>
          <p:nvPr/>
        </p:nvSpPr>
        <p:spPr bwMode="auto">
          <a:xfrm>
            <a:off x="381000" y="609600"/>
            <a:ext cx="1219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Неправильная </a:t>
            </a:r>
          </a:p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осанка</a:t>
            </a: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21" name="Line 29"/>
          <p:cNvSpPr>
            <a:spLocks noChangeShapeType="1"/>
          </p:cNvSpPr>
          <p:nvPr/>
        </p:nvSpPr>
        <p:spPr bwMode="auto">
          <a:xfrm flipV="1">
            <a:off x="990600" y="381000"/>
            <a:ext cx="2286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2" name="Line 39"/>
          <p:cNvSpPr>
            <a:spLocks noChangeShapeType="1"/>
          </p:cNvSpPr>
          <p:nvPr/>
        </p:nvSpPr>
        <p:spPr bwMode="auto">
          <a:xfrm flipH="1" flipV="1">
            <a:off x="762000" y="381000"/>
            <a:ext cx="1524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0" y="0"/>
            <a:ext cx="914400" cy="457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200" b="1" dirty="0" smtClean="0">
                <a:solidFill>
                  <a:prstClr val="white"/>
                </a:solidFill>
              </a:rPr>
              <a:t>Нарушения</a:t>
            </a:r>
          </a:p>
          <a:p>
            <a:pPr algn="ctr"/>
            <a:r>
              <a:rPr lang="ru-RU" sz="1200" b="1" dirty="0" smtClean="0">
                <a:solidFill>
                  <a:prstClr val="white"/>
                </a:solidFill>
              </a:rPr>
              <a:t> работы</a:t>
            </a:r>
          </a:p>
          <a:p>
            <a:pPr algn="ctr"/>
            <a:r>
              <a:rPr lang="ru-RU" sz="1200" b="1" dirty="0" smtClean="0">
                <a:solidFill>
                  <a:prstClr val="white"/>
                </a:solidFill>
              </a:rPr>
              <a:t> органов</a:t>
            </a:r>
            <a:endParaRPr lang="ru-RU" sz="1200" b="1" dirty="0">
              <a:solidFill>
                <a:prstClr val="white"/>
              </a:solidFill>
            </a:endParaRPr>
          </a:p>
        </p:txBody>
      </p:sp>
      <p:sp>
        <p:nvSpPr>
          <p:cNvPr id="24" name="Rectangle 26"/>
          <p:cNvSpPr>
            <a:spLocks noChangeArrowheads="1"/>
          </p:cNvSpPr>
          <p:nvPr/>
        </p:nvSpPr>
        <p:spPr bwMode="auto">
          <a:xfrm>
            <a:off x="1142999" y="0"/>
            <a:ext cx="1142999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200" b="1" dirty="0">
                <a:solidFill>
                  <a:prstClr val="white"/>
                </a:solidFill>
              </a:rPr>
              <a:t>м</a:t>
            </a:r>
            <a:r>
              <a:rPr lang="ru-RU" sz="1200" b="1" dirty="0" smtClean="0">
                <a:solidFill>
                  <a:prstClr val="white"/>
                </a:solidFill>
              </a:rPr>
              <a:t>етоды</a:t>
            </a:r>
          </a:p>
          <a:p>
            <a:pPr algn="ctr"/>
            <a:r>
              <a:rPr lang="ru-RU" sz="1200" b="1" dirty="0" smtClean="0">
                <a:solidFill>
                  <a:prstClr val="white"/>
                </a:solidFill>
              </a:rPr>
              <a:t> восстановления</a:t>
            </a:r>
            <a:endParaRPr lang="ru-RU" sz="1200" b="1" dirty="0">
              <a:solidFill>
                <a:prstClr val="white"/>
              </a:solidFill>
            </a:endParaRPr>
          </a:p>
        </p:txBody>
      </p:sp>
      <p:cxnSp>
        <p:nvCxnSpPr>
          <p:cNvPr id="25" name="AutoShape 36"/>
          <p:cNvCxnSpPr>
            <a:cxnSpLocks noChangeShapeType="1"/>
          </p:cNvCxnSpPr>
          <p:nvPr/>
        </p:nvCxnSpPr>
        <p:spPr bwMode="auto">
          <a:xfrm rot="-5400000">
            <a:off x="-285750" y="1619250"/>
            <a:ext cx="4000500" cy="1600200"/>
          </a:xfrm>
          <a:prstGeom prst="curvedConnector2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6" name="Rectangle 32"/>
          <p:cNvSpPr>
            <a:spLocks noChangeArrowheads="1"/>
          </p:cNvSpPr>
          <p:nvPr/>
        </p:nvSpPr>
        <p:spPr bwMode="auto">
          <a:xfrm>
            <a:off x="2514600" y="304800"/>
            <a:ext cx="914400" cy="228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травмы</a:t>
            </a:r>
            <a:endParaRPr lang="ru-RU" sz="1400" b="1" dirty="0">
              <a:solidFill>
                <a:prstClr val="white"/>
              </a:solidFill>
            </a:endParaRPr>
          </a:p>
        </p:txBody>
      </p:sp>
      <p:cxnSp>
        <p:nvCxnSpPr>
          <p:cNvPr id="27" name="AutoShape 35"/>
          <p:cNvCxnSpPr>
            <a:cxnSpLocks noChangeShapeType="1"/>
          </p:cNvCxnSpPr>
          <p:nvPr/>
        </p:nvCxnSpPr>
        <p:spPr bwMode="auto">
          <a:xfrm rot="-5400000">
            <a:off x="95250" y="1695450"/>
            <a:ext cx="3543300" cy="1905000"/>
          </a:xfrm>
          <a:prstGeom prst="curvedConnector2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9" name="Rectangle 31"/>
          <p:cNvSpPr>
            <a:spLocks noChangeArrowheads="1"/>
          </p:cNvSpPr>
          <p:nvPr/>
        </p:nvSpPr>
        <p:spPr bwMode="auto">
          <a:xfrm>
            <a:off x="2819400" y="762000"/>
            <a:ext cx="1371600" cy="362744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Наследственные</a:t>
            </a:r>
          </a:p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 причины</a:t>
            </a: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30" name="AutoShape 9"/>
          <p:cNvSpPr>
            <a:spLocks noChangeArrowheads="1"/>
          </p:cNvSpPr>
          <p:nvPr/>
        </p:nvSpPr>
        <p:spPr bwMode="auto">
          <a:xfrm>
            <a:off x="6172200" y="2362200"/>
            <a:ext cx="228600" cy="304800"/>
          </a:xfrm>
          <a:prstGeom prst="upArrow">
            <a:avLst>
              <a:gd name="adj1" fmla="val 50000"/>
              <a:gd name="adj2" fmla="val 33333"/>
            </a:avLst>
          </a:prstGeom>
          <a:solidFill>
            <a:srgbClr val="FF33CC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2" name="AutoShape 14"/>
          <p:cNvSpPr>
            <a:spLocks noChangeArrowheads="1"/>
          </p:cNvSpPr>
          <p:nvPr/>
        </p:nvSpPr>
        <p:spPr bwMode="auto">
          <a:xfrm>
            <a:off x="6172200" y="3200400"/>
            <a:ext cx="2286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33CC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3" name="Rectangle 40"/>
          <p:cNvSpPr>
            <a:spLocks noChangeArrowheads="1"/>
          </p:cNvSpPr>
          <p:nvPr/>
        </p:nvSpPr>
        <p:spPr bwMode="auto">
          <a:xfrm>
            <a:off x="5638800" y="1905000"/>
            <a:ext cx="1295400" cy="457200"/>
          </a:xfrm>
          <a:prstGeom prst="rect">
            <a:avLst/>
          </a:prstGeom>
          <a:solidFill>
            <a:srgbClr val="00B0F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продольное</a:t>
            </a: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35" name="Rectangle 42"/>
          <p:cNvSpPr>
            <a:spLocks noChangeArrowheads="1"/>
          </p:cNvSpPr>
          <p:nvPr/>
        </p:nvSpPr>
        <p:spPr bwMode="auto">
          <a:xfrm>
            <a:off x="5638800" y="3429000"/>
            <a:ext cx="1295400" cy="457200"/>
          </a:xfrm>
          <a:prstGeom prst="rect">
            <a:avLst/>
          </a:prstGeom>
          <a:solidFill>
            <a:srgbClr val="00B0F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поперечное</a:t>
            </a:r>
            <a:endParaRPr lang="ru-RU" sz="1400" b="1" dirty="0">
              <a:solidFill>
                <a:prstClr val="white"/>
              </a:solidFill>
            </a:endParaRPr>
          </a:p>
        </p:txBody>
      </p:sp>
      <p:cxnSp>
        <p:nvCxnSpPr>
          <p:cNvPr id="36" name="AutoShape 51"/>
          <p:cNvCxnSpPr>
            <a:cxnSpLocks noChangeShapeType="1"/>
          </p:cNvCxnSpPr>
          <p:nvPr/>
        </p:nvCxnSpPr>
        <p:spPr bwMode="auto">
          <a:xfrm>
            <a:off x="6934200" y="2133600"/>
            <a:ext cx="609600" cy="533400"/>
          </a:xfrm>
          <a:prstGeom prst="curvedConnector2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</p:spPr>
      </p:cxnSp>
      <p:cxnSp>
        <p:nvCxnSpPr>
          <p:cNvPr id="37" name="AutoShape 52"/>
          <p:cNvCxnSpPr>
            <a:cxnSpLocks noChangeShapeType="1"/>
          </p:cNvCxnSpPr>
          <p:nvPr/>
        </p:nvCxnSpPr>
        <p:spPr bwMode="auto">
          <a:xfrm rot="5400000">
            <a:off x="6743700" y="2857500"/>
            <a:ext cx="990600" cy="609600"/>
          </a:xfrm>
          <a:prstGeom prst="curvedConnector3">
            <a:avLst>
              <a:gd name="adj1" fmla="val 98533"/>
            </a:avLst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</p:spPr>
      </p:cxnSp>
      <p:cxnSp>
        <p:nvCxnSpPr>
          <p:cNvPr id="38" name="AutoShape 54"/>
          <p:cNvCxnSpPr>
            <a:cxnSpLocks noChangeShapeType="1"/>
          </p:cNvCxnSpPr>
          <p:nvPr/>
        </p:nvCxnSpPr>
        <p:spPr bwMode="auto">
          <a:xfrm rot="5400000">
            <a:off x="5499100" y="3987800"/>
            <a:ext cx="889000" cy="68580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</p:spPr>
      </p:cxnSp>
      <p:sp>
        <p:nvSpPr>
          <p:cNvPr id="39" name="Rectangle 53"/>
          <p:cNvSpPr>
            <a:spLocks noChangeArrowheads="1"/>
          </p:cNvSpPr>
          <p:nvPr/>
        </p:nvSpPr>
        <p:spPr bwMode="auto">
          <a:xfrm>
            <a:off x="3505200" y="4775200"/>
            <a:ext cx="2819399" cy="7920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dirty="0">
                <a:solidFill>
                  <a:prstClr val="white"/>
                </a:solidFill>
              </a:rPr>
              <a:t> </a:t>
            </a:r>
            <a:r>
              <a:rPr lang="ru-RU" sz="1600" b="1" dirty="0" smtClean="0">
                <a:solidFill>
                  <a:prstClr val="white"/>
                </a:solidFill>
              </a:rPr>
              <a:t>естественные изгибы </a:t>
            </a:r>
          </a:p>
          <a:p>
            <a:pPr algn="ctr"/>
            <a:r>
              <a:rPr lang="ru-RU" sz="1600" b="1" dirty="0" smtClean="0">
                <a:solidFill>
                  <a:prstClr val="white"/>
                </a:solidFill>
              </a:rPr>
              <a:t>позволяют амортизировать</a:t>
            </a:r>
          </a:p>
          <a:p>
            <a:pPr algn="ctr"/>
            <a:r>
              <a:rPr lang="ru-RU" sz="1600" b="1" dirty="0" smtClean="0">
                <a:solidFill>
                  <a:prstClr val="white"/>
                </a:solidFill>
              </a:rPr>
              <a:t> при ходьбе</a:t>
            </a:r>
            <a:endParaRPr lang="ru-RU" sz="1600" b="1" dirty="0">
              <a:solidFill>
                <a:prstClr val="white"/>
              </a:solidFill>
            </a:endParaRPr>
          </a:p>
        </p:txBody>
      </p:sp>
      <p:sp>
        <p:nvSpPr>
          <p:cNvPr id="40" name="Line 56"/>
          <p:cNvSpPr>
            <a:spLocks noChangeShapeType="1"/>
          </p:cNvSpPr>
          <p:nvPr/>
        </p:nvSpPr>
        <p:spPr bwMode="auto">
          <a:xfrm>
            <a:off x="6781800" y="2666999"/>
            <a:ext cx="876300" cy="19874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1" name="Rectangle 55"/>
          <p:cNvSpPr>
            <a:spLocks noChangeArrowheads="1"/>
          </p:cNvSpPr>
          <p:nvPr/>
        </p:nvSpPr>
        <p:spPr bwMode="auto">
          <a:xfrm>
            <a:off x="7658100" y="2637147"/>
            <a:ext cx="1447800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 smtClean="0">
                <a:solidFill>
                  <a:srgbClr val="000000"/>
                </a:solidFill>
              </a:rPr>
              <a:t>Последствия </a:t>
            </a:r>
            <a:endParaRPr lang="ru-RU" sz="1400" b="1" dirty="0">
              <a:solidFill>
                <a:srgbClr val="000000"/>
              </a:solidFill>
            </a:endParaRPr>
          </a:p>
        </p:txBody>
      </p:sp>
      <p:cxnSp>
        <p:nvCxnSpPr>
          <p:cNvPr id="44" name="AutoShape 61"/>
          <p:cNvCxnSpPr>
            <a:cxnSpLocks noChangeShapeType="1"/>
          </p:cNvCxnSpPr>
          <p:nvPr/>
        </p:nvCxnSpPr>
        <p:spPr bwMode="auto">
          <a:xfrm rot="5400000">
            <a:off x="7499660" y="3461061"/>
            <a:ext cx="868054" cy="134627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5" name="Rectangle 58"/>
          <p:cNvSpPr>
            <a:spLocks noChangeArrowheads="1"/>
          </p:cNvSpPr>
          <p:nvPr/>
        </p:nvSpPr>
        <p:spPr bwMode="auto">
          <a:xfrm>
            <a:off x="6934200" y="3962400"/>
            <a:ext cx="2209800" cy="381000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 smtClean="0">
                <a:solidFill>
                  <a:srgbClr val="000000"/>
                </a:solidFill>
              </a:rPr>
              <a:t>Травмирование </a:t>
            </a:r>
          </a:p>
          <a:p>
            <a:pPr algn="ctr"/>
            <a:r>
              <a:rPr lang="ru-RU" sz="1400" b="1" dirty="0" smtClean="0">
                <a:solidFill>
                  <a:srgbClr val="000000"/>
                </a:solidFill>
              </a:rPr>
              <a:t>головного мозга</a:t>
            </a:r>
            <a:endParaRPr lang="ru-RU" sz="1400" b="1" dirty="0">
              <a:solidFill>
                <a:srgbClr val="000000"/>
              </a:solidFill>
            </a:endParaRPr>
          </a:p>
        </p:txBody>
      </p:sp>
      <p:sp>
        <p:nvSpPr>
          <p:cNvPr id="47" name="Rectangle 62"/>
          <p:cNvSpPr>
            <a:spLocks noChangeArrowheads="1"/>
          </p:cNvSpPr>
          <p:nvPr/>
        </p:nvSpPr>
        <p:spPr bwMode="auto">
          <a:xfrm>
            <a:off x="7010400" y="4648200"/>
            <a:ext cx="1981200" cy="762000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 smtClean="0">
                <a:solidFill>
                  <a:srgbClr val="000000"/>
                </a:solidFill>
              </a:rPr>
              <a:t>Утомление при</a:t>
            </a:r>
          </a:p>
          <a:p>
            <a:pPr algn="ctr"/>
            <a:r>
              <a:rPr lang="ru-RU" sz="1400" b="1" dirty="0" smtClean="0">
                <a:solidFill>
                  <a:srgbClr val="000000"/>
                </a:solidFill>
              </a:rPr>
              <a:t> движении, </a:t>
            </a:r>
          </a:p>
          <a:p>
            <a:pPr algn="ctr"/>
            <a:r>
              <a:rPr lang="ru-RU" sz="1400" b="1" dirty="0" smtClean="0">
                <a:solidFill>
                  <a:srgbClr val="000000"/>
                </a:solidFill>
              </a:rPr>
              <a:t>боли в суставах, спине</a:t>
            </a:r>
            <a:endParaRPr lang="ru-RU" sz="1400" b="1" dirty="0">
              <a:solidFill>
                <a:srgbClr val="000000"/>
              </a:solidFill>
            </a:endParaRPr>
          </a:p>
        </p:txBody>
      </p:sp>
      <p:sp>
        <p:nvSpPr>
          <p:cNvPr id="49" name="Rectangle 64"/>
          <p:cNvSpPr>
            <a:spLocks noChangeArrowheads="1"/>
          </p:cNvSpPr>
          <p:nvPr/>
        </p:nvSpPr>
        <p:spPr bwMode="auto">
          <a:xfrm>
            <a:off x="5148064" y="5715000"/>
            <a:ext cx="2160240" cy="381000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 smtClean="0">
                <a:solidFill>
                  <a:srgbClr val="000000"/>
                </a:solidFill>
              </a:rPr>
              <a:t>Ликвидация </a:t>
            </a:r>
          </a:p>
          <a:p>
            <a:pPr algn="ctr"/>
            <a:r>
              <a:rPr lang="ru-RU" sz="1400" b="1" dirty="0" smtClean="0">
                <a:solidFill>
                  <a:srgbClr val="000000"/>
                </a:solidFill>
              </a:rPr>
              <a:t>неисправности в скелете</a:t>
            </a:r>
            <a:endParaRPr lang="ru-RU" sz="1400" b="1" dirty="0">
              <a:solidFill>
                <a:srgbClr val="000000"/>
              </a:solidFill>
            </a:endParaRPr>
          </a:p>
        </p:txBody>
      </p:sp>
      <p:cxnSp>
        <p:nvCxnSpPr>
          <p:cNvPr id="50" name="AutoShape 68"/>
          <p:cNvCxnSpPr>
            <a:cxnSpLocks noChangeShapeType="1"/>
          </p:cNvCxnSpPr>
          <p:nvPr/>
        </p:nvCxnSpPr>
        <p:spPr bwMode="auto">
          <a:xfrm rot="5400000">
            <a:off x="5295900" y="5339105"/>
            <a:ext cx="304800" cy="175260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2" name="Rectangle 66"/>
          <p:cNvSpPr>
            <a:spLocks noChangeArrowheads="1"/>
          </p:cNvSpPr>
          <p:nvPr/>
        </p:nvSpPr>
        <p:spPr bwMode="auto">
          <a:xfrm>
            <a:off x="3345730" y="6309320"/>
            <a:ext cx="1219200" cy="457200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 smtClean="0">
                <a:solidFill>
                  <a:srgbClr val="000000"/>
                </a:solidFill>
              </a:rPr>
              <a:t>Специальные </a:t>
            </a:r>
          </a:p>
          <a:p>
            <a:pPr algn="ctr"/>
            <a:r>
              <a:rPr lang="ru-RU" sz="1400" b="1" dirty="0" smtClean="0">
                <a:solidFill>
                  <a:srgbClr val="000000"/>
                </a:solidFill>
              </a:rPr>
              <a:t>упражнения</a:t>
            </a:r>
            <a:endParaRPr lang="ru-RU" sz="1400" b="1" dirty="0">
              <a:solidFill>
                <a:srgbClr val="000000"/>
              </a:solidFill>
            </a:endParaRPr>
          </a:p>
        </p:txBody>
      </p:sp>
      <p:sp>
        <p:nvSpPr>
          <p:cNvPr id="53" name="Rectangle 67"/>
          <p:cNvSpPr>
            <a:spLocks noChangeArrowheads="1"/>
          </p:cNvSpPr>
          <p:nvPr/>
        </p:nvSpPr>
        <p:spPr bwMode="auto">
          <a:xfrm>
            <a:off x="8009248" y="6309320"/>
            <a:ext cx="1066800" cy="457200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 smtClean="0">
                <a:solidFill>
                  <a:srgbClr val="000000"/>
                </a:solidFill>
              </a:rPr>
              <a:t>Технологии</a:t>
            </a:r>
            <a:endParaRPr lang="ru-RU" sz="1400" b="1" dirty="0">
              <a:solidFill>
                <a:srgbClr val="000000"/>
              </a:solidFill>
            </a:endParaRPr>
          </a:p>
        </p:txBody>
      </p:sp>
      <p:cxnSp>
        <p:nvCxnSpPr>
          <p:cNvPr id="51" name="AutoShape 69"/>
          <p:cNvCxnSpPr>
            <a:cxnSpLocks noChangeShapeType="1"/>
          </p:cNvCxnSpPr>
          <p:nvPr/>
        </p:nvCxnSpPr>
        <p:spPr bwMode="auto">
          <a:xfrm rot="16200000" flipH="1">
            <a:off x="7048500" y="5339105"/>
            <a:ext cx="304800" cy="175260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4" name="AutoShape 48"/>
          <p:cNvCxnSpPr>
            <a:cxnSpLocks noChangeShapeType="1"/>
          </p:cNvCxnSpPr>
          <p:nvPr/>
        </p:nvCxnSpPr>
        <p:spPr bwMode="auto">
          <a:xfrm rot="10800000" flipH="1">
            <a:off x="5638800" y="495300"/>
            <a:ext cx="381000" cy="1638300"/>
          </a:xfrm>
          <a:prstGeom prst="curvedConnector3">
            <a:avLst>
              <a:gd name="adj1" fmla="val -60000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5" name="Rectangle 44"/>
          <p:cNvSpPr>
            <a:spLocks noChangeArrowheads="1"/>
          </p:cNvSpPr>
          <p:nvPr/>
        </p:nvSpPr>
        <p:spPr bwMode="auto">
          <a:xfrm>
            <a:off x="6019800" y="304800"/>
            <a:ext cx="7620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prstClr val="white"/>
                </a:solidFill>
              </a:rPr>
              <a:t>П</a:t>
            </a:r>
            <a:r>
              <a:rPr lang="ru-RU" sz="1400" b="1" dirty="0" smtClean="0">
                <a:solidFill>
                  <a:prstClr val="white"/>
                </a:solidFill>
              </a:rPr>
              <a:t>ричины</a:t>
            </a: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56" name="Line 49"/>
          <p:cNvSpPr>
            <a:spLocks noChangeShapeType="1"/>
          </p:cNvSpPr>
          <p:nvPr/>
        </p:nvSpPr>
        <p:spPr bwMode="auto">
          <a:xfrm flipV="1">
            <a:off x="6781800" y="304800"/>
            <a:ext cx="3048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7" name="Line 50"/>
          <p:cNvSpPr>
            <a:spLocks noChangeShapeType="1"/>
          </p:cNvSpPr>
          <p:nvPr/>
        </p:nvSpPr>
        <p:spPr bwMode="auto">
          <a:xfrm>
            <a:off x="6781800" y="457200"/>
            <a:ext cx="3048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8" name="Rectangle 45"/>
          <p:cNvSpPr>
            <a:spLocks noChangeArrowheads="1"/>
          </p:cNvSpPr>
          <p:nvPr/>
        </p:nvSpPr>
        <p:spPr bwMode="auto">
          <a:xfrm>
            <a:off x="7086600" y="152400"/>
            <a:ext cx="1295400" cy="457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Избыточная </a:t>
            </a:r>
          </a:p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масса тела</a:t>
            </a: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59" name="Rectangle 46"/>
          <p:cNvSpPr>
            <a:spLocks noChangeArrowheads="1"/>
          </p:cNvSpPr>
          <p:nvPr/>
        </p:nvSpPr>
        <p:spPr bwMode="auto">
          <a:xfrm>
            <a:off x="7086600" y="685799"/>
            <a:ext cx="1600200" cy="628649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Длительное </a:t>
            </a:r>
          </a:p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хождение или </a:t>
            </a:r>
          </a:p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стояние</a:t>
            </a: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73" name="Line 50"/>
          <p:cNvSpPr>
            <a:spLocks noChangeShapeType="1"/>
          </p:cNvSpPr>
          <p:nvPr/>
        </p:nvSpPr>
        <p:spPr bwMode="auto">
          <a:xfrm>
            <a:off x="6781800" y="457200"/>
            <a:ext cx="304800" cy="102758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4" name="Rectangle 46"/>
          <p:cNvSpPr>
            <a:spLocks noChangeArrowheads="1"/>
          </p:cNvSpPr>
          <p:nvPr/>
        </p:nvSpPr>
        <p:spPr bwMode="auto">
          <a:xfrm>
            <a:off x="7086600" y="1420855"/>
            <a:ext cx="1600200" cy="639993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Неправильно </a:t>
            </a:r>
          </a:p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Подобранная</a:t>
            </a:r>
          </a:p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 обувь</a:t>
            </a:r>
            <a:endParaRPr lang="ru-RU" sz="1400" b="1" dirty="0">
              <a:solidFill>
                <a:prstClr val="white"/>
              </a:solidFill>
            </a:endParaRPr>
          </a:p>
        </p:txBody>
      </p:sp>
      <p:pic>
        <p:nvPicPr>
          <p:cNvPr id="8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420855"/>
            <a:ext cx="1101080" cy="9794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0999" y="3513792"/>
            <a:ext cx="1101081" cy="9058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9126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925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925"/>
                            </p:stCondLst>
                            <p:childTnLst>
                              <p:par>
                                <p:cTn id="2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1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025"/>
                            </p:stCondLst>
                            <p:childTnLst>
                              <p:par>
                                <p:cTn id="16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000"/>
                            </p:stCondLst>
                            <p:childTnLst>
                              <p:par>
                                <p:cTn id="2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500"/>
                            </p:stCondLst>
                            <p:childTnLst>
                              <p:par>
                                <p:cTn id="2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1000"/>
                            </p:stCondLst>
                            <p:childTnLst>
                              <p:par>
                                <p:cTn id="24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500"/>
                            </p:stCondLst>
                            <p:childTnLst>
                              <p:par>
                                <p:cTn id="28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750"/>
                            </p:stCondLst>
                            <p:childTnLst>
                              <p:par>
                                <p:cTn id="29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1250"/>
                            </p:stCondLst>
                            <p:childTnLst>
                              <p:par>
                                <p:cTn id="30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1750"/>
                            </p:stCondLst>
                            <p:childTnLst>
                              <p:par>
                                <p:cTn id="3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2250"/>
                            </p:stCondLst>
                            <p:childTnLst>
                              <p:par>
                                <p:cTn id="3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500"/>
                            </p:stCondLst>
                            <p:childTnLst>
                              <p:par>
                                <p:cTn id="3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2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6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3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 animBg="1"/>
      <p:bldP spid="4102" grpId="0" animBg="1"/>
      <p:bldP spid="4103" grpId="0" animBg="1"/>
      <p:bldP spid="4104" grpId="0" animBg="1"/>
      <p:bldP spid="4106" grpId="0" animBg="1"/>
      <p:bldP spid="4108" grpId="0" animBg="1"/>
      <p:bldP spid="4109" grpId="0" animBg="1"/>
      <p:bldP spid="4112" grpId="0" animBg="1"/>
      <p:bldP spid="4113" grpId="0" animBg="1"/>
      <p:bldP spid="4114" grpId="0" animBg="1"/>
      <p:bldP spid="416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9" grpId="0" animBg="1"/>
      <p:bldP spid="30" grpId="0" animBg="1"/>
      <p:bldP spid="32" grpId="0" animBg="1"/>
      <p:bldP spid="33" grpId="0" animBg="1"/>
      <p:bldP spid="35" grpId="0" animBg="1"/>
      <p:bldP spid="39" grpId="0" animBg="1"/>
      <p:bldP spid="40" grpId="0" animBg="1"/>
      <p:bldP spid="41" grpId="0" animBg="1"/>
      <p:bldP spid="45" grpId="0" animBg="1"/>
      <p:bldP spid="47" grpId="0" animBg="1"/>
      <p:bldP spid="49" grpId="0" animBg="1"/>
      <p:bldP spid="52" grpId="0" animBg="1"/>
      <p:bldP spid="53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73" grpId="0" animBg="1"/>
      <p:bldP spid="74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Экран (4:3)</PresentationFormat>
  <Paragraphs>56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Тема Office</vt:lpstr>
      <vt:lpstr>1_Метро</vt:lpstr>
      <vt:lpstr>2_Тема Office</vt:lpstr>
      <vt:lpstr>1_Тема Office</vt:lpstr>
      <vt:lpstr>Причины искривления позвоночника   плоскостопие</vt:lpstr>
      <vt:lpstr>Работа с интеллект-картой  «Повреждения скелета»  ЗДОРОВЬЕ НЕ КУПИШЬ –  ЕГО РАЗУМ ДАРИТ!   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Причины искривления позвоночника   плоскостопие</dc:title>
  <dc:creator>User</dc:creator>
  <cp:lastModifiedBy>Жанна</cp:lastModifiedBy>
  <cp:revision>2</cp:revision>
  <dcterms:created xsi:type="dcterms:W3CDTF">2013-03-10T12:36:21Z</dcterms:created>
  <dcterms:modified xsi:type="dcterms:W3CDTF">2014-01-25T12:18:14Z</dcterms:modified>
</cp:coreProperties>
</file>