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45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45A64A7-72F4-41C5-ACDE-3A872A053CBC}" type="datetimeFigureOut">
              <a:rPr lang="ru-RU" smtClean="0"/>
              <a:t>25.01.2014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0F5E8A1-7501-4F6B-918A-5CB9589E3AF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163047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mtClean="0"/>
              <a:t>Приложение 5 -  Опорно-двигательная система</a:t>
            </a: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0F5E8A1-7501-4F6B-918A-5CB9589E3AF3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477127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144CD8-1CA0-4B4E-9D21-5A0A781E1ECF}" type="datetime1">
              <a:rPr lang="ru-RU" smtClean="0"/>
              <a:t>25.01.2014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преподаватель биологии высшей категории Ж.А. Остахова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EED8-7F28-4A14-AF0D-383B37713F95}" type="datetime1">
              <a:rPr lang="ru-RU" smtClean="0"/>
              <a:t>25.01.2014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преподаватель биологии высшей категории Ж.А. Остахова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9FE1BC-E3C2-4AD8-BDD0-85B77D06D748}" type="datetime1">
              <a:rPr lang="ru-RU" smtClean="0"/>
              <a:t>25.01.2014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преподаватель биологии высшей категории Ж.А. Остахова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84B31F-045D-4A14-9694-59EDD911BB4C}" type="datetime1">
              <a:rPr lang="ru-RU" smtClean="0"/>
              <a:t>25.01.2014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преподаватель биологии высшей категории Ж.А. Остахова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EBB71-4CF7-497B-B61E-1B4BB8897F20}" type="datetime1">
              <a:rPr lang="ru-RU" smtClean="0"/>
              <a:t>25.01.2014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преподаватель биологии высшей категории Ж.А. Остахова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9B5E1-9508-484B-B7E3-F8AE95D57CB8}" type="datetime1">
              <a:rPr lang="ru-RU" smtClean="0"/>
              <a:t>25.01.2014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преподаватель биологии высшей категории Ж.А. Остахова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50EB5-E401-4A9D-BBBC-8A7F4D7FC092}" type="datetime1">
              <a:rPr lang="ru-RU" smtClean="0"/>
              <a:t>25.01.2014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преподаватель биологии высшей категории Ж.А. Остахова</a:t>
            </a: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FA0215-95A7-4F31-ACA7-0ECF2F4130CF}" type="datetime1">
              <a:rPr lang="ru-RU" smtClean="0"/>
              <a:t>25.01.2014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преподаватель биологии высшей категории Ж.А. Остахова</a:t>
            </a: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28DC59-3E08-4FD0-A576-302B2F85FA57}" type="datetime1">
              <a:rPr lang="ru-RU" smtClean="0"/>
              <a:t>25.01.2014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преподаватель биологии высшей категории Ж.А. Остахова</a:t>
            </a: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234930-3512-4BE8-BBC6-BA4D49DD16D8}" type="datetime1">
              <a:rPr lang="ru-RU" smtClean="0"/>
              <a:t>25.01.2014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преподаватель биологии высшей категории Ж.А. Остахова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C7E0F7-1F21-4532-8A96-AEEC38E83F12}" type="datetime1">
              <a:rPr lang="ru-RU" smtClean="0"/>
              <a:t>25.01.2014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преподаватель биологии высшей категории Ж.А. Остахова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E094A0-3AEA-4CA1-A40D-079BEB0960B9}" type="datetime1">
              <a:rPr lang="ru-RU" smtClean="0"/>
              <a:t>25.01.2014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ru-RU" smtClean="0"/>
              <a:t>преподаватель биологии высшей категории Ж.А. Остахова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Rectangle 4"/>
          <p:cNvSpPr>
            <a:spLocks noChangeArrowheads="1"/>
          </p:cNvSpPr>
          <p:nvPr/>
        </p:nvSpPr>
        <p:spPr bwMode="auto">
          <a:xfrm>
            <a:off x="3886200" y="2590800"/>
            <a:ext cx="1600200" cy="762000"/>
          </a:xfrm>
          <a:prstGeom prst="rect">
            <a:avLst/>
          </a:prstGeom>
          <a:solidFill>
            <a:schemeClr val="bg1"/>
          </a:solidFill>
          <a:ln w="76200">
            <a:solidFill>
              <a:srgbClr val="9933FF"/>
            </a:solidFill>
            <a:miter lim="800000"/>
            <a:headEnd/>
            <a:tailEnd/>
          </a:ln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none" anchor="ctr"/>
          <a:lstStyle/>
          <a:p>
            <a:pPr algn="ctr"/>
            <a:r>
              <a:rPr lang="ru-RU" sz="1400" b="1" i="1" u="sng">
                <a:solidFill>
                  <a:srgbClr val="FF0000"/>
                </a:solidFill>
              </a:rPr>
              <a:t>Опорно-</a:t>
            </a:r>
          </a:p>
          <a:p>
            <a:pPr algn="ctr"/>
            <a:r>
              <a:rPr lang="ru-RU" sz="1400" b="1" i="1" u="sng">
                <a:solidFill>
                  <a:srgbClr val="FF0000"/>
                </a:solidFill>
              </a:rPr>
              <a:t> двигательный </a:t>
            </a:r>
          </a:p>
          <a:p>
            <a:pPr algn="ctr"/>
            <a:r>
              <a:rPr lang="ru-RU" sz="1400" b="1" i="1" u="sng">
                <a:solidFill>
                  <a:srgbClr val="FF0000"/>
                </a:solidFill>
              </a:rPr>
              <a:t>аппарат</a:t>
            </a:r>
          </a:p>
        </p:txBody>
      </p:sp>
      <p:sp>
        <p:nvSpPr>
          <p:cNvPr id="4101" name="AutoShape 5"/>
          <p:cNvSpPr>
            <a:spLocks noChangeArrowheads="1"/>
          </p:cNvSpPr>
          <p:nvPr/>
        </p:nvSpPr>
        <p:spPr bwMode="auto">
          <a:xfrm>
            <a:off x="5486400" y="2819400"/>
            <a:ext cx="228600" cy="304800"/>
          </a:xfrm>
          <a:prstGeom prst="rightArrow">
            <a:avLst>
              <a:gd name="adj1" fmla="val 50000"/>
              <a:gd name="adj2" fmla="val 25000"/>
            </a:avLst>
          </a:prstGeom>
          <a:solidFill>
            <a:schemeClr val="bg1"/>
          </a:solidFill>
          <a:ln w="57150">
            <a:solidFill>
              <a:srgbClr val="9933FF"/>
            </a:solidFill>
            <a:miter lim="800000"/>
            <a:headEnd/>
            <a:tailEnd/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/>
          <a:p>
            <a:endParaRPr lang="ru-RU"/>
          </a:p>
        </p:txBody>
      </p:sp>
      <p:sp>
        <p:nvSpPr>
          <p:cNvPr id="4102" name="AutoShape 6"/>
          <p:cNvSpPr>
            <a:spLocks noChangeArrowheads="1"/>
          </p:cNvSpPr>
          <p:nvPr/>
        </p:nvSpPr>
        <p:spPr bwMode="auto">
          <a:xfrm rot="10800000">
            <a:off x="3657600" y="2819400"/>
            <a:ext cx="228600" cy="304800"/>
          </a:xfrm>
          <a:prstGeom prst="rightArrow">
            <a:avLst>
              <a:gd name="adj1" fmla="val 50000"/>
              <a:gd name="adj2" fmla="val 25000"/>
            </a:avLst>
          </a:prstGeom>
          <a:solidFill>
            <a:schemeClr val="bg1"/>
          </a:solidFill>
          <a:ln w="57150">
            <a:solidFill>
              <a:srgbClr val="9933FF"/>
            </a:solidFill>
            <a:miter lim="800000"/>
            <a:headEnd/>
            <a:tailEnd/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/>
          <a:p>
            <a:endParaRPr lang="ru-RU"/>
          </a:p>
        </p:txBody>
      </p:sp>
      <p:sp>
        <p:nvSpPr>
          <p:cNvPr id="4103" name="Rectangle 7"/>
          <p:cNvSpPr>
            <a:spLocks noChangeArrowheads="1"/>
          </p:cNvSpPr>
          <p:nvPr/>
        </p:nvSpPr>
        <p:spPr bwMode="auto">
          <a:xfrm>
            <a:off x="2743200" y="2667000"/>
            <a:ext cx="914400" cy="533400"/>
          </a:xfrm>
          <a:prstGeom prst="rect">
            <a:avLst/>
          </a:prstGeom>
          <a:solidFill>
            <a:srgbClr val="FF33CC"/>
          </a:solidFill>
          <a:ln w="28575">
            <a:solidFill>
              <a:schemeClr val="bg2"/>
            </a:solidFill>
            <a:miter lim="800000"/>
            <a:headEnd/>
            <a:tailEnd/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none" anchor="ctr"/>
          <a:lstStyle/>
          <a:p>
            <a:pPr algn="ctr"/>
            <a:r>
              <a:rPr lang="ru-RU" sz="1400" b="1">
                <a:solidFill>
                  <a:schemeClr val="bg1"/>
                </a:solidFill>
              </a:rPr>
              <a:t>скелет</a:t>
            </a:r>
          </a:p>
        </p:txBody>
      </p:sp>
      <p:sp>
        <p:nvSpPr>
          <p:cNvPr id="4104" name="Rectangle 8"/>
          <p:cNvSpPr>
            <a:spLocks noChangeArrowheads="1"/>
          </p:cNvSpPr>
          <p:nvPr/>
        </p:nvSpPr>
        <p:spPr bwMode="auto">
          <a:xfrm>
            <a:off x="5715000" y="2667000"/>
            <a:ext cx="1066800" cy="533400"/>
          </a:xfrm>
          <a:prstGeom prst="rect">
            <a:avLst/>
          </a:prstGeom>
          <a:solidFill>
            <a:srgbClr val="FF33CC"/>
          </a:solidFill>
          <a:ln w="28575">
            <a:solidFill>
              <a:schemeClr val="bg2"/>
            </a:solidFill>
            <a:miter lim="800000"/>
            <a:headEnd/>
            <a:tailEnd/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none" anchor="ctr"/>
          <a:lstStyle/>
          <a:p>
            <a:pPr algn="ctr"/>
            <a:r>
              <a:rPr lang="ru-RU" sz="1400" b="1">
                <a:solidFill>
                  <a:schemeClr val="bg1"/>
                </a:solidFill>
              </a:rPr>
              <a:t>мышцы</a:t>
            </a:r>
          </a:p>
        </p:txBody>
      </p:sp>
      <p:sp>
        <p:nvSpPr>
          <p:cNvPr id="4106" name="AutoShape 10"/>
          <p:cNvSpPr>
            <a:spLocks noChangeArrowheads="1"/>
          </p:cNvSpPr>
          <p:nvPr/>
        </p:nvSpPr>
        <p:spPr bwMode="auto">
          <a:xfrm>
            <a:off x="3124200" y="2133600"/>
            <a:ext cx="228600" cy="533400"/>
          </a:xfrm>
          <a:prstGeom prst="upArrow">
            <a:avLst>
              <a:gd name="adj1" fmla="val 50000"/>
              <a:gd name="adj2" fmla="val 58333"/>
            </a:avLst>
          </a:prstGeom>
          <a:solidFill>
            <a:srgbClr val="FF33CC"/>
          </a:solidFill>
          <a:ln w="9525">
            <a:solidFill>
              <a:schemeClr val="bg2"/>
            </a:solidFill>
            <a:miter lim="800000"/>
            <a:headEnd/>
            <a:tailEnd/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/>
          <a:p>
            <a:endParaRPr lang="ru-RU"/>
          </a:p>
        </p:txBody>
      </p:sp>
      <p:sp>
        <p:nvSpPr>
          <p:cNvPr id="4108" name="AutoShape 12"/>
          <p:cNvSpPr>
            <a:spLocks noChangeArrowheads="1"/>
          </p:cNvSpPr>
          <p:nvPr/>
        </p:nvSpPr>
        <p:spPr bwMode="auto">
          <a:xfrm>
            <a:off x="2514600" y="2819400"/>
            <a:ext cx="228600" cy="228600"/>
          </a:xfrm>
          <a:prstGeom prst="leftArrow">
            <a:avLst>
              <a:gd name="adj1" fmla="val 50000"/>
              <a:gd name="adj2" fmla="val 25000"/>
            </a:avLst>
          </a:prstGeom>
          <a:solidFill>
            <a:srgbClr val="FF33CC"/>
          </a:solidFill>
          <a:ln w="9525">
            <a:solidFill>
              <a:schemeClr val="bg2"/>
            </a:solidFill>
            <a:miter lim="800000"/>
            <a:headEnd/>
            <a:tailEnd/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/>
          <a:p>
            <a:endParaRPr lang="ru-RU"/>
          </a:p>
        </p:txBody>
      </p:sp>
      <p:sp>
        <p:nvSpPr>
          <p:cNvPr id="4109" name="AutoShape 13"/>
          <p:cNvSpPr>
            <a:spLocks noChangeArrowheads="1"/>
          </p:cNvSpPr>
          <p:nvPr/>
        </p:nvSpPr>
        <p:spPr bwMode="auto">
          <a:xfrm>
            <a:off x="3124200" y="3200400"/>
            <a:ext cx="228600" cy="457200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FF33CC"/>
          </a:solidFill>
          <a:ln w="9525">
            <a:solidFill>
              <a:schemeClr val="bg2"/>
            </a:solidFill>
            <a:miter lim="800000"/>
            <a:headEnd/>
            <a:tailEnd/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/>
          <a:p>
            <a:endParaRPr lang="ru-RU"/>
          </a:p>
        </p:txBody>
      </p:sp>
      <p:sp>
        <p:nvSpPr>
          <p:cNvPr id="4112" name="Rectangle 16"/>
          <p:cNvSpPr>
            <a:spLocks noChangeArrowheads="1"/>
          </p:cNvSpPr>
          <p:nvPr/>
        </p:nvSpPr>
        <p:spPr bwMode="auto">
          <a:xfrm>
            <a:off x="2590800" y="1676400"/>
            <a:ext cx="1371600" cy="457200"/>
          </a:xfrm>
          <a:prstGeom prst="rect">
            <a:avLst/>
          </a:prstGeom>
          <a:solidFill>
            <a:srgbClr val="00B0F0"/>
          </a:solidFill>
          <a:ln w="9525">
            <a:solidFill>
              <a:schemeClr val="bg2"/>
            </a:solidFill>
            <a:miter lim="800000"/>
            <a:headEnd/>
            <a:tailEnd/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/>
          <a:p>
            <a:pPr algn="ctr"/>
            <a:r>
              <a:rPr lang="ru-RU" sz="1400" b="1">
                <a:solidFill>
                  <a:schemeClr val="bg1"/>
                </a:solidFill>
              </a:rPr>
              <a:t>Скелет</a:t>
            </a:r>
          </a:p>
          <a:p>
            <a:pPr algn="ctr"/>
            <a:r>
              <a:rPr lang="ru-RU" sz="1400" b="1">
                <a:solidFill>
                  <a:schemeClr val="bg1"/>
                </a:solidFill>
              </a:rPr>
              <a:t>конечностей</a:t>
            </a:r>
          </a:p>
        </p:txBody>
      </p:sp>
      <p:sp>
        <p:nvSpPr>
          <p:cNvPr id="4113" name="Rectangle 17"/>
          <p:cNvSpPr>
            <a:spLocks noChangeArrowheads="1"/>
          </p:cNvSpPr>
          <p:nvPr/>
        </p:nvSpPr>
        <p:spPr bwMode="auto">
          <a:xfrm>
            <a:off x="1447800" y="2667000"/>
            <a:ext cx="1066800" cy="457200"/>
          </a:xfrm>
          <a:prstGeom prst="rect">
            <a:avLst/>
          </a:prstGeom>
          <a:solidFill>
            <a:srgbClr val="00B0F0"/>
          </a:solidFill>
          <a:ln w="9525">
            <a:solidFill>
              <a:schemeClr val="bg2"/>
            </a:solidFill>
            <a:miter lim="800000"/>
            <a:headEnd/>
            <a:tailEnd/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/>
          <a:p>
            <a:pPr algn="ctr"/>
            <a:r>
              <a:rPr lang="ru-RU" sz="1400" b="1" dirty="0">
                <a:solidFill>
                  <a:schemeClr val="bg1"/>
                </a:solidFill>
              </a:rPr>
              <a:t>Скелет</a:t>
            </a:r>
          </a:p>
          <a:p>
            <a:pPr algn="ctr"/>
            <a:r>
              <a:rPr lang="ru-RU" sz="1400" b="1" dirty="0">
                <a:solidFill>
                  <a:schemeClr val="bg1"/>
                </a:solidFill>
              </a:rPr>
              <a:t>туловища</a:t>
            </a:r>
          </a:p>
        </p:txBody>
      </p:sp>
      <p:sp>
        <p:nvSpPr>
          <p:cNvPr id="4114" name="Rectangle 18"/>
          <p:cNvSpPr>
            <a:spLocks noChangeArrowheads="1"/>
          </p:cNvSpPr>
          <p:nvPr/>
        </p:nvSpPr>
        <p:spPr bwMode="auto">
          <a:xfrm>
            <a:off x="2484438" y="3644900"/>
            <a:ext cx="1524000" cy="457200"/>
          </a:xfrm>
          <a:prstGeom prst="rect">
            <a:avLst/>
          </a:prstGeom>
          <a:solidFill>
            <a:srgbClr val="00B0F0"/>
          </a:solidFill>
          <a:ln w="9525">
            <a:solidFill>
              <a:schemeClr val="bg2"/>
            </a:solidFill>
            <a:miter lim="800000"/>
            <a:headEnd/>
            <a:tailEnd/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/>
          <a:p>
            <a:pPr algn="ctr"/>
            <a:r>
              <a:rPr lang="ru-RU" sz="1400" b="1">
                <a:solidFill>
                  <a:schemeClr val="bg1"/>
                </a:solidFill>
              </a:rPr>
              <a:t>Скелет</a:t>
            </a:r>
          </a:p>
          <a:p>
            <a:pPr algn="ctr"/>
            <a:r>
              <a:rPr lang="ru-RU" sz="1400" b="1">
                <a:solidFill>
                  <a:schemeClr val="bg1"/>
                </a:solidFill>
              </a:rPr>
              <a:t>головы</a:t>
            </a:r>
          </a:p>
        </p:txBody>
      </p:sp>
      <p:cxnSp>
        <p:nvCxnSpPr>
          <p:cNvPr id="4116" name="AutoShape 20"/>
          <p:cNvCxnSpPr>
            <a:cxnSpLocks noChangeShapeType="1"/>
            <a:stCxn id="4112" idx="1"/>
            <a:endCxn id="4113" idx="0"/>
          </p:cNvCxnSpPr>
          <p:nvPr/>
        </p:nvCxnSpPr>
        <p:spPr bwMode="auto">
          <a:xfrm rot="10800000" flipV="1">
            <a:off x="1981200" y="1905000"/>
            <a:ext cx="609600" cy="762000"/>
          </a:xfrm>
          <a:prstGeom prst="curvedConnector2">
            <a:avLst/>
          </a:prstGeom>
          <a:noFill/>
          <a:ln w="38100">
            <a:solidFill>
              <a:srgbClr val="FFC000"/>
            </a:solidFill>
            <a:round/>
            <a:headEnd/>
            <a:tailEnd type="triangle" w="med" len="med"/>
          </a:ln>
        </p:spPr>
      </p:cxnSp>
      <p:cxnSp>
        <p:nvCxnSpPr>
          <p:cNvPr id="4117" name="AutoShape 21"/>
          <p:cNvCxnSpPr>
            <a:cxnSpLocks noChangeShapeType="1"/>
            <a:stCxn id="4113" idx="2"/>
            <a:endCxn id="4114" idx="1"/>
          </p:cNvCxnSpPr>
          <p:nvPr/>
        </p:nvCxnSpPr>
        <p:spPr bwMode="auto">
          <a:xfrm rot="16200000" flipH="1">
            <a:off x="1858169" y="3247231"/>
            <a:ext cx="749300" cy="503238"/>
          </a:xfrm>
          <a:prstGeom prst="curvedConnector2">
            <a:avLst/>
          </a:prstGeom>
          <a:noFill/>
          <a:ln w="38100">
            <a:solidFill>
              <a:srgbClr val="FFC000"/>
            </a:solidFill>
            <a:round/>
            <a:headEnd/>
            <a:tailEnd type="triangle" w="med" len="med"/>
          </a:ln>
        </p:spPr>
      </p:cxnSp>
      <p:sp>
        <p:nvSpPr>
          <p:cNvPr id="4166" name="Rectangle 70"/>
          <p:cNvSpPr>
            <a:spLocks noChangeArrowheads="1"/>
          </p:cNvSpPr>
          <p:nvPr/>
        </p:nvSpPr>
        <p:spPr bwMode="auto">
          <a:xfrm>
            <a:off x="1371600" y="5410200"/>
            <a:ext cx="2133600" cy="990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9525">
            <a:solidFill>
              <a:schemeClr val="bg2"/>
            </a:solidFill>
            <a:miter lim="800000"/>
            <a:headEnd/>
            <a:tailEnd/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/>
          <a:p>
            <a:pPr algn="ctr">
              <a:defRPr/>
            </a:pPr>
            <a:r>
              <a:rPr lang="ru-RU" sz="1400" b="1" dirty="0">
                <a:solidFill>
                  <a:schemeClr val="bg1"/>
                </a:solidFill>
              </a:rPr>
              <a:t>Соединены</a:t>
            </a:r>
          </a:p>
          <a:p>
            <a:pPr algn="ctr">
              <a:defRPr/>
            </a:pPr>
            <a:r>
              <a:rPr lang="ru-RU" sz="1400" b="1" dirty="0">
                <a:solidFill>
                  <a:schemeClr val="bg1"/>
                </a:solidFill>
              </a:rPr>
              <a:t>подвижно,</a:t>
            </a:r>
          </a:p>
          <a:p>
            <a:pPr algn="ctr">
              <a:defRPr/>
            </a:pPr>
            <a:r>
              <a:rPr lang="ru-RU" sz="1400" b="1" dirty="0" err="1">
                <a:solidFill>
                  <a:schemeClr val="bg1"/>
                </a:solidFill>
              </a:rPr>
              <a:t>полуподвижно</a:t>
            </a:r>
            <a:endParaRPr lang="ru-RU" sz="1400" b="1" dirty="0">
              <a:solidFill>
                <a:schemeClr val="bg1"/>
              </a:solidFill>
            </a:endParaRPr>
          </a:p>
          <a:p>
            <a:pPr algn="ctr">
              <a:defRPr/>
            </a:pPr>
            <a:r>
              <a:rPr lang="ru-RU" sz="1400" b="1" dirty="0">
                <a:solidFill>
                  <a:schemeClr val="bg1"/>
                </a:solidFill>
              </a:rPr>
              <a:t>неподвижно</a:t>
            </a:r>
          </a:p>
        </p:txBody>
      </p:sp>
      <p:cxnSp>
        <p:nvCxnSpPr>
          <p:cNvPr id="4167" name="AutoShape 71"/>
          <p:cNvCxnSpPr>
            <a:cxnSpLocks noChangeShapeType="1"/>
            <a:stCxn id="4114" idx="2"/>
            <a:endCxn id="4166" idx="0"/>
          </p:cNvCxnSpPr>
          <p:nvPr/>
        </p:nvCxnSpPr>
        <p:spPr bwMode="auto">
          <a:xfrm rot="5400000">
            <a:off x="2188369" y="4352131"/>
            <a:ext cx="1308100" cy="808038"/>
          </a:xfrm>
          <a:prstGeom prst="curvedConnector3">
            <a:avLst>
              <a:gd name="adj1" fmla="val 50000"/>
            </a:avLst>
          </a:prstGeom>
          <a:noFill/>
          <a:ln w="38100">
            <a:solidFill>
              <a:srgbClr val="FFC000"/>
            </a:solidFill>
            <a:round/>
            <a:headEnd/>
            <a:tailEnd type="triangle" w="med" len="med"/>
          </a:ln>
        </p:spPr>
      </p:cxnSp>
      <p:sp>
        <p:nvSpPr>
          <p:cNvPr id="17" name="Line 24"/>
          <p:cNvSpPr>
            <a:spLocks noChangeShapeType="1"/>
          </p:cNvSpPr>
          <p:nvPr/>
        </p:nvSpPr>
        <p:spPr bwMode="auto">
          <a:xfrm flipH="1">
            <a:off x="1295400" y="3200400"/>
            <a:ext cx="1447800" cy="12192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8" name="Rectangle 22"/>
          <p:cNvSpPr>
            <a:spLocks noChangeArrowheads="1"/>
          </p:cNvSpPr>
          <p:nvPr/>
        </p:nvSpPr>
        <p:spPr bwMode="auto">
          <a:xfrm>
            <a:off x="179388" y="4508500"/>
            <a:ext cx="1524000" cy="533400"/>
          </a:xfrm>
          <a:prstGeom prst="rect">
            <a:avLst/>
          </a:prstGeom>
          <a:solidFill>
            <a:schemeClr val="hlink"/>
          </a:solidFill>
          <a:ln w="9525">
            <a:solidFill>
              <a:schemeClr val="bg2"/>
            </a:solidFill>
            <a:miter lim="800000"/>
            <a:headEnd/>
            <a:tailEnd/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/>
          <a:p>
            <a:pPr algn="ctr"/>
            <a:r>
              <a:rPr lang="ru-RU" sz="1400" b="1">
                <a:solidFill>
                  <a:schemeClr val="bg1"/>
                </a:solidFill>
              </a:rPr>
              <a:t>повреждения</a:t>
            </a:r>
          </a:p>
        </p:txBody>
      </p:sp>
      <p:cxnSp>
        <p:nvCxnSpPr>
          <p:cNvPr id="19" name="AutoShape 37"/>
          <p:cNvCxnSpPr>
            <a:cxnSpLocks noChangeShapeType="1"/>
          </p:cNvCxnSpPr>
          <p:nvPr/>
        </p:nvCxnSpPr>
        <p:spPr bwMode="auto">
          <a:xfrm rot="-5400000">
            <a:off x="-762000" y="2667000"/>
            <a:ext cx="3429000" cy="76200"/>
          </a:xfrm>
          <a:prstGeom prst="curvedConnector3">
            <a:avLst>
              <a:gd name="adj1" fmla="val 50000"/>
            </a:avLst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</p:cxnSp>
      <p:sp>
        <p:nvSpPr>
          <p:cNvPr id="20" name="Rectangle 25"/>
          <p:cNvSpPr>
            <a:spLocks noChangeArrowheads="1"/>
          </p:cNvSpPr>
          <p:nvPr/>
        </p:nvSpPr>
        <p:spPr bwMode="auto">
          <a:xfrm>
            <a:off x="381000" y="609600"/>
            <a:ext cx="1219200" cy="381000"/>
          </a:xfrm>
          <a:prstGeom prst="rect">
            <a:avLst/>
          </a:prstGeom>
          <a:solidFill>
            <a:schemeClr val="hlink"/>
          </a:solidFill>
          <a:ln w="9525">
            <a:solidFill>
              <a:schemeClr val="bg2"/>
            </a:solidFill>
            <a:miter lim="800000"/>
            <a:headEnd/>
            <a:tailEnd/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/>
          <a:p>
            <a:pPr algn="ctr"/>
            <a:r>
              <a:rPr lang="ru-RU" sz="1400" b="1">
                <a:solidFill>
                  <a:schemeClr val="bg1"/>
                </a:solidFill>
              </a:rPr>
              <a:t>переломы</a:t>
            </a:r>
          </a:p>
        </p:txBody>
      </p:sp>
      <p:sp>
        <p:nvSpPr>
          <p:cNvPr id="21" name="Line 29"/>
          <p:cNvSpPr>
            <a:spLocks noChangeShapeType="1"/>
          </p:cNvSpPr>
          <p:nvPr/>
        </p:nvSpPr>
        <p:spPr bwMode="auto">
          <a:xfrm flipV="1">
            <a:off x="990600" y="381000"/>
            <a:ext cx="228600" cy="2286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22" name="Line 39"/>
          <p:cNvSpPr>
            <a:spLocks noChangeShapeType="1"/>
          </p:cNvSpPr>
          <p:nvPr/>
        </p:nvSpPr>
        <p:spPr bwMode="auto">
          <a:xfrm flipH="1" flipV="1">
            <a:off x="762000" y="381000"/>
            <a:ext cx="152400" cy="2286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23" name="Rectangle 27"/>
          <p:cNvSpPr>
            <a:spLocks noChangeArrowheads="1"/>
          </p:cNvSpPr>
          <p:nvPr/>
        </p:nvSpPr>
        <p:spPr bwMode="auto">
          <a:xfrm>
            <a:off x="0" y="152400"/>
            <a:ext cx="914400" cy="228600"/>
          </a:xfrm>
          <a:prstGeom prst="rect">
            <a:avLst/>
          </a:prstGeom>
          <a:solidFill>
            <a:schemeClr val="hlink"/>
          </a:solidFill>
          <a:ln w="9525">
            <a:solidFill>
              <a:schemeClr val="bg2"/>
            </a:solidFill>
            <a:miter lim="800000"/>
            <a:headEnd/>
            <a:tailEnd/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/>
          <a:p>
            <a:pPr algn="ctr"/>
            <a:r>
              <a:rPr lang="ru-RU" sz="1200" b="1">
                <a:solidFill>
                  <a:schemeClr val="bg1"/>
                </a:solidFill>
              </a:rPr>
              <a:t>закрытые</a:t>
            </a:r>
          </a:p>
        </p:txBody>
      </p:sp>
      <p:sp>
        <p:nvSpPr>
          <p:cNvPr id="24" name="Rectangle 26"/>
          <p:cNvSpPr>
            <a:spLocks noChangeArrowheads="1"/>
          </p:cNvSpPr>
          <p:nvPr/>
        </p:nvSpPr>
        <p:spPr bwMode="auto">
          <a:xfrm>
            <a:off x="1143000" y="152400"/>
            <a:ext cx="990600" cy="228600"/>
          </a:xfrm>
          <a:prstGeom prst="rect">
            <a:avLst/>
          </a:prstGeom>
          <a:solidFill>
            <a:schemeClr val="hlink"/>
          </a:solidFill>
          <a:ln w="9525">
            <a:solidFill>
              <a:schemeClr val="bg2"/>
            </a:solidFill>
            <a:miter lim="800000"/>
            <a:headEnd/>
            <a:tailEnd/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/>
          <a:p>
            <a:pPr algn="ctr"/>
            <a:r>
              <a:rPr lang="ru-RU" sz="1200" b="1">
                <a:solidFill>
                  <a:schemeClr val="bg1"/>
                </a:solidFill>
              </a:rPr>
              <a:t>открытые</a:t>
            </a:r>
          </a:p>
        </p:txBody>
      </p:sp>
      <p:cxnSp>
        <p:nvCxnSpPr>
          <p:cNvPr id="25" name="AutoShape 36"/>
          <p:cNvCxnSpPr>
            <a:cxnSpLocks noChangeShapeType="1"/>
          </p:cNvCxnSpPr>
          <p:nvPr/>
        </p:nvCxnSpPr>
        <p:spPr bwMode="auto">
          <a:xfrm rot="-5400000">
            <a:off x="-285750" y="1619250"/>
            <a:ext cx="4000500" cy="1600200"/>
          </a:xfrm>
          <a:prstGeom prst="curvedConnector2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</p:cxnSp>
      <p:sp>
        <p:nvSpPr>
          <p:cNvPr id="26" name="Rectangle 32"/>
          <p:cNvSpPr>
            <a:spLocks noChangeArrowheads="1"/>
          </p:cNvSpPr>
          <p:nvPr/>
        </p:nvSpPr>
        <p:spPr bwMode="auto">
          <a:xfrm>
            <a:off x="2514600" y="304800"/>
            <a:ext cx="914400" cy="228600"/>
          </a:xfrm>
          <a:prstGeom prst="rect">
            <a:avLst/>
          </a:prstGeom>
          <a:solidFill>
            <a:schemeClr val="hlink"/>
          </a:solidFill>
          <a:ln w="9525">
            <a:solidFill>
              <a:schemeClr val="bg2"/>
            </a:solidFill>
            <a:miter lim="800000"/>
            <a:headEnd/>
            <a:tailEnd/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/>
          <a:p>
            <a:pPr algn="ctr"/>
            <a:r>
              <a:rPr lang="ru-RU" sz="1400" b="1" dirty="0">
                <a:solidFill>
                  <a:schemeClr val="bg1"/>
                </a:solidFill>
              </a:rPr>
              <a:t>вывихи</a:t>
            </a:r>
          </a:p>
        </p:txBody>
      </p:sp>
      <p:cxnSp>
        <p:nvCxnSpPr>
          <p:cNvPr id="27" name="AutoShape 35"/>
          <p:cNvCxnSpPr>
            <a:cxnSpLocks noChangeShapeType="1"/>
          </p:cNvCxnSpPr>
          <p:nvPr/>
        </p:nvCxnSpPr>
        <p:spPr bwMode="auto">
          <a:xfrm rot="-5400000">
            <a:off x="95250" y="1695450"/>
            <a:ext cx="3543300" cy="1905000"/>
          </a:xfrm>
          <a:prstGeom prst="curvedConnector2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</p:cxnSp>
      <p:sp>
        <p:nvSpPr>
          <p:cNvPr id="29" name="Rectangle 31"/>
          <p:cNvSpPr>
            <a:spLocks noChangeArrowheads="1"/>
          </p:cNvSpPr>
          <p:nvPr/>
        </p:nvSpPr>
        <p:spPr bwMode="auto">
          <a:xfrm>
            <a:off x="2819400" y="762000"/>
            <a:ext cx="1371600" cy="228600"/>
          </a:xfrm>
          <a:prstGeom prst="rect">
            <a:avLst/>
          </a:prstGeom>
          <a:solidFill>
            <a:schemeClr val="hlink"/>
          </a:solidFill>
          <a:ln w="9525">
            <a:solidFill>
              <a:schemeClr val="bg2"/>
            </a:solidFill>
            <a:miter lim="800000"/>
            <a:headEnd/>
            <a:tailEnd/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/>
          <a:p>
            <a:pPr algn="ctr"/>
            <a:r>
              <a:rPr lang="ru-RU" sz="1400" b="1" dirty="0">
                <a:solidFill>
                  <a:schemeClr val="bg1"/>
                </a:solidFill>
              </a:rPr>
              <a:t>Растяжения</a:t>
            </a:r>
          </a:p>
        </p:txBody>
      </p:sp>
      <p:sp>
        <p:nvSpPr>
          <p:cNvPr id="30" name="AutoShape 9"/>
          <p:cNvSpPr>
            <a:spLocks noChangeArrowheads="1"/>
          </p:cNvSpPr>
          <p:nvPr/>
        </p:nvSpPr>
        <p:spPr bwMode="auto">
          <a:xfrm>
            <a:off x="6172200" y="2362200"/>
            <a:ext cx="228600" cy="304800"/>
          </a:xfrm>
          <a:prstGeom prst="upArrow">
            <a:avLst>
              <a:gd name="adj1" fmla="val 50000"/>
              <a:gd name="adj2" fmla="val 33333"/>
            </a:avLst>
          </a:prstGeom>
          <a:solidFill>
            <a:srgbClr val="FF33CC"/>
          </a:solidFill>
          <a:ln w="9525">
            <a:solidFill>
              <a:schemeClr val="bg2"/>
            </a:solidFill>
            <a:miter lim="800000"/>
            <a:headEnd/>
            <a:tailEnd/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/>
          <a:p>
            <a:endParaRPr lang="ru-RU"/>
          </a:p>
        </p:txBody>
      </p:sp>
      <p:sp>
        <p:nvSpPr>
          <p:cNvPr id="31" name="AutoShape 15"/>
          <p:cNvSpPr>
            <a:spLocks noChangeArrowheads="1"/>
          </p:cNvSpPr>
          <p:nvPr/>
        </p:nvSpPr>
        <p:spPr bwMode="auto">
          <a:xfrm>
            <a:off x="6781800" y="2819400"/>
            <a:ext cx="228600" cy="228600"/>
          </a:xfrm>
          <a:prstGeom prst="rightArrow">
            <a:avLst>
              <a:gd name="adj1" fmla="val 50000"/>
              <a:gd name="adj2" fmla="val 25000"/>
            </a:avLst>
          </a:prstGeom>
          <a:solidFill>
            <a:srgbClr val="FF33CC"/>
          </a:solidFill>
          <a:ln w="9525">
            <a:solidFill>
              <a:schemeClr val="bg2"/>
            </a:solidFill>
            <a:miter lim="800000"/>
            <a:headEnd/>
            <a:tailEnd/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/>
          <a:p>
            <a:endParaRPr lang="ru-RU"/>
          </a:p>
        </p:txBody>
      </p:sp>
      <p:sp>
        <p:nvSpPr>
          <p:cNvPr id="32" name="AutoShape 14"/>
          <p:cNvSpPr>
            <a:spLocks noChangeArrowheads="1"/>
          </p:cNvSpPr>
          <p:nvPr/>
        </p:nvSpPr>
        <p:spPr bwMode="auto">
          <a:xfrm>
            <a:off x="6172200" y="3200400"/>
            <a:ext cx="228600" cy="228600"/>
          </a:xfrm>
          <a:prstGeom prst="downArrow">
            <a:avLst>
              <a:gd name="adj1" fmla="val 50000"/>
              <a:gd name="adj2" fmla="val 25000"/>
            </a:avLst>
          </a:prstGeom>
          <a:solidFill>
            <a:srgbClr val="FF33CC"/>
          </a:solidFill>
          <a:ln w="9525">
            <a:solidFill>
              <a:schemeClr val="bg2"/>
            </a:solidFill>
            <a:miter lim="800000"/>
            <a:headEnd/>
            <a:tailEnd/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/>
          <a:p>
            <a:endParaRPr lang="ru-RU"/>
          </a:p>
        </p:txBody>
      </p:sp>
      <p:sp>
        <p:nvSpPr>
          <p:cNvPr id="33" name="Rectangle 40"/>
          <p:cNvSpPr>
            <a:spLocks noChangeArrowheads="1"/>
          </p:cNvSpPr>
          <p:nvPr/>
        </p:nvSpPr>
        <p:spPr bwMode="auto">
          <a:xfrm>
            <a:off x="5638800" y="1905000"/>
            <a:ext cx="1295400" cy="457200"/>
          </a:xfrm>
          <a:prstGeom prst="rect">
            <a:avLst/>
          </a:prstGeom>
          <a:solidFill>
            <a:srgbClr val="00B0F0"/>
          </a:solidFill>
          <a:ln w="9525">
            <a:solidFill>
              <a:schemeClr val="bg2"/>
            </a:solidFill>
            <a:miter lim="800000"/>
            <a:headEnd/>
            <a:tailEnd/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/>
          <a:p>
            <a:pPr algn="ctr"/>
            <a:r>
              <a:rPr lang="ru-RU" sz="1400" b="1" dirty="0">
                <a:solidFill>
                  <a:schemeClr val="bg1"/>
                </a:solidFill>
              </a:rPr>
              <a:t>Мышцы</a:t>
            </a:r>
          </a:p>
          <a:p>
            <a:pPr algn="ctr"/>
            <a:r>
              <a:rPr lang="ru-RU" sz="1400" b="1" dirty="0">
                <a:solidFill>
                  <a:schemeClr val="bg1"/>
                </a:solidFill>
              </a:rPr>
              <a:t>конечностей</a:t>
            </a:r>
          </a:p>
        </p:txBody>
      </p:sp>
      <p:sp>
        <p:nvSpPr>
          <p:cNvPr id="34" name="Rectangle 43"/>
          <p:cNvSpPr>
            <a:spLocks noChangeArrowheads="1"/>
          </p:cNvSpPr>
          <p:nvPr/>
        </p:nvSpPr>
        <p:spPr bwMode="auto">
          <a:xfrm>
            <a:off x="7010400" y="2667000"/>
            <a:ext cx="1066800" cy="533400"/>
          </a:xfrm>
          <a:prstGeom prst="rect">
            <a:avLst/>
          </a:prstGeom>
          <a:solidFill>
            <a:srgbClr val="00B0F0"/>
          </a:solidFill>
          <a:ln w="9525">
            <a:solidFill>
              <a:schemeClr val="bg2"/>
            </a:solidFill>
            <a:miter lim="800000"/>
            <a:headEnd/>
            <a:tailEnd/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/>
          <a:p>
            <a:pPr algn="ctr"/>
            <a:r>
              <a:rPr lang="ru-RU" sz="1400" b="1" dirty="0">
                <a:solidFill>
                  <a:schemeClr val="bg1"/>
                </a:solidFill>
              </a:rPr>
              <a:t>Мышцы</a:t>
            </a:r>
          </a:p>
          <a:p>
            <a:pPr algn="ctr"/>
            <a:r>
              <a:rPr lang="ru-RU" sz="1400" b="1" dirty="0">
                <a:solidFill>
                  <a:schemeClr val="bg1"/>
                </a:solidFill>
              </a:rPr>
              <a:t>туловища</a:t>
            </a:r>
          </a:p>
        </p:txBody>
      </p:sp>
      <p:sp>
        <p:nvSpPr>
          <p:cNvPr id="35" name="Rectangle 42"/>
          <p:cNvSpPr>
            <a:spLocks noChangeArrowheads="1"/>
          </p:cNvSpPr>
          <p:nvPr/>
        </p:nvSpPr>
        <p:spPr bwMode="auto">
          <a:xfrm>
            <a:off x="5638800" y="3429000"/>
            <a:ext cx="1295400" cy="457200"/>
          </a:xfrm>
          <a:prstGeom prst="rect">
            <a:avLst/>
          </a:prstGeom>
          <a:solidFill>
            <a:srgbClr val="00B0F0"/>
          </a:solidFill>
          <a:ln w="9525">
            <a:solidFill>
              <a:schemeClr val="bg2"/>
            </a:solidFill>
            <a:miter lim="800000"/>
            <a:headEnd/>
            <a:tailEnd/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/>
          <a:p>
            <a:pPr algn="ctr"/>
            <a:r>
              <a:rPr lang="ru-RU" sz="1400" b="1" dirty="0">
                <a:solidFill>
                  <a:schemeClr val="bg1"/>
                </a:solidFill>
              </a:rPr>
              <a:t>Мышцы</a:t>
            </a:r>
          </a:p>
          <a:p>
            <a:pPr algn="ctr"/>
            <a:r>
              <a:rPr lang="ru-RU" sz="1400" b="1" dirty="0">
                <a:solidFill>
                  <a:schemeClr val="bg1"/>
                </a:solidFill>
              </a:rPr>
              <a:t>головы</a:t>
            </a:r>
          </a:p>
        </p:txBody>
      </p:sp>
      <p:cxnSp>
        <p:nvCxnSpPr>
          <p:cNvPr id="36" name="AutoShape 51"/>
          <p:cNvCxnSpPr>
            <a:cxnSpLocks noChangeShapeType="1"/>
          </p:cNvCxnSpPr>
          <p:nvPr/>
        </p:nvCxnSpPr>
        <p:spPr bwMode="auto">
          <a:xfrm>
            <a:off x="6934200" y="2133600"/>
            <a:ext cx="609600" cy="533400"/>
          </a:xfrm>
          <a:prstGeom prst="curvedConnector2">
            <a:avLst/>
          </a:prstGeom>
          <a:noFill/>
          <a:ln w="38100">
            <a:solidFill>
              <a:srgbClr val="FFC000"/>
            </a:solidFill>
            <a:round/>
            <a:headEnd/>
            <a:tailEnd type="triangle" w="med" len="med"/>
          </a:ln>
        </p:spPr>
      </p:cxnSp>
      <p:cxnSp>
        <p:nvCxnSpPr>
          <p:cNvPr id="37" name="AutoShape 52"/>
          <p:cNvCxnSpPr>
            <a:cxnSpLocks noChangeShapeType="1"/>
          </p:cNvCxnSpPr>
          <p:nvPr/>
        </p:nvCxnSpPr>
        <p:spPr bwMode="auto">
          <a:xfrm rot="5400000">
            <a:off x="7010400" y="3124200"/>
            <a:ext cx="457200" cy="609600"/>
          </a:xfrm>
          <a:prstGeom prst="curvedConnector2">
            <a:avLst/>
          </a:prstGeom>
          <a:noFill/>
          <a:ln w="38100">
            <a:solidFill>
              <a:srgbClr val="FFC000"/>
            </a:solidFill>
            <a:round/>
            <a:headEnd/>
            <a:tailEnd type="triangle" w="med" len="med"/>
          </a:ln>
        </p:spPr>
      </p:cxnSp>
      <p:cxnSp>
        <p:nvCxnSpPr>
          <p:cNvPr id="38" name="AutoShape 54"/>
          <p:cNvCxnSpPr>
            <a:cxnSpLocks noChangeShapeType="1"/>
          </p:cNvCxnSpPr>
          <p:nvPr/>
        </p:nvCxnSpPr>
        <p:spPr bwMode="auto">
          <a:xfrm rot="10800000" flipV="1">
            <a:off x="5004048" y="3886200"/>
            <a:ext cx="1282452" cy="838944"/>
          </a:xfrm>
          <a:prstGeom prst="curvedConnector3">
            <a:avLst>
              <a:gd name="adj1" fmla="val 50000"/>
            </a:avLst>
          </a:prstGeom>
          <a:noFill/>
          <a:ln w="38100">
            <a:solidFill>
              <a:srgbClr val="FFC000"/>
            </a:solidFill>
            <a:round/>
            <a:headEnd/>
            <a:tailEnd type="triangle" w="med" len="med"/>
          </a:ln>
        </p:spPr>
      </p:cxnSp>
      <p:sp>
        <p:nvSpPr>
          <p:cNvPr id="39" name="Rectangle 53"/>
          <p:cNvSpPr>
            <a:spLocks noChangeArrowheads="1"/>
          </p:cNvSpPr>
          <p:nvPr/>
        </p:nvSpPr>
        <p:spPr bwMode="auto">
          <a:xfrm>
            <a:off x="3707904" y="4797152"/>
            <a:ext cx="2438400" cy="5334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9525">
            <a:solidFill>
              <a:schemeClr val="bg2"/>
            </a:solidFill>
            <a:miter lim="800000"/>
            <a:headEnd/>
            <a:tailEnd/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/>
          <a:p>
            <a:pPr algn="ctr"/>
            <a:r>
              <a:rPr lang="ru-RU" dirty="0">
                <a:solidFill>
                  <a:schemeClr val="bg1"/>
                </a:solidFill>
              </a:rPr>
              <a:t> </a:t>
            </a:r>
            <a:r>
              <a:rPr lang="ru-RU" sz="1600" b="1" dirty="0">
                <a:solidFill>
                  <a:schemeClr val="bg1"/>
                </a:solidFill>
              </a:rPr>
              <a:t>Крепятся к костям </a:t>
            </a:r>
          </a:p>
          <a:p>
            <a:pPr algn="ctr"/>
            <a:r>
              <a:rPr lang="ru-RU" sz="1600" b="1" dirty="0">
                <a:solidFill>
                  <a:schemeClr val="bg1"/>
                </a:solidFill>
              </a:rPr>
              <a:t>сухожилиями</a:t>
            </a:r>
          </a:p>
        </p:txBody>
      </p:sp>
      <p:sp>
        <p:nvSpPr>
          <p:cNvPr id="40" name="Line 56"/>
          <p:cNvSpPr>
            <a:spLocks noChangeShapeType="1"/>
          </p:cNvSpPr>
          <p:nvPr/>
        </p:nvSpPr>
        <p:spPr bwMode="auto">
          <a:xfrm flipV="1">
            <a:off x="6781800" y="1752600"/>
            <a:ext cx="762000" cy="914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41" name="Rectangle 55"/>
          <p:cNvSpPr>
            <a:spLocks noChangeArrowheads="1"/>
          </p:cNvSpPr>
          <p:nvPr/>
        </p:nvSpPr>
        <p:spPr bwMode="auto">
          <a:xfrm>
            <a:off x="7543800" y="1295400"/>
            <a:ext cx="1447800" cy="457200"/>
          </a:xfrm>
          <a:prstGeom prst="rect">
            <a:avLst/>
          </a:prstGeom>
          <a:solidFill>
            <a:srgbClr val="FFFF00"/>
          </a:solidFill>
          <a:ln w="9525">
            <a:solidFill>
              <a:schemeClr val="bg2"/>
            </a:solidFill>
            <a:miter lim="800000"/>
            <a:headEnd/>
            <a:tailEnd/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/>
          <a:p>
            <a:pPr algn="ctr"/>
            <a:r>
              <a:rPr lang="ru-RU" sz="1400" b="1" dirty="0">
                <a:solidFill>
                  <a:srgbClr val="000000"/>
                </a:solidFill>
              </a:rPr>
              <a:t>Строение</a:t>
            </a:r>
          </a:p>
          <a:p>
            <a:pPr algn="ctr"/>
            <a:r>
              <a:rPr lang="ru-RU" sz="1400" b="1" dirty="0">
                <a:solidFill>
                  <a:srgbClr val="000000"/>
                </a:solidFill>
              </a:rPr>
              <a:t>мышцы</a:t>
            </a:r>
          </a:p>
        </p:txBody>
      </p:sp>
      <p:sp>
        <p:nvSpPr>
          <p:cNvPr id="42" name="Line 59"/>
          <p:cNvSpPr>
            <a:spLocks noChangeShapeType="1"/>
          </p:cNvSpPr>
          <p:nvPr/>
        </p:nvSpPr>
        <p:spPr bwMode="auto">
          <a:xfrm>
            <a:off x="8229600" y="1752600"/>
            <a:ext cx="0" cy="381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43" name="Rectangle 57"/>
          <p:cNvSpPr>
            <a:spLocks noChangeArrowheads="1"/>
          </p:cNvSpPr>
          <p:nvPr/>
        </p:nvSpPr>
        <p:spPr bwMode="auto">
          <a:xfrm>
            <a:off x="7772400" y="2133600"/>
            <a:ext cx="1066800" cy="304800"/>
          </a:xfrm>
          <a:prstGeom prst="rect">
            <a:avLst/>
          </a:prstGeom>
          <a:solidFill>
            <a:srgbClr val="FFC000"/>
          </a:solidFill>
          <a:ln w="9525">
            <a:solidFill>
              <a:schemeClr val="bg2"/>
            </a:solidFill>
            <a:miter lim="800000"/>
            <a:headEnd/>
            <a:tailEnd/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/>
          <a:p>
            <a:pPr algn="ctr"/>
            <a:r>
              <a:rPr lang="ru-RU" sz="1400" b="1">
                <a:solidFill>
                  <a:srgbClr val="000000"/>
                </a:solidFill>
              </a:rPr>
              <a:t>оболочка</a:t>
            </a:r>
          </a:p>
        </p:txBody>
      </p:sp>
      <p:cxnSp>
        <p:nvCxnSpPr>
          <p:cNvPr id="44" name="AutoShape 61"/>
          <p:cNvCxnSpPr>
            <a:cxnSpLocks noChangeShapeType="1"/>
          </p:cNvCxnSpPr>
          <p:nvPr/>
        </p:nvCxnSpPr>
        <p:spPr bwMode="auto">
          <a:xfrm rot="5400000">
            <a:off x="7410450" y="3067050"/>
            <a:ext cx="1524000" cy="266700"/>
          </a:xfrm>
          <a:prstGeom prst="curvedConnector3">
            <a:avLst>
              <a:gd name="adj1" fmla="val 50000"/>
            </a:avLst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</p:cxnSp>
      <p:sp>
        <p:nvSpPr>
          <p:cNvPr id="45" name="Rectangle 58"/>
          <p:cNvSpPr>
            <a:spLocks noChangeArrowheads="1"/>
          </p:cNvSpPr>
          <p:nvPr/>
        </p:nvSpPr>
        <p:spPr bwMode="auto">
          <a:xfrm>
            <a:off x="6934200" y="3962400"/>
            <a:ext cx="2209800" cy="381000"/>
          </a:xfrm>
          <a:prstGeom prst="rect">
            <a:avLst/>
          </a:prstGeom>
          <a:solidFill>
            <a:srgbClr val="FFC000"/>
          </a:solidFill>
          <a:ln w="9525">
            <a:solidFill>
              <a:schemeClr val="bg2"/>
            </a:solidFill>
            <a:miter lim="800000"/>
            <a:headEnd/>
            <a:tailEnd/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/>
          <a:p>
            <a:pPr algn="ctr"/>
            <a:r>
              <a:rPr lang="ru-RU" sz="1400" b="1" dirty="0">
                <a:solidFill>
                  <a:srgbClr val="000000"/>
                </a:solidFill>
              </a:rPr>
              <a:t>Кровеносные сосуды</a:t>
            </a:r>
          </a:p>
          <a:p>
            <a:pPr algn="ctr"/>
            <a:r>
              <a:rPr lang="ru-RU" sz="1400" b="1" dirty="0">
                <a:solidFill>
                  <a:srgbClr val="000000"/>
                </a:solidFill>
              </a:rPr>
              <a:t>нервы</a:t>
            </a:r>
          </a:p>
        </p:txBody>
      </p:sp>
      <p:cxnSp>
        <p:nvCxnSpPr>
          <p:cNvPr id="46" name="AutoShape 63"/>
          <p:cNvCxnSpPr>
            <a:cxnSpLocks noChangeShapeType="1"/>
          </p:cNvCxnSpPr>
          <p:nvPr/>
        </p:nvCxnSpPr>
        <p:spPr bwMode="auto">
          <a:xfrm rot="5400000">
            <a:off x="7867650" y="4476750"/>
            <a:ext cx="304800" cy="38100"/>
          </a:xfrm>
          <a:prstGeom prst="curvedConnector3">
            <a:avLst>
              <a:gd name="adj1" fmla="val 50000"/>
            </a:avLst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</p:cxnSp>
      <p:sp>
        <p:nvSpPr>
          <p:cNvPr id="47" name="Rectangle 62"/>
          <p:cNvSpPr>
            <a:spLocks noChangeArrowheads="1"/>
          </p:cNvSpPr>
          <p:nvPr/>
        </p:nvSpPr>
        <p:spPr bwMode="auto">
          <a:xfrm>
            <a:off x="7010400" y="4648200"/>
            <a:ext cx="1981200" cy="381000"/>
          </a:xfrm>
          <a:prstGeom prst="rect">
            <a:avLst/>
          </a:prstGeom>
          <a:solidFill>
            <a:srgbClr val="FFC000"/>
          </a:solidFill>
          <a:ln w="9525">
            <a:solidFill>
              <a:schemeClr val="bg2"/>
            </a:solidFill>
            <a:miter lim="800000"/>
            <a:headEnd/>
            <a:tailEnd/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/>
          <a:p>
            <a:pPr algn="ctr"/>
            <a:r>
              <a:rPr lang="ru-RU" sz="1400" b="1" dirty="0">
                <a:solidFill>
                  <a:srgbClr val="000000"/>
                </a:solidFill>
              </a:rPr>
              <a:t>Пучки мышечных</a:t>
            </a:r>
          </a:p>
          <a:p>
            <a:pPr algn="ctr"/>
            <a:r>
              <a:rPr lang="ru-RU" sz="1400" b="1" dirty="0">
                <a:solidFill>
                  <a:srgbClr val="000000"/>
                </a:solidFill>
              </a:rPr>
              <a:t>волокон</a:t>
            </a:r>
          </a:p>
        </p:txBody>
      </p:sp>
      <p:cxnSp>
        <p:nvCxnSpPr>
          <p:cNvPr id="48" name="AutoShape 65"/>
          <p:cNvCxnSpPr>
            <a:cxnSpLocks noChangeShapeType="1"/>
          </p:cNvCxnSpPr>
          <p:nvPr/>
        </p:nvCxnSpPr>
        <p:spPr bwMode="auto">
          <a:xfrm rot="5400000">
            <a:off x="6934200" y="4419600"/>
            <a:ext cx="457200" cy="1676400"/>
          </a:xfrm>
          <a:prstGeom prst="curvedConnector3">
            <a:avLst>
              <a:gd name="adj1" fmla="val 50000"/>
            </a:avLst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</p:cxnSp>
      <p:sp>
        <p:nvSpPr>
          <p:cNvPr id="49" name="Rectangle 64"/>
          <p:cNvSpPr>
            <a:spLocks noChangeArrowheads="1"/>
          </p:cNvSpPr>
          <p:nvPr/>
        </p:nvSpPr>
        <p:spPr bwMode="auto">
          <a:xfrm>
            <a:off x="5486400" y="5486400"/>
            <a:ext cx="1676400" cy="381000"/>
          </a:xfrm>
          <a:prstGeom prst="rect">
            <a:avLst/>
          </a:prstGeom>
          <a:solidFill>
            <a:srgbClr val="FFC000"/>
          </a:solidFill>
          <a:ln w="9525">
            <a:solidFill>
              <a:schemeClr val="bg2"/>
            </a:solidFill>
            <a:miter lim="800000"/>
            <a:headEnd/>
            <a:tailEnd/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/>
          <a:p>
            <a:pPr algn="ctr"/>
            <a:r>
              <a:rPr lang="ru-RU" sz="1400" b="1" dirty="0">
                <a:solidFill>
                  <a:srgbClr val="000000"/>
                </a:solidFill>
              </a:rPr>
              <a:t>миофибриллы</a:t>
            </a:r>
          </a:p>
        </p:txBody>
      </p:sp>
      <p:cxnSp>
        <p:nvCxnSpPr>
          <p:cNvPr id="50" name="AutoShape 68"/>
          <p:cNvCxnSpPr>
            <a:cxnSpLocks noChangeShapeType="1"/>
          </p:cNvCxnSpPr>
          <p:nvPr/>
        </p:nvCxnSpPr>
        <p:spPr bwMode="auto">
          <a:xfrm rot="5400000">
            <a:off x="5295900" y="5143500"/>
            <a:ext cx="304800" cy="1752600"/>
          </a:xfrm>
          <a:prstGeom prst="curvedConnector3">
            <a:avLst>
              <a:gd name="adj1" fmla="val 50000"/>
            </a:avLst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51" name="AutoShape 69"/>
          <p:cNvCxnSpPr>
            <a:cxnSpLocks noChangeShapeType="1"/>
          </p:cNvCxnSpPr>
          <p:nvPr/>
        </p:nvCxnSpPr>
        <p:spPr bwMode="auto">
          <a:xfrm rot="16200000" flipH="1">
            <a:off x="7048500" y="5143500"/>
            <a:ext cx="304800" cy="1752600"/>
          </a:xfrm>
          <a:prstGeom prst="curvedConnector3">
            <a:avLst>
              <a:gd name="adj1" fmla="val 50000"/>
            </a:avLst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</p:cxnSp>
      <p:sp>
        <p:nvSpPr>
          <p:cNvPr id="52" name="Rectangle 66"/>
          <p:cNvSpPr>
            <a:spLocks noChangeArrowheads="1"/>
          </p:cNvSpPr>
          <p:nvPr/>
        </p:nvSpPr>
        <p:spPr bwMode="auto">
          <a:xfrm>
            <a:off x="3962400" y="6172200"/>
            <a:ext cx="1219200" cy="457200"/>
          </a:xfrm>
          <a:prstGeom prst="rect">
            <a:avLst/>
          </a:prstGeom>
          <a:solidFill>
            <a:srgbClr val="FFC000"/>
          </a:solidFill>
          <a:ln w="9525">
            <a:solidFill>
              <a:schemeClr val="bg2"/>
            </a:solidFill>
            <a:miter lim="800000"/>
            <a:headEnd/>
            <a:tailEnd/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/>
          <a:p>
            <a:pPr algn="ctr"/>
            <a:r>
              <a:rPr lang="ru-RU" sz="1400" b="1" dirty="0">
                <a:solidFill>
                  <a:srgbClr val="000000"/>
                </a:solidFill>
              </a:rPr>
              <a:t>Белок</a:t>
            </a:r>
          </a:p>
          <a:p>
            <a:pPr algn="ctr"/>
            <a:r>
              <a:rPr lang="ru-RU" sz="1400" b="1" dirty="0">
                <a:solidFill>
                  <a:srgbClr val="000000"/>
                </a:solidFill>
              </a:rPr>
              <a:t>актин</a:t>
            </a:r>
          </a:p>
        </p:txBody>
      </p:sp>
      <p:sp>
        <p:nvSpPr>
          <p:cNvPr id="53" name="Rectangle 67"/>
          <p:cNvSpPr>
            <a:spLocks noChangeArrowheads="1"/>
          </p:cNvSpPr>
          <p:nvPr/>
        </p:nvSpPr>
        <p:spPr bwMode="auto">
          <a:xfrm>
            <a:off x="7543800" y="6172200"/>
            <a:ext cx="1066800" cy="457200"/>
          </a:xfrm>
          <a:prstGeom prst="rect">
            <a:avLst/>
          </a:prstGeom>
          <a:solidFill>
            <a:srgbClr val="FFC000"/>
          </a:solidFill>
          <a:ln w="9525">
            <a:solidFill>
              <a:schemeClr val="bg2"/>
            </a:solidFill>
            <a:miter lim="800000"/>
            <a:headEnd/>
            <a:tailEnd/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/>
          <a:p>
            <a:pPr algn="ctr"/>
            <a:r>
              <a:rPr lang="ru-RU" sz="1400" b="1" dirty="0">
                <a:solidFill>
                  <a:srgbClr val="000000"/>
                </a:solidFill>
              </a:rPr>
              <a:t>Белок</a:t>
            </a:r>
          </a:p>
          <a:p>
            <a:pPr algn="ctr"/>
            <a:r>
              <a:rPr lang="ru-RU" sz="1400" b="1" dirty="0">
                <a:solidFill>
                  <a:srgbClr val="000000"/>
                </a:solidFill>
              </a:rPr>
              <a:t>миозин</a:t>
            </a:r>
          </a:p>
        </p:txBody>
      </p:sp>
      <p:cxnSp>
        <p:nvCxnSpPr>
          <p:cNvPr id="54" name="AutoShape 48"/>
          <p:cNvCxnSpPr>
            <a:cxnSpLocks noChangeShapeType="1"/>
          </p:cNvCxnSpPr>
          <p:nvPr/>
        </p:nvCxnSpPr>
        <p:spPr bwMode="auto">
          <a:xfrm rot="10800000" flipH="1">
            <a:off x="5638800" y="495300"/>
            <a:ext cx="381000" cy="1638300"/>
          </a:xfrm>
          <a:prstGeom prst="curvedConnector3">
            <a:avLst>
              <a:gd name="adj1" fmla="val -60000"/>
            </a:avLst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</p:cxnSp>
      <p:sp>
        <p:nvSpPr>
          <p:cNvPr id="55" name="Rectangle 44"/>
          <p:cNvSpPr>
            <a:spLocks noChangeArrowheads="1"/>
          </p:cNvSpPr>
          <p:nvPr/>
        </p:nvSpPr>
        <p:spPr bwMode="auto">
          <a:xfrm>
            <a:off x="6019800" y="304800"/>
            <a:ext cx="762000" cy="381000"/>
          </a:xfrm>
          <a:prstGeom prst="rect">
            <a:avLst/>
          </a:prstGeom>
          <a:solidFill>
            <a:schemeClr val="hlink"/>
          </a:solidFill>
          <a:ln w="9525">
            <a:solidFill>
              <a:schemeClr val="bg2"/>
            </a:solidFill>
            <a:miter lim="800000"/>
            <a:headEnd/>
            <a:tailEnd/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/>
          <a:p>
            <a:pPr algn="ctr"/>
            <a:r>
              <a:rPr lang="ru-RU" sz="1400" b="1" dirty="0">
                <a:solidFill>
                  <a:schemeClr val="bg1"/>
                </a:solidFill>
              </a:rPr>
              <a:t>Виды </a:t>
            </a:r>
          </a:p>
          <a:p>
            <a:pPr algn="ctr"/>
            <a:r>
              <a:rPr lang="ru-RU" sz="1400" b="1" dirty="0">
                <a:solidFill>
                  <a:schemeClr val="bg1"/>
                </a:solidFill>
              </a:rPr>
              <a:t>работ</a:t>
            </a:r>
          </a:p>
        </p:txBody>
      </p:sp>
      <p:sp>
        <p:nvSpPr>
          <p:cNvPr id="56" name="Line 49"/>
          <p:cNvSpPr>
            <a:spLocks noChangeShapeType="1"/>
          </p:cNvSpPr>
          <p:nvPr/>
        </p:nvSpPr>
        <p:spPr bwMode="auto">
          <a:xfrm flipV="1">
            <a:off x="6781800" y="304800"/>
            <a:ext cx="304800" cy="152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57" name="Line 50"/>
          <p:cNvSpPr>
            <a:spLocks noChangeShapeType="1"/>
          </p:cNvSpPr>
          <p:nvPr/>
        </p:nvSpPr>
        <p:spPr bwMode="auto">
          <a:xfrm>
            <a:off x="6781800" y="457200"/>
            <a:ext cx="304800" cy="381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58" name="Rectangle 45"/>
          <p:cNvSpPr>
            <a:spLocks noChangeArrowheads="1"/>
          </p:cNvSpPr>
          <p:nvPr/>
        </p:nvSpPr>
        <p:spPr bwMode="auto">
          <a:xfrm>
            <a:off x="7086600" y="152400"/>
            <a:ext cx="1295400" cy="228600"/>
          </a:xfrm>
          <a:prstGeom prst="rect">
            <a:avLst/>
          </a:prstGeom>
          <a:solidFill>
            <a:schemeClr val="hlink"/>
          </a:solidFill>
          <a:ln w="9525">
            <a:solidFill>
              <a:schemeClr val="bg2"/>
            </a:solidFill>
            <a:miter lim="800000"/>
            <a:headEnd/>
            <a:tailEnd/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/>
          <a:p>
            <a:pPr algn="ctr"/>
            <a:r>
              <a:rPr lang="ru-RU" sz="1400" b="1" dirty="0">
                <a:solidFill>
                  <a:schemeClr val="bg1"/>
                </a:solidFill>
              </a:rPr>
              <a:t>статическая</a:t>
            </a:r>
          </a:p>
        </p:txBody>
      </p:sp>
      <p:sp>
        <p:nvSpPr>
          <p:cNvPr id="59" name="Rectangle 46"/>
          <p:cNvSpPr>
            <a:spLocks noChangeArrowheads="1"/>
          </p:cNvSpPr>
          <p:nvPr/>
        </p:nvSpPr>
        <p:spPr bwMode="auto">
          <a:xfrm>
            <a:off x="7086600" y="685800"/>
            <a:ext cx="1600200" cy="228600"/>
          </a:xfrm>
          <a:prstGeom prst="rect">
            <a:avLst/>
          </a:prstGeom>
          <a:solidFill>
            <a:schemeClr val="hlink"/>
          </a:solidFill>
          <a:ln w="9525">
            <a:solidFill>
              <a:schemeClr val="bg2"/>
            </a:solidFill>
            <a:miter lim="800000"/>
            <a:headEnd/>
            <a:tailEnd/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/>
          <a:p>
            <a:pPr algn="ctr"/>
            <a:r>
              <a:rPr lang="ru-RU" sz="1400" b="1" dirty="0">
                <a:solidFill>
                  <a:schemeClr val="bg1"/>
                </a:solidFill>
              </a:rPr>
              <a:t>динамическая</a:t>
            </a:r>
          </a:p>
        </p:txBody>
      </p:sp>
      <p:pic>
        <p:nvPicPr>
          <p:cNvPr id="61" name="Picture 2" descr="C:\Users\Яна\Desktop\Мышцы\Картинка - мышечная система..jpg"/>
          <p:cNvPicPr>
            <a:picLocks noChangeAspect="1" noChangeArrowheads="1"/>
          </p:cNvPicPr>
          <p:nvPr/>
        </p:nvPicPr>
        <p:blipFill>
          <a:blip r:embed="rId3" cstate="print"/>
          <a:stretch>
            <a:fillRect/>
          </a:stretch>
        </p:blipFill>
        <p:spPr bwMode="auto">
          <a:xfrm>
            <a:off x="4211960" y="3429000"/>
            <a:ext cx="936104" cy="1296144"/>
          </a:xfrm>
          <a:prstGeom prst="rect">
            <a:avLst/>
          </a:prstGeom>
          <a:noFill/>
        </p:spPr>
      </p:pic>
      <p:pic>
        <p:nvPicPr>
          <p:cNvPr id="62" name="Picture 8" descr="скелет верхней конечности 1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211960" y="1124744"/>
            <a:ext cx="864096" cy="122413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1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41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4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48" presetClass="entr" presetSubtype="0" ac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41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41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4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41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410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41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41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00"/>
                            </p:stCondLst>
                            <p:childTnLst>
                              <p:par>
                                <p:cTn id="40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41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41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41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41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41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41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4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410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410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4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410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410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4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41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41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41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41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41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41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41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41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83" dur="500"/>
                                        <p:tgtEl>
                                          <p:spTgt spid="4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500"/>
                            </p:stCondLst>
                            <p:childTnLst>
                              <p:par>
                                <p:cTn id="8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4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1000"/>
                            </p:stCondLst>
                            <p:childTnLst>
                              <p:par>
                                <p:cTn id="8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500"/>
                                        <p:tgtEl>
                                          <p:spTgt spid="4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1500"/>
                            </p:stCondLst>
                            <p:childTnLst>
                              <p:par>
                                <p:cTn id="9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500"/>
                                        <p:tgtEl>
                                          <p:spTgt spid="41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0" dur="500" fill="hold"/>
                                        <p:tgtEl>
                                          <p:spTgt spid="41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500" fill="hold"/>
                                        <p:tgtEl>
                                          <p:spTgt spid="41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500" fill="hold"/>
                                        <p:tgtEl>
                                          <p:spTgt spid="416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3" dur="500"/>
                                        <p:tgtEl>
                                          <p:spTgt spid="41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1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17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2" fill="hold">
                            <p:stCondLst>
                              <p:cond delay="1500"/>
                            </p:stCondLst>
                            <p:childTnLst>
                              <p:par>
                                <p:cTn id="123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6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8" fill="hold">
                            <p:stCondLst>
                              <p:cond delay="2000"/>
                            </p:stCondLst>
                            <p:childTnLst>
                              <p:par>
                                <p:cTn id="129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2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>
                      <p:stCondLst>
                        <p:cond delay="indefinite"/>
                      </p:stCondLst>
                      <p:childTnLst>
                        <p:par>
                          <p:cTn id="135" fill="hold">
                            <p:stCondLst>
                              <p:cond delay="0"/>
                            </p:stCondLst>
                            <p:childTnLst>
                              <p:par>
                                <p:cTn id="136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>
                      <p:stCondLst>
                        <p:cond delay="indefinite"/>
                      </p:stCondLst>
                      <p:childTnLst>
                        <p:par>
                          <p:cTn id="141" fill="hold">
                            <p:stCondLst>
                              <p:cond delay="0"/>
                            </p:stCondLst>
                            <p:childTnLst>
                              <p:par>
                                <p:cTn id="14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5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6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2" fill="hold">
                      <p:stCondLst>
                        <p:cond delay="indefinite"/>
                      </p:stCondLst>
                      <p:childTnLst>
                        <p:par>
                          <p:cTn id="153" fill="hold">
                            <p:stCondLst>
                              <p:cond delay="0"/>
                            </p:stCondLst>
                            <p:childTnLst>
                              <p:par>
                                <p:cTn id="154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6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0" fill="hold">
                            <p:stCondLst>
                              <p:cond delay="675"/>
                            </p:stCondLst>
                            <p:childTnLst>
                              <p:par>
                                <p:cTn id="161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3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4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5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7" fill="hold">
                      <p:stCondLst>
                        <p:cond delay="indefinite"/>
                      </p:stCondLst>
                      <p:childTnLst>
                        <p:par>
                          <p:cTn id="168" fill="hold">
                            <p:stCondLst>
                              <p:cond delay="0"/>
                            </p:stCondLst>
                            <p:childTnLst>
                              <p:par>
                                <p:cTn id="16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1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2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3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4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5" fill="hold">
                      <p:stCondLst>
                        <p:cond delay="indefinite"/>
                      </p:stCondLst>
                      <p:childTnLst>
                        <p:par>
                          <p:cTn id="176" fill="hold">
                            <p:stCondLst>
                              <p:cond delay="0"/>
                            </p:stCondLst>
                            <p:childTnLst>
                              <p:par>
                                <p:cTn id="17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9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0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1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2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3" fill="hold">
                      <p:stCondLst>
                        <p:cond delay="indefinite"/>
                      </p:stCondLst>
                      <p:childTnLst>
                        <p:par>
                          <p:cTn id="184" fill="hold">
                            <p:stCondLst>
                              <p:cond delay="0"/>
                            </p:stCondLst>
                            <p:childTnLst>
                              <p:par>
                                <p:cTn id="18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8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9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0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2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3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4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8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9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0" fill="hold">
                      <p:stCondLst>
                        <p:cond delay="indefinite"/>
                      </p:stCondLst>
                      <p:childTnLst>
                        <p:par>
                          <p:cTn id="201" fill="hold">
                            <p:stCondLst>
                              <p:cond delay="0"/>
                            </p:stCondLst>
                            <p:childTnLst>
                              <p:par>
                                <p:cTn id="20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4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5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6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7" fill="hold">
                      <p:stCondLst>
                        <p:cond delay="indefinite"/>
                      </p:stCondLst>
                      <p:childTnLst>
                        <p:par>
                          <p:cTn id="208" fill="hold">
                            <p:stCondLst>
                              <p:cond delay="0"/>
                            </p:stCondLst>
                            <p:childTnLst>
                              <p:par>
                                <p:cTn id="20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1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2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3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4" fill="hold">
                      <p:stCondLst>
                        <p:cond delay="indefinite"/>
                      </p:stCondLst>
                      <p:childTnLst>
                        <p:par>
                          <p:cTn id="215" fill="hold">
                            <p:stCondLst>
                              <p:cond delay="0"/>
                            </p:stCondLst>
                            <p:childTnLst>
                              <p:par>
                                <p:cTn id="21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8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9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0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1" fill="hold">
                      <p:stCondLst>
                        <p:cond delay="indefinite"/>
                      </p:stCondLst>
                      <p:childTnLst>
                        <p:par>
                          <p:cTn id="222" fill="hold">
                            <p:stCondLst>
                              <p:cond delay="0"/>
                            </p:stCondLst>
                            <p:childTnLst>
                              <p:par>
                                <p:cTn id="2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5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6" fill="hold">
                            <p:stCondLst>
                              <p:cond delay="1000"/>
                            </p:stCondLst>
                            <p:childTnLst>
                              <p:par>
                                <p:cTn id="22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9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0" fill="hold">
                            <p:stCondLst>
                              <p:cond delay="2000"/>
                            </p:stCondLst>
                            <p:childTnLst>
                              <p:par>
                                <p:cTn id="23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3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4" fill="hold">
                            <p:stCondLst>
                              <p:cond delay="3000"/>
                            </p:stCondLst>
                            <p:childTnLst>
                              <p:par>
                                <p:cTn id="23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7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8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9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0" fill="hold">
                            <p:stCondLst>
                              <p:cond delay="3500"/>
                            </p:stCondLst>
                            <p:childTnLst>
                              <p:par>
                                <p:cTn id="241" presetID="49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3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4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5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6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7" fill="hold">
                      <p:stCondLst>
                        <p:cond delay="indefinite"/>
                      </p:stCondLst>
                      <p:childTnLst>
                        <p:par>
                          <p:cTn id="248" fill="hold">
                            <p:stCondLst>
                              <p:cond delay="0"/>
                            </p:stCondLst>
                            <p:childTnLst>
                              <p:par>
                                <p:cTn id="24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1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2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3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4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8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9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0" fill="hold">
                      <p:stCondLst>
                        <p:cond delay="indefinite"/>
                      </p:stCondLst>
                      <p:childTnLst>
                        <p:par>
                          <p:cTn id="261" fill="hold">
                            <p:stCondLst>
                              <p:cond delay="0"/>
                            </p:stCondLst>
                            <p:childTnLst>
                              <p:par>
                                <p:cTn id="26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4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5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6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7" fill="hold">
                            <p:stCondLst>
                              <p:cond delay="500"/>
                            </p:stCondLst>
                            <p:childTnLst>
                              <p:par>
                                <p:cTn id="268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0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1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2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3" fill="hold">
                            <p:stCondLst>
                              <p:cond delay="1000"/>
                            </p:stCondLst>
                            <p:childTnLst>
                              <p:par>
                                <p:cTn id="274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6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7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8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9" fill="hold">
                            <p:stCondLst>
                              <p:cond delay="1500"/>
                            </p:stCondLst>
                            <p:childTnLst>
                              <p:par>
                                <p:cTn id="280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2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3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4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5" fill="hold">
                            <p:stCondLst>
                              <p:cond delay="2000"/>
                            </p:stCondLst>
                            <p:childTnLst>
                              <p:par>
                                <p:cTn id="286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8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9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0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1" fill="hold">
                            <p:stCondLst>
                              <p:cond delay="2500"/>
                            </p:stCondLst>
                            <p:childTnLst>
                              <p:par>
                                <p:cTn id="292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4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5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6" fill="hold">
                      <p:stCondLst>
                        <p:cond delay="indefinite"/>
                      </p:stCondLst>
                      <p:childTnLst>
                        <p:par>
                          <p:cTn id="297" fill="hold">
                            <p:stCondLst>
                              <p:cond delay="0"/>
                            </p:stCondLst>
                            <p:childTnLst>
                              <p:par>
                                <p:cTn id="298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0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1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2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3" fill="hold">
                            <p:stCondLst>
                              <p:cond delay="500"/>
                            </p:stCondLst>
                            <p:childTnLst>
                              <p:par>
                                <p:cTn id="304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6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7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8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0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1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2" fill="hold">
                      <p:stCondLst>
                        <p:cond delay="indefinite"/>
                      </p:stCondLst>
                      <p:childTnLst>
                        <p:par>
                          <p:cTn id="313" fill="hold">
                            <p:stCondLst>
                              <p:cond delay="0"/>
                            </p:stCondLst>
                            <p:childTnLst>
                              <p:par>
                                <p:cTn id="314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6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7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8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9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1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2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3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4" fill="hold">
                      <p:stCondLst>
                        <p:cond delay="indefinite"/>
                      </p:stCondLst>
                      <p:childTnLst>
                        <p:par>
                          <p:cTn id="325" fill="hold">
                            <p:stCondLst>
                              <p:cond delay="0"/>
                            </p:stCondLst>
                            <p:childTnLst>
                              <p:par>
                                <p:cTn id="326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8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9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0" fill="hold">
                            <p:stCondLst>
                              <p:cond delay="500"/>
                            </p:stCondLst>
                            <p:childTnLst>
                              <p:par>
                                <p:cTn id="331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3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4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5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6" fill="hold">
                            <p:stCondLst>
                              <p:cond delay="1000"/>
                            </p:stCondLst>
                            <p:childTnLst>
                              <p:par>
                                <p:cTn id="337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9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0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41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2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4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5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46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7" fill="hold">
                      <p:stCondLst>
                        <p:cond delay="indefinite"/>
                      </p:stCondLst>
                      <p:childTnLst>
                        <p:par>
                          <p:cTn id="348" fill="hold">
                            <p:stCondLst>
                              <p:cond delay="0"/>
                            </p:stCondLst>
                            <p:childTnLst>
                              <p:par>
                                <p:cTn id="34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1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2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53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4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6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7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58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0" grpId="0" animBg="1"/>
      <p:bldP spid="4101" grpId="0" animBg="1"/>
      <p:bldP spid="4102" grpId="0" animBg="1"/>
      <p:bldP spid="4103" grpId="0" animBg="1"/>
      <p:bldP spid="4104" grpId="0" animBg="1"/>
      <p:bldP spid="4106" grpId="0" animBg="1"/>
      <p:bldP spid="4108" grpId="0" animBg="1"/>
      <p:bldP spid="4109" grpId="0" animBg="1"/>
      <p:bldP spid="4112" grpId="0" animBg="1"/>
      <p:bldP spid="4113" grpId="0" animBg="1"/>
      <p:bldP spid="4114" grpId="0" animBg="1"/>
      <p:bldP spid="4166" grpId="0" animBg="1"/>
      <p:bldP spid="17" grpId="0" animBg="1"/>
      <p:bldP spid="18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6" grpId="0" animBg="1"/>
      <p:bldP spid="29" grpId="0" animBg="1"/>
      <p:bldP spid="30" grpId="0" animBg="1"/>
      <p:bldP spid="31" grpId="0" animBg="1"/>
      <p:bldP spid="32" grpId="0" animBg="1"/>
      <p:bldP spid="33" grpId="0" animBg="1"/>
      <p:bldP spid="34" grpId="0" animBg="1"/>
      <p:bldP spid="35" grpId="0" animBg="1"/>
      <p:bldP spid="39" grpId="0" animBg="1"/>
      <p:bldP spid="40" grpId="0" animBg="1"/>
      <p:bldP spid="41" grpId="0" animBg="1"/>
      <p:bldP spid="42" grpId="0" animBg="1"/>
      <p:bldP spid="43" grpId="0" animBg="1"/>
      <p:bldP spid="45" grpId="0" animBg="1"/>
      <p:bldP spid="47" grpId="0" animBg="1"/>
      <p:bldP spid="49" grpId="0" animBg="1"/>
      <p:bldP spid="52" grpId="0" animBg="1"/>
      <p:bldP spid="53" grpId="0" animBg="1"/>
      <p:bldP spid="55" grpId="0" animBg="1"/>
      <p:bldP spid="56" grpId="0" animBg="1"/>
      <p:bldP spid="57" grpId="0" animBg="1"/>
      <p:bldP spid="58" grpId="0" animBg="1"/>
      <p:bldP spid="59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Заголовок 10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>
            <a:normAutofit/>
          </a:bodyPr>
          <a:lstStyle/>
          <a:p>
            <a:r>
              <a:rPr lang="ru-RU" sz="2800" b="1" cap="all" dirty="0" smtClean="0">
                <a:ln w="0"/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Вопросы к интеллект – карте:</a:t>
            </a:r>
            <a:endParaRPr lang="ru-RU" sz="2800" dirty="0"/>
          </a:p>
        </p:txBody>
      </p:sp>
      <p:pic>
        <p:nvPicPr>
          <p:cNvPr id="1026" name="Picture 2" descr="C:\Users\Яна\Desktop\Мышцы\Картинка - мышечная система..jpg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 bwMode="auto">
          <a:xfrm>
            <a:off x="467544" y="1196752"/>
            <a:ext cx="2952328" cy="5184576"/>
          </a:xfrm>
          <a:prstGeom prst="rect">
            <a:avLst/>
          </a:prstGeom>
          <a:noFill/>
        </p:spPr>
      </p:pic>
      <p:sp>
        <p:nvSpPr>
          <p:cNvPr id="12" name="Содержимое 11"/>
          <p:cNvSpPr>
            <a:spLocks noGrp="1"/>
          </p:cNvSpPr>
          <p:nvPr>
            <p:ph sz="half" idx="2"/>
          </p:nvPr>
        </p:nvSpPr>
        <p:spPr>
          <a:xfrm>
            <a:off x="3347864" y="1268760"/>
            <a:ext cx="5338936" cy="5040560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ru-RU" b="1" dirty="0" smtClean="0"/>
              <a:t>1. Что является пассивной частью опорно-двигательной системы?</a:t>
            </a:r>
          </a:p>
          <a:p>
            <a:pPr>
              <a:buNone/>
            </a:pPr>
            <a:r>
              <a:rPr lang="ru-RU" b="1" dirty="0" smtClean="0"/>
              <a:t>2. Что является активной частью опорно-двигательной системы?</a:t>
            </a:r>
          </a:p>
          <a:p>
            <a:pPr>
              <a:buNone/>
            </a:pPr>
            <a:r>
              <a:rPr lang="ru-RU" b="1" dirty="0" smtClean="0"/>
              <a:t>3. Из каких основных отделов состоит скелет?</a:t>
            </a:r>
          </a:p>
          <a:p>
            <a:pPr>
              <a:buNone/>
            </a:pPr>
            <a:r>
              <a:rPr lang="ru-RU" b="1" dirty="0" smtClean="0"/>
              <a:t>4. Какие соединения включает скелет?</a:t>
            </a:r>
          </a:p>
          <a:p>
            <a:pPr>
              <a:buNone/>
            </a:pPr>
            <a:r>
              <a:rPr lang="ru-RU" b="1" dirty="0" smtClean="0"/>
              <a:t>5. Какие повреждения в скелете могут возникнуть?</a:t>
            </a:r>
          </a:p>
          <a:p>
            <a:pPr>
              <a:buNone/>
            </a:pPr>
            <a:r>
              <a:rPr lang="ru-RU" b="1" dirty="0" smtClean="0"/>
              <a:t>6. Назовите варианты переломов?</a:t>
            </a:r>
          </a:p>
          <a:p>
            <a:pPr>
              <a:buNone/>
            </a:pPr>
            <a:r>
              <a:rPr lang="ru-RU" b="1" dirty="0" smtClean="0"/>
              <a:t>7. Назвать основные группы мышц.</a:t>
            </a:r>
          </a:p>
          <a:p>
            <a:pPr>
              <a:buNone/>
            </a:pPr>
            <a:r>
              <a:rPr lang="ru-RU" b="1" dirty="0" smtClean="0"/>
              <a:t>8. Каким образом мышцы крепятся к костям?</a:t>
            </a:r>
          </a:p>
          <a:p>
            <a:pPr>
              <a:buNone/>
            </a:pPr>
            <a:r>
              <a:rPr lang="ru-RU" b="1" dirty="0" smtClean="0"/>
              <a:t>9. Опишите строение мышц. </a:t>
            </a:r>
          </a:p>
          <a:p>
            <a:pPr>
              <a:buNone/>
            </a:pPr>
            <a:r>
              <a:rPr lang="ru-RU" b="1" dirty="0" smtClean="0"/>
              <a:t>10.Какие виды работ выполняют мышцы?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Заголовок 10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/>
          </a:bodyPr>
          <a:lstStyle/>
          <a:p>
            <a:r>
              <a:rPr lang="ru-RU" sz="2800" b="1" cap="all" dirty="0" smtClean="0">
                <a:ln w="0"/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Словарик</a:t>
            </a:r>
            <a:endParaRPr lang="ru-RU" sz="2800" dirty="0"/>
          </a:p>
        </p:txBody>
      </p:sp>
      <p:pic>
        <p:nvPicPr>
          <p:cNvPr id="1026" name="Picture 2" descr="C:\Users\Яна\Desktop\Мышцы\Картинка - мышечная система..jpg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 bwMode="auto">
          <a:xfrm>
            <a:off x="3347864" y="1052736"/>
            <a:ext cx="2274830" cy="5400600"/>
          </a:xfrm>
          <a:prstGeom prst="rect">
            <a:avLst/>
          </a:prstGeom>
          <a:noFill/>
        </p:spPr>
      </p:pic>
      <p:sp>
        <p:nvSpPr>
          <p:cNvPr id="12" name="Содержимое 11"/>
          <p:cNvSpPr>
            <a:spLocks noGrp="1"/>
          </p:cNvSpPr>
          <p:nvPr>
            <p:ph sz="half" idx="2"/>
          </p:nvPr>
        </p:nvSpPr>
        <p:spPr>
          <a:xfrm>
            <a:off x="5508104" y="980728"/>
            <a:ext cx="3174504" cy="5184576"/>
          </a:xfrm>
        </p:spPr>
        <p:txBody>
          <a:bodyPr>
            <a:noAutofit/>
          </a:bodyPr>
          <a:lstStyle/>
          <a:p>
            <a:pPr algn="ctr">
              <a:lnSpc>
                <a:spcPct val="80000"/>
              </a:lnSpc>
              <a:buNone/>
            </a:pPr>
            <a:r>
              <a:rPr lang="ru-RU" sz="2400" b="1" u="sng" dirty="0" smtClean="0">
                <a:solidFill>
                  <a:srgbClr val="FFC000"/>
                </a:solidFill>
              </a:rPr>
              <a:t>Кости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 sz="2400" b="1" dirty="0" smtClean="0"/>
              <a:t>-скелет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 sz="2400" b="1" dirty="0" smtClean="0"/>
              <a:t>-скелет головы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 sz="2400" b="1" dirty="0" smtClean="0"/>
              <a:t>-скелет туловища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 sz="2400" b="1" dirty="0" smtClean="0"/>
              <a:t>-скелет конечностей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 sz="2400" b="1" dirty="0" smtClean="0"/>
              <a:t>-соединение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 sz="2400" b="1" dirty="0" smtClean="0"/>
              <a:t>-повреждения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 sz="2400" b="1" dirty="0" smtClean="0"/>
              <a:t>-переломы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 sz="2400" b="1" dirty="0" smtClean="0"/>
              <a:t>-вывихи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 sz="2400" b="1" dirty="0" smtClean="0"/>
              <a:t>-растяжения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 sz="2400" b="1" dirty="0" smtClean="0"/>
              <a:t>-закрытый перелом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 sz="2400" b="1" dirty="0" smtClean="0"/>
              <a:t>-открытый перелом</a:t>
            </a:r>
          </a:p>
          <a:p>
            <a:pPr>
              <a:buNone/>
            </a:pPr>
            <a:endParaRPr lang="ru-RU" b="1" dirty="0"/>
          </a:p>
        </p:txBody>
      </p:sp>
      <p:sp>
        <p:nvSpPr>
          <p:cNvPr id="16" name="Прямоугольник 15"/>
          <p:cNvSpPr/>
          <p:nvPr/>
        </p:nvSpPr>
        <p:spPr>
          <a:xfrm>
            <a:off x="395536" y="980728"/>
            <a:ext cx="3096344" cy="51226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80000"/>
              </a:lnSpc>
            </a:pPr>
            <a:r>
              <a:rPr lang="ru-RU" sz="2400" b="1" u="sng" dirty="0" smtClean="0">
                <a:solidFill>
                  <a:srgbClr val="00B0F0"/>
                </a:solidFill>
              </a:rPr>
              <a:t>Мышцы 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 sz="2400" b="1" dirty="0" smtClean="0"/>
              <a:t>-мышцы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 sz="2400" b="1" dirty="0" smtClean="0"/>
              <a:t>-мышцы головы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 sz="2400" b="1" dirty="0" smtClean="0"/>
              <a:t>-мышцы туловища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 sz="2400" b="1" dirty="0" smtClean="0"/>
              <a:t>-мышцы конечностей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 sz="2400" b="1" dirty="0" smtClean="0"/>
              <a:t>-сухожилия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 sz="2400" b="1" dirty="0" smtClean="0"/>
              <a:t>-оболочка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 sz="2400" b="1" dirty="0" smtClean="0"/>
              <a:t>-кровеносные сосуды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 sz="2400" b="1" dirty="0" smtClean="0"/>
              <a:t>-нервы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 sz="2400" b="1" dirty="0" smtClean="0"/>
              <a:t>-пучки волокон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 sz="2400" b="1" dirty="0" smtClean="0"/>
              <a:t>-миофибриллы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 sz="2400" b="1" dirty="0" smtClean="0"/>
              <a:t>-актин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 sz="2400" b="1" dirty="0" smtClean="0"/>
              <a:t>-миозин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 sz="2400" b="1" dirty="0" smtClean="0"/>
              <a:t>-статическое движение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 sz="2400" b="1" dirty="0" smtClean="0"/>
              <a:t>-динамическое движение</a:t>
            </a:r>
            <a:endParaRPr lang="ru-RU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206</Words>
  <Application>Microsoft Office PowerPoint</Application>
  <PresentationFormat>Экран (4:3)</PresentationFormat>
  <Paragraphs>86</Paragraphs>
  <Slides>3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4" baseType="lpstr">
      <vt:lpstr>Тема Office</vt:lpstr>
      <vt:lpstr>Презентация PowerPoint</vt:lpstr>
      <vt:lpstr>Вопросы к интеллект – карте:</vt:lpstr>
      <vt:lpstr>Словарик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Яна</dc:creator>
  <cp:lastModifiedBy>Жанна</cp:lastModifiedBy>
  <cp:revision>4</cp:revision>
  <dcterms:created xsi:type="dcterms:W3CDTF">2011-04-18T03:42:08Z</dcterms:created>
  <dcterms:modified xsi:type="dcterms:W3CDTF">2014-01-25T12:16:14Z</dcterms:modified>
</cp:coreProperties>
</file>