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notesMasterIdLst>
    <p:notesMasterId r:id="rId3"/>
  </p:notesMasterIdLst>
  <p:sldIdLst>
    <p:sldId id="38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6C7B8-4CDB-4035-989B-0AAD9A595D3F}" type="datetimeFigureOut">
              <a:rPr lang="ru-RU" smtClean="0"/>
              <a:pPr/>
              <a:t>25.01.2014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FD0C39-3582-4F5B-9ED9-596CEAA0FA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58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Приложение 3 </a:t>
            </a:r>
            <a:r>
              <a:rPr lang="ru-RU" smtClean="0"/>
              <a:t>- Клетка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FD0C39-3582-4F5B-9ED9-596CEAA0FA7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937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B2E29-6441-4E77-8983-9ADA8703E8F2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1430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19AE0-0937-473F-AEC0-1ABA62A27265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5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C8542-B887-49D2-87D8-453ABA60988A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158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03501-FC73-422D-9BC6-759CF56FE369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73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689F-2C3D-4EAE-917E-ACCB719C11D5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1712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55701-1C8E-43B0-8E7F-157CB82EDFDA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507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BC8D8-4AE7-4B64-9F69-419943A195B3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73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DBAC-A6E0-4F12-BAB2-B6522ED8BC55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2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ADF84-A1E2-4F4D-A18D-356568CAA247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167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4D08-26DA-4934-9165-7463D5C7816E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74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18FAD-B486-4243-9FC5-67F08264084F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916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7CE3DBC-7AF5-46F7-A650-DE7168603281}" type="datetime1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25.01.2014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ru-RU" smtClean="0">
                <a:solidFill>
                  <a:prstClr val="white">
                    <a:shade val="50000"/>
                  </a:prstClr>
                </a:solidFill>
              </a:rPr>
              <a:t>преподаватель биологии Ж.А. Остахова</a:t>
            </a:r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ru-RU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849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9" name="Shape 38"/>
          <p:cNvCxnSpPr>
            <a:stCxn id="59" idx="2"/>
            <a:endCxn id="61" idx="7"/>
          </p:cNvCxnSpPr>
          <p:nvPr/>
        </p:nvCxnSpPr>
        <p:spPr>
          <a:xfrm rot="16200000" flipH="1">
            <a:off x="7252974" y="4793936"/>
            <a:ext cx="643927" cy="2453658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Счетверенная стрелка 6"/>
          <p:cNvSpPr/>
          <p:nvPr/>
        </p:nvSpPr>
        <p:spPr>
          <a:xfrm>
            <a:off x="3600509" y="2839156"/>
            <a:ext cx="1643074" cy="1202422"/>
          </a:xfrm>
          <a:prstGeom prst="quadArrow">
            <a:avLst>
              <a:gd name="adj1" fmla="val 41118"/>
              <a:gd name="adj2" fmla="val 32006"/>
              <a:gd name="adj3" fmla="val 20124"/>
            </a:avLst>
          </a:prstGeom>
          <a:solidFill>
            <a:srgbClr val="FF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ЖИВАЯ КЛЕТКА</a:t>
            </a:r>
            <a:endParaRPr lang="ru-RU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4" name="Управляющая кнопка: настраиваемая 113">
            <a:hlinkClick r:id="" action="ppaction://noaction" highlightClick="1"/>
          </p:cNvPr>
          <p:cNvSpPr/>
          <p:nvPr/>
        </p:nvSpPr>
        <p:spPr>
          <a:xfrm>
            <a:off x="3607587" y="2152110"/>
            <a:ext cx="1500198" cy="575667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Разнообразие клеток</a:t>
            </a:r>
            <a:endParaRPr lang="ru-RU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5" name="Управляющая кнопка: настраиваемая 114">
            <a:hlinkClick r:id="" action="ppaction://noaction" highlightClick="1"/>
          </p:cNvPr>
          <p:cNvSpPr/>
          <p:nvPr/>
        </p:nvSpPr>
        <p:spPr>
          <a:xfrm>
            <a:off x="1857356" y="3133216"/>
            <a:ext cx="1500198" cy="875839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Уровни клеточной организации</a:t>
            </a:r>
            <a:endParaRPr lang="ru-RU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6" name="Управляющая кнопка: настраиваемая 115">
            <a:hlinkClick r:id="" action="ppaction://noaction" highlightClick="1"/>
          </p:cNvPr>
          <p:cNvSpPr/>
          <p:nvPr/>
        </p:nvSpPr>
        <p:spPr>
          <a:xfrm>
            <a:off x="3493352" y="4133612"/>
            <a:ext cx="1857388" cy="500066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Химический состав</a:t>
            </a:r>
            <a:endParaRPr lang="ru-RU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883228" y="3243212"/>
            <a:ext cx="1143008" cy="28575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Мембрана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539935" y="2205208"/>
            <a:ext cx="1500198" cy="74094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Цитоплазма с</a:t>
            </a:r>
          </a:p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органеллами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740352" y="3776422"/>
            <a:ext cx="1285884" cy="71438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white"/>
                </a:solidFill>
              </a:rPr>
              <a:t>Ядро, </a:t>
            </a:r>
            <a:r>
              <a:rPr lang="ru-RU" sz="1400" b="1" dirty="0" smtClean="0">
                <a:solidFill>
                  <a:prstClr val="white"/>
                </a:solidFill>
              </a:rPr>
              <a:t>у прокариот - </a:t>
            </a:r>
            <a:r>
              <a:rPr lang="ru-RU" sz="1400" b="1" dirty="0" err="1" smtClean="0">
                <a:solidFill>
                  <a:prstClr val="white"/>
                </a:solidFill>
              </a:rPr>
              <a:t>нуклеоид</a:t>
            </a:r>
            <a:endParaRPr lang="ru-RU" sz="1400" b="1" dirty="0" smtClean="0">
              <a:solidFill>
                <a:prstClr val="white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517320" y="1284399"/>
            <a:ext cx="1768794" cy="40901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err="1" smtClean="0">
                <a:solidFill>
                  <a:prstClr val="white"/>
                </a:solidFill>
              </a:rPr>
              <a:t>Эукариотический</a:t>
            </a:r>
            <a:endParaRPr lang="ru-RU" sz="1400" b="1" dirty="0" smtClean="0">
              <a:solidFill>
                <a:prstClr val="white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0205" y="2315017"/>
            <a:ext cx="1857356" cy="427483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Прокариотический</a:t>
            </a:r>
          </a:p>
        </p:txBody>
      </p:sp>
      <p:sp>
        <p:nvSpPr>
          <p:cNvPr id="36" name="Капля 35"/>
          <p:cNvSpPr/>
          <p:nvPr/>
        </p:nvSpPr>
        <p:spPr>
          <a:xfrm>
            <a:off x="152365" y="1642487"/>
            <a:ext cx="928694" cy="355608"/>
          </a:xfrm>
          <a:prstGeom prst="teardrop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200" b="1" dirty="0" smtClean="0">
                <a:ln w="50800"/>
                <a:solidFill>
                  <a:prstClr val="black">
                    <a:shade val="50000"/>
                  </a:prstClr>
                </a:solidFill>
              </a:rPr>
              <a:t>Грибы</a:t>
            </a:r>
            <a:endParaRPr lang="ru-RU" sz="1200" b="1" dirty="0">
              <a:ln w="50800"/>
              <a:solidFill>
                <a:prstClr val="black">
                  <a:shade val="50000"/>
                </a:prstClr>
              </a:solidFill>
            </a:endParaRPr>
          </a:p>
        </p:txBody>
      </p:sp>
      <p:sp>
        <p:nvSpPr>
          <p:cNvPr id="37" name="Капля 36"/>
          <p:cNvSpPr/>
          <p:nvPr/>
        </p:nvSpPr>
        <p:spPr>
          <a:xfrm>
            <a:off x="118904" y="261833"/>
            <a:ext cx="1357322" cy="476413"/>
          </a:xfrm>
          <a:prstGeom prst="teardrop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200" b="1" dirty="0" smtClean="0">
                <a:ln w="50800"/>
                <a:solidFill>
                  <a:prstClr val="black">
                    <a:shade val="50000"/>
                  </a:prstClr>
                </a:solidFill>
              </a:rPr>
              <a:t>Животные</a:t>
            </a:r>
            <a:endParaRPr lang="ru-RU" sz="1200" b="1" dirty="0">
              <a:ln w="50800"/>
              <a:solidFill>
                <a:prstClr val="black">
                  <a:shade val="50000"/>
                </a:prstClr>
              </a:solidFill>
            </a:endParaRPr>
          </a:p>
        </p:txBody>
      </p:sp>
      <p:sp>
        <p:nvSpPr>
          <p:cNvPr id="38" name="Капля 37"/>
          <p:cNvSpPr/>
          <p:nvPr/>
        </p:nvSpPr>
        <p:spPr>
          <a:xfrm>
            <a:off x="152365" y="936028"/>
            <a:ext cx="1194444" cy="395854"/>
          </a:xfrm>
          <a:prstGeom prst="teardrop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200" b="1" dirty="0" smtClean="0">
                <a:ln w="50800"/>
                <a:solidFill>
                  <a:prstClr val="black">
                    <a:shade val="50000"/>
                  </a:prstClr>
                </a:solidFill>
              </a:rPr>
              <a:t>Растения</a:t>
            </a:r>
          </a:p>
        </p:txBody>
      </p:sp>
      <p:sp>
        <p:nvSpPr>
          <p:cNvPr id="39" name="Капля 38"/>
          <p:cNvSpPr/>
          <p:nvPr/>
        </p:nvSpPr>
        <p:spPr>
          <a:xfrm>
            <a:off x="50204" y="4057175"/>
            <a:ext cx="1699021" cy="571504"/>
          </a:xfrm>
          <a:prstGeom prst="teardrop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200" b="1" dirty="0" smtClean="0">
                <a:ln w="50800"/>
                <a:solidFill>
                  <a:prstClr val="black">
                    <a:shade val="50000"/>
                  </a:prstClr>
                </a:solidFill>
              </a:rPr>
              <a:t>Сине-зелёные водоросли</a:t>
            </a:r>
            <a:endParaRPr lang="ru-RU" sz="1200" b="1" dirty="0">
              <a:ln w="50800"/>
              <a:solidFill>
                <a:prstClr val="black">
                  <a:shade val="50000"/>
                </a:prstClr>
              </a:solidFill>
            </a:endParaRPr>
          </a:p>
        </p:txBody>
      </p:sp>
      <p:sp>
        <p:nvSpPr>
          <p:cNvPr id="40" name="Капля 39"/>
          <p:cNvSpPr/>
          <p:nvPr/>
        </p:nvSpPr>
        <p:spPr>
          <a:xfrm>
            <a:off x="152365" y="3014119"/>
            <a:ext cx="1250684" cy="500066"/>
          </a:xfrm>
          <a:prstGeom prst="teardrop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1200" b="1" dirty="0" smtClean="0">
                <a:ln w="50800"/>
                <a:solidFill>
                  <a:prstClr val="black">
                    <a:shade val="50000"/>
                  </a:prstClr>
                </a:solidFill>
              </a:rPr>
              <a:t>Бактерии</a:t>
            </a:r>
            <a:endParaRPr lang="ru-RU" sz="1200" b="1" dirty="0">
              <a:ln w="50800"/>
              <a:solidFill>
                <a:prstClr val="black">
                  <a:shade val="50000"/>
                </a:prstClr>
              </a:solidFill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981896" y="1264811"/>
            <a:ext cx="1143008" cy="733283"/>
          </a:xfrm>
          <a:prstGeom prst="roundRect">
            <a:avLst/>
          </a:prstGeom>
          <a:ln w="57150">
            <a:solidFill>
              <a:srgbClr val="C0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white"/>
                </a:solidFill>
              </a:rPr>
              <a:t>разные функции</a:t>
            </a:r>
            <a:endParaRPr lang="ru-RU" sz="1600" b="1" dirty="0">
              <a:solidFill>
                <a:prstClr val="white"/>
              </a:solidFill>
            </a:endParaRP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4244135" y="143692"/>
            <a:ext cx="1008366" cy="45391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по форме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714049" y="205537"/>
            <a:ext cx="1285884" cy="33022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white"/>
                </a:solidFill>
              </a:rPr>
              <a:t>по размерам</a:t>
            </a:r>
            <a:endParaRPr lang="ru-RU" sz="1400" b="1" dirty="0">
              <a:solidFill>
                <a:prstClr val="white"/>
              </a:solidFill>
            </a:endParaRPr>
          </a:p>
        </p:txBody>
      </p:sp>
      <p:sp>
        <p:nvSpPr>
          <p:cNvPr id="53" name="Блок-схема: ссылка на другую страницу 52">
            <a:hlinkClick r:id="" action="ppaction://noaction"/>
          </p:cNvPr>
          <p:cNvSpPr/>
          <p:nvPr/>
        </p:nvSpPr>
        <p:spPr>
          <a:xfrm>
            <a:off x="1588740" y="4988294"/>
            <a:ext cx="1714512" cy="781946"/>
          </a:xfrm>
          <a:prstGeom prst="flowChartOffpageConnector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white"/>
                </a:solidFill>
              </a:rPr>
              <a:t>Неорганические вещества</a:t>
            </a:r>
            <a:endParaRPr lang="ru-RU" sz="1600" b="1" dirty="0">
              <a:solidFill>
                <a:prstClr val="white"/>
              </a:solidFill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812298" y="6035803"/>
            <a:ext cx="936928" cy="48804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</a:rPr>
              <a:t>Н</a:t>
            </a:r>
            <a:r>
              <a:rPr lang="ru-RU" sz="1400" b="1" baseline="-25000" dirty="0" smtClean="0">
                <a:solidFill>
                  <a:prstClr val="black"/>
                </a:solidFill>
              </a:rPr>
              <a:t>2</a:t>
            </a:r>
            <a:r>
              <a:rPr lang="ru-RU" sz="1400" b="1" dirty="0" smtClean="0">
                <a:solidFill>
                  <a:prstClr val="black"/>
                </a:solidFill>
              </a:rPr>
              <a:t>О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>
            <a:off x="2495174" y="5996353"/>
            <a:ext cx="1616155" cy="51152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</a:rPr>
              <a:t>Минеральные  соли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59" name="Блок-схема: ссылка на другую страницу 58"/>
          <p:cNvSpPr/>
          <p:nvPr/>
        </p:nvSpPr>
        <p:spPr>
          <a:xfrm>
            <a:off x="5553400" y="4988294"/>
            <a:ext cx="1589415" cy="710508"/>
          </a:xfrm>
          <a:prstGeom prst="flowChartOffpageConnector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white"/>
                </a:solidFill>
              </a:rPr>
              <a:t>Органические вещества </a:t>
            </a:r>
            <a:endParaRPr lang="ru-RU" sz="1600" b="1" dirty="0">
              <a:solidFill>
                <a:prstClr val="white"/>
              </a:solidFill>
            </a:endParaRPr>
          </a:p>
        </p:txBody>
      </p:sp>
      <p:sp>
        <p:nvSpPr>
          <p:cNvPr id="61" name="Капля 60"/>
          <p:cNvSpPr/>
          <p:nvPr/>
        </p:nvSpPr>
        <p:spPr>
          <a:xfrm>
            <a:off x="8107697" y="6342729"/>
            <a:ext cx="694069" cy="222235"/>
          </a:xfrm>
          <a:prstGeom prst="teardro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</a:rPr>
              <a:t>НК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62" name="Капля 61"/>
          <p:cNvSpPr/>
          <p:nvPr/>
        </p:nvSpPr>
        <p:spPr>
          <a:xfrm>
            <a:off x="4910457" y="5917595"/>
            <a:ext cx="1437649" cy="345166"/>
          </a:xfrm>
          <a:prstGeom prst="teardro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</a:rPr>
              <a:t>углеводы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63" name="Капля 62"/>
          <p:cNvSpPr/>
          <p:nvPr/>
        </p:nvSpPr>
        <p:spPr>
          <a:xfrm>
            <a:off x="5943327" y="6329472"/>
            <a:ext cx="1199488" cy="420476"/>
          </a:xfrm>
          <a:prstGeom prst="teardro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</a:rPr>
              <a:t>липиды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64" name="Капля 63"/>
          <p:cNvSpPr/>
          <p:nvPr/>
        </p:nvSpPr>
        <p:spPr>
          <a:xfrm>
            <a:off x="7103226" y="5758031"/>
            <a:ext cx="1071570" cy="416604"/>
          </a:xfrm>
          <a:prstGeom prst="teardrop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</a:rPr>
              <a:t>белки</a:t>
            </a:r>
            <a:endParaRPr lang="ru-RU" sz="1400" b="1" dirty="0">
              <a:solidFill>
                <a:prstClr val="black"/>
              </a:solidFill>
            </a:endParaRPr>
          </a:p>
        </p:txBody>
      </p:sp>
      <p:sp>
        <p:nvSpPr>
          <p:cNvPr id="77" name="Управляющая кнопка: настраиваемая 76">
            <a:hlinkClick r:id="" action="ppaction://noaction" highlightClick="1"/>
          </p:cNvPr>
          <p:cNvSpPr/>
          <p:nvPr/>
        </p:nvSpPr>
        <p:spPr>
          <a:xfrm>
            <a:off x="5440772" y="3091219"/>
            <a:ext cx="1662454" cy="633252"/>
          </a:xfrm>
          <a:prstGeom prst="actionButtonBlank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Структурная организация</a:t>
            </a:r>
            <a:endParaRPr lang="ru-RU" sz="1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5" name="Скругленная соединительная линия 4"/>
          <p:cNvCxnSpPr>
            <a:endCxn id="40" idx="7"/>
          </p:cNvCxnSpPr>
          <p:nvPr/>
        </p:nvCxnSpPr>
        <p:spPr>
          <a:xfrm rot="10800000" flipV="1">
            <a:off x="1403050" y="2727777"/>
            <a:ext cx="371379" cy="286342"/>
          </a:xfrm>
          <a:prstGeom prst="curvedConnector2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Скругленная соединительная линия 107"/>
          <p:cNvCxnSpPr>
            <a:endCxn id="39" idx="7"/>
          </p:cNvCxnSpPr>
          <p:nvPr/>
        </p:nvCxnSpPr>
        <p:spPr>
          <a:xfrm rot="5400000">
            <a:off x="1086905" y="3369653"/>
            <a:ext cx="1349843" cy="25201"/>
          </a:xfrm>
          <a:prstGeom prst="curvedConnector3">
            <a:avLst>
              <a:gd name="adj1" fmla="val 50000"/>
            </a:avLst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Скругленная соединительная линия 110"/>
          <p:cNvCxnSpPr>
            <a:stCxn id="24" idx="1"/>
            <a:endCxn id="37" idx="7"/>
          </p:cNvCxnSpPr>
          <p:nvPr/>
        </p:nvCxnSpPr>
        <p:spPr>
          <a:xfrm rot="10800000">
            <a:off x="1476226" y="261834"/>
            <a:ext cx="41094" cy="1227075"/>
          </a:xfrm>
          <a:prstGeom prst="curvedConnector4">
            <a:avLst>
              <a:gd name="adj1" fmla="val 50000"/>
              <a:gd name="adj2" fmla="val 118630"/>
            </a:avLst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Скругленная соединительная линия 111"/>
          <p:cNvCxnSpPr>
            <a:stCxn id="24" idx="1"/>
            <a:endCxn id="38" idx="7"/>
          </p:cNvCxnSpPr>
          <p:nvPr/>
        </p:nvCxnSpPr>
        <p:spPr>
          <a:xfrm rot="10800000">
            <a:off x="1346810" y="936028"/>
            <a:ext cx="170511" cy="552880"/>
          </a:xfrm>
          <a:prstGeom prst="curvedConnector4">
            <a:avLst>
              <a:gd name="adj1" fmla="val 50000"/>
              <a:gd name="adj2" fmla="val 141347"/>
            </a:avLst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Скругленная соединительная линия 112"/>
          <p:cNvCxnSpPr>
            <a:stCxn id="24" idx="1"/>
            <a:endCxn id="36" idx="7"/>
          </p:cNvCxnSpPr>
          <p:nvPr/>
        </p:nvCxnSpPr>
        <p:spPr>
          <a:xfrm rot="10800000" flipV="1">
            <a:off x="1081060" y="1488907"/>
            <a:ext cx="436261" cy="153579"/>
          </a:xfrm>
          <a:prstGeom prst="curvedConnector2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hape 38"/>
          <p:cNvCxnSpPr/>
          <p:nvPr/>
        </p:nvCxnSpPr>
        <p:spPr>
          <a:xfrm>
            <a:off x="3607587" y="531776"/>
            <a:ext cx="1374309" cy="733036"/>
          </a:xfrm>
          <a:prstGeom prst="curvedConnector3">
            <a:avLst>
              <a:gd name="adj1" fmla="val 50000"/>
            </a:avLst>
          </a:prstGeom>
          <a:ln w="57150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hape 38"/>
          <p:cNvCxnSpPr/>
          <p:nvPr/>
        </p:nvCxnSpPr>
        <p:spPr>
          <a:xfrm rot="5400000">
            <a:off x="4685596" y="671971"/>
            <a:ext cx="894166" cy="291520"/>
          </a:xfrm>
          <a:prstGeom prst="curvedConnector3">
            <a:avLst>
              <a:gd name="adj1" fmla="val 50000"/>
            </a:avLst>
          </a:prstGeom>
          <a:ln w="57150"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hape 38"/>
          <p:cNvCxnSpPr>
            <a:stCxn id="115" idx="3"/>
          </p:cNvCxnSpPr>
          <p:nvPr/>
        </p:nvCxnSpPr>
        <p:spPr>
          <a:xfrm rot="16200000" flipV="1">
            <a:off x="1988882" y="2514643"/>
            <a:ext cx="537253" cy="699894"/>
          </a:xfrm>
          <a:prstGeom prst="curvedConnector2">
            <a:avLst/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1" name="Shape 38"/>
          <p:cNvCxnSpPr>
            <a:stCxn id="115" idx="3"/>
          </p:cNvCxnSpPr>
          <p:nvPr/>
        </p:nvCxnSpPr>
        <p:spPr>
          <a:xfrm rot="5400000" flipH="1" flipV="1">
            <a:off x="1887556" y="2413315"/>
            <a:ext cx="1439800" cy="3"/>
          </a:xfrm>
          <a:prstGeom prst="curvedConnector3">
            <a:avLst>
              <a:gd name="adj1" fmla="val 50000"/>
            </a:avLst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2" name="Shape 38"/>
          <p:cNvCxnSpPr>
            <a:stCxn id="114" idx="3"/>
          </p:cNvCxnSpPr>
          <p:nvPr/>
        </p:nvCxnSpPr>
        <p:spPr>
          <a:xfrm rot="16200000" flipV="1">
            <a:off x="3080368" y="874792"/>
            <a:ext cx="1554504" cy="1000132"/>
          </a:xfrm>
          <a:prstGeom prst="curvedConnector3">
            <a:avLst>
              <a:gd name="adj1" fmla="val 50000"/>
            </a:avLst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3" name="Shape 38"/>
          <p:cNvCxnSpPr>
            <a:stCxn id="114" idx="3"/>
          </p:cNvCxnSpPr>
          <p:nvPr/>
        </p:nvCxnSpPr>
        <p:spPr>
          <a:xfrm rot="5400000" flipH="1" flipV="1">
            <a:off x="3726491" y="1228801"/>
            <a:ext cx="1554504" cy="292114"/>
          </a:xfrm>
          <a:prstGeom prst="curvedConnector3">
            <a:avLst>
              <a:gd name="adj1" fmla="val 50000"/>
            </a:avLst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4" name="Shape 38"/>
          <p:cNvCxnSpPr>
            <a:stCxn id="77" idx="0"/>
            <a:endCxn id="15" idx="1"/>
          </p:cNvCxnSpPr>
          <p:nvPr/>
        </p:nvCxnSpPr>
        <p:spPr>
          <a:xfrm flipV="1">
            <a:off x="7103226" y="2575682"/>
            <a:ext cx="436709" cy="832163"/>
          </a:xfrm>
          <a:prstGeom prst="curvedConnector3">
            <a:avLst>
              <a:gd name="adj1" fmla="val 50000"/>
            </a:avLst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5" name="Shape 38"/>
          <p:cNvCxnSpPr>
            <a:stCxn id="77" idx="0"/>
          </p:cNvCxnSpPr>
          <p:nvPr/>
        </p:nvCxnSpPr>
        <p:spPr>
          <a:xfrm>
            <a:off x="7103226" y="3407845"/>
            <a:ext cx="746722" cy="12700"/>
          </a:xfrm>
          <a:prstGeom prst="curvedConnector3">
            <a:avLst>
              <a:gd name="adj1" fmla="val 50000"/>
            </a:avLst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6" name="Shape 38"/>
          <p:cNvCxnSpPr>
            <a:stCxn id="77" idx="0"/>
            <a:endCxn id="16" idx="1"/>
          </p:cNvCxnSpPr>
          <p:nvPr/>
        </p:nvCxnSpPr>
        <p:spPr>
          <a:xfrm>
            <a:off x="7103226" y="3407845"/>
            <a:ext cx="637126" cy="725767"/>
          </a:xfrm>
          <a:prstGeom prst="curvedConnector3">
            <a:avLst>
              <a:gd name="adj1" fmla="val 50000"/>
            </a:avLst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7" name="Shape 38"/>
          <p:cNvCxnSpPr>
            <a:stCxn id="116" idx="1"/>
          </p:cNvCxnSpPr>
          <p:nvPr/>
        </p:nvCxnSpPr>
        <p:spPr>
          <a:xfrm rot="5400000">
            <a:off x="3507714" y="4429216"/>
            <a:ext cx="709870" cy="1118794"/>
          </a:xfrm>
          <a:prstGeom prst="curvedConnector2">
            <a:avLst/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8" name="Shape 38"/>
          <p:cNvCxnSpPr>
            <a:stCxn id="116" idx="1"/>
          </p:cNvCxnSpPr>
          <p:nvPr/>
        </p:nvCxnSpPr>
        <p:spPr>
          <a:xfrm rot="16200000" flipH="1">
            <a:off x="4632788" y="4422936"/>
            <a:ext cx="709870" cy="1131354"/>
          </a:xfrm>
          <a:prstGeom prst="curvedConnector2">
            <a:avLst/>
          </a:prstGeom>
          <a:ln w="762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0" name="Shape 38"/>
          <p:cNvCxnSpPr>
            <a:stCxn id="59" idx="2"/>
            <a:endCxn id="64" idx="7"/>
          </p:cNvCxnSpPr>
          <p:nvPr/>
        </p:nvCxnSpPr>
        <p:spPr>
          <a:xfrm rot="16200000" flipH="1">
            <a:off x="7231838" y="4815072"/>
            <a:ext cx="59229" cy="1826688"/>
          </a:xfrm>
          <a:prstGeom prst="curvedConnector3">
            <a:avLst>
              <a:gd name="adj1" fmla="val -65210"/>
            </a:avLst>
          </a:prstGeom>
          <a:ln w="381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1" name="Shape 38"/>
          <p:cNvCxnSpPr>
            <a:stCxn id="59" idx="2"/>
            <a:endCxn id="63" idx="7"/>
          </p:cNvCxnSpPr>
          <p:nvPr/>
        </p:nvCxnSpPr>
        <p:spPr>
          <a:xfrm rot="16200000" flipH="1">
            <a:off x="6430126" y="5616783"/>
            <a:ext cx="630670" cy="794707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2" name="Shape 38"/>
          <p:cNvCxnSpPr>
            <a:stCxn id="59" idx="2"/>
            <a:endCxn id="62" idx="6"/>
          </p:cNvCxnSpPr>
          <p:nvPr/>
        </p:nvCxnSpPr>
        <p:spPr>
          <a:xfrm rot="5400000">
            <a:off x="5879299" y="5448785"/>
            <a:ext cx="218793" cy="718826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3" name="Shape 38"/>
          <p:cNvCxnSpPr>
            <a:stCxn id="53" idx="2"/>
            <a:endCxn id="56" idx="0"/>
          </p:cNvCxnSpPr>
          <p:nvPr/>
        </p:nvCxnSpPr>
        <p:spPr>
          <a:xfrm rot="16200000" flipH="1">
            <a:off x="2761568" y="5454668"/>
            <a:ext cx="226113" cy="857256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4" name="Shape 38"/>
          <p:cNvCxnSpPr>
            <a:stCxn id="53" idx="2"/>
          </p:cNvCxnSpPr>
          <p:nvPr/>
        </p:nvCxnSpPr>
        <p:spPr>
          <a:xfrm rot="5400000">
            <a:off x="1964830" y="5554636"/>
            <a:ext cx="265563" cy="696771"/>
          </a:xfrm>
          <a:prstGeom prst="curvedConnector2">
            <a:avLst/>
          </a:prstGeom>
          <a:ln w="38100">
            <a:tailEnd type="arrow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84" name="Picture 3" descr="C:\Users\Яна\Desktop\Жанна\Картинки. Таблицы\Клетка\Открытый урок\123\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48110" y="37355"/>
            <a:ext cx="2230874" cy="211475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85" name="Picture 14" descr="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5781547" y="34508"/>
            <a:ext cx="3215027" cy="1966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6" name="Picture 8" descr="C:\Users\Яна\Desktop\Жанна\Картинки. Таблицы\Клетка\Открытый урок\123\7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3326" y="-1"/>
            <a:ext cx="3200673" cy="200098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7" name="Picture 9" descr="C:\Users\Яна\Desktop\Жанна\Картинки. Таблицы\Клетка\Открытый урок\123\1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325" y="47889"/>
            <a:ext cx="3200673" cy="195309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8" name="Picture 4" descr="C:\Users\Яна\Desktop\Жанна\Картинки. Таблицы\Клетка\Клетки - картинки\АГ, лизосомы.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88695" y="86621"/>
            <a:ext cx="3159302" cy="20162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9" name="Picture 2" descr="C:\Users\Яна\Desktop\Жанна\Картинки. Таблицы\Клетка\Открытый урок\123\15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43324" y="86621"/>
            <a:ext cx="3213177" cy="201622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90" name="Picture 3" descr="H:\Клетка\Открытый урок\123\лизосома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>
          <a:xfrm>
            <a:off x="5943324" y="50777"/>
            <a:ext cx="3171523" cy="205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2304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35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1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65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900"/>
                            </p:stCondLst>
                            <p:childTnLst>
                              <p:par>
                                <p:cTn id="6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5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500"/>
                            </p:stCondLst>
                            <p:childTnLst>
                              <p:par>
                                <p:cTn id="1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1000"/>
                            </p:stCondLst>
                            <p:childTnLst>
                              <p:par>
                                <p:cTn id="1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500"/>
                            </p:stCondLst>
                            <p:childTnLst>
                              <p:par>
                                <p:cTn id="1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2000"/>
                            </p:stCondLst>
                            <p:childTnLst>
                              <p:par>
                                <p:cTn id="1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000"/>
                            </p:stCondLst>
                            <p:childTnLst>
                              <p:par>
                                <p:cTn id="18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7"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9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500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>
                      <p:stCondLst>
                        <p:cond delay="indefinite"/>
                      </p:stCondLst>
                      <p:childTnLst>
                        <p:par>
                          <p:cTn id="259" fill="hold">
                            <p:stCondLst>
                              <p:cond delay="0"/>
                            </p:stCondLst>
                            <p:childTnLst>
                              <p:par>
                                <p:cTn id="26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1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50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3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3"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5"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500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500"/>
                            </p:stCondLst>
                            <p:childTnLst>
                              <p:par>
                                <p:cTn id="29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1000"/>
                            </p:stCondLst>
                            <p:childTnLst>
                              <p:par>
                                <p:cTn id="2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500"/>
                            </p:stCondLst>
                            <p:childTnLst>
                              <p:par>
                                <p:cTn id="3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1000"/>
                            </p:stCondLst>
                            <p:childTnLst>
                              <p:par>
                                <p:cTn id="3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8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500"/>
                            </p:stCondLst>
                            <p:childTnLst>
                              <p:par>
                                <p:cTn id="3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6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1500"/>
                            </p:stCondLst>
                            <p:childTnLst>
                              <p:par>
                                <p:cTn id="34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2000"/>
                            </p:stCondLst>
                            <p:childTnLst>
                              <p:par>
                                <p:cTn id="3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8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4" grpId="0" build="allAtOnce" animBg="1"/>
      <p:bldP spid="115" grpId="0" build="allAtOnce" animBg="1"/>
      <p:bldP spid="116" grpId="0" build="allAtOnce" animBg="1"/>
      <p:bldP spid="14" grpId="0" animBg="1"/>
      <p:bldP spid="15" grpId="0" animBg="1"/>
      <p:bldP spid="16" grpId="0" animBg="1"/>
      <p:bldP spid="24" grpId="0" animBg="1"/>
      <p:bldP spid="2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6" grpId="0" animBg="1"/>
      <p:bldP spid="47" grpId="0" animBg="1"/>
      <p:bldP spid="48" grpId="0" animBg="1"/>
      <p:bldP spid="53" grpId="0" animBg="1"/>
      <p:bldP spid="55" grpId="0" animBg="1"/>
      <p:bldP spid="56" grpId="0" animBg="1"/>
      <p:bldP spid="59" grpId="0" animBg="1"/>
      <p:bldP spid="61" grpId="0" animBg="1"/>
      <p:bldP spid="62" grpId="0" animBg="1"/>
      <p:bldP spid="63" grpId="0" animBg="1"/>
      <p:bldP spid="64" grpId="0" animBg="1"/>
      <p:bldP spid="77" grpId="0" build="allAtOnce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51</Words>
  <Application>Microsoft Office PowerPoint</Application>
  <PresentationFormat>Экран 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1_Апекс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Жизнь на планете Земля представлена  клеточной формой!</dc:title>
  <dc:creator>Яна</dc:creator>
  <cp:lastModifiedBy>Жанна</cp:lastModifiedBy>
  <cp:revision>89</cp:revision>
  <dcterms:created xsi:type="dcterms:W3CDTF">2010-10-18T18:16:11Z</dcterms:created>
  <dcterms:modified xsi:type="dcterms:W3CDTF">2014-01-25T12:13:37Z</dcterms:modified>
</cp:coreProperties>
</file>