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85BBB-32CF-4969-BA6D-4B05F35FC73E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5B9D0-0E5F-435E-AF8A-77662AD59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3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Приложение 2 – </a:t>
            </a:r>
            <a:r>
              <a:rPr lang="ru-RU" smtClean="0"/>
              <a:t>Состав крови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5B9D0-0E5F-435E-AF8A-77662AD59EC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86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F509-1748-40FD-BEAE-C2563263E66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44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AE01-2735-400A-B404-B511C59C4C7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71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04F5-68FE-4F8A-810C-694862C0F71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26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4BBC-B0D2-4FAA-A21D-C9B6FDBD1D9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361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4FE-D1F5-4E82-A95B-9B8C6E76554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307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4800-4D75-4067-BCA6-C97C3EA62E6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50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88E5-5B92-4224-B48B-4ABDFB84D4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038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857E-D596-4F0E-8533-3F38AACFEFA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0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1C7E2-2FA1-44AF-B0E7-A1BC3233142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5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E566-D79D-43BF-BC4A-0E8928F847B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413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E695-BEF6-499A-A48F-4328D747BD3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05BE3-51CD-4FF8-AA48-02143F631FA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преподаватель биологии высшей категории Ж. А. Остахова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DDA8B-4CF8-4E44-AC54-31372ED672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7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открытый урок\фото для фона\L30w1p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38" name="AutoShape 90"/>
          <p:cNvSpPr>
            <a:spLocks noChangeArrowheads="1"/>
          </p:cNvSpPr>
          <p:nvPr/>
        </p:nvSpPr>
        <p:spPr bwMode="auto">
          <a:xfrm>
            <a:off x="3059113" y="2781300"/>
            <a:ext cx="2233612" cy="863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Front">
              <a:rot lat="2009998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b="1" i="1" u="sng">
                <a:solidFill>
                  <a:prstClr val="white"/>
                </a:solidFill>
                <a:latin typeface="Times New Roman" charset="0"/>
              </a:rPr>
              <a:t>Состав крови</a:t>
            </a:r>
          </a:p>
        </p:txBody>
      </p:sp>
      <p:sp>
        <p:nvSpPr>
          <p:cNvPr id="2140" name="AutoShape 92"/>
          <p:cNvSpPr>
            <a:spLocks noChangeArrowheads="1"/>
          </p:cNvSpPr>
          <p:nvPr/>
        </p:nvSpPr>
        <p:spPr bwMode="auto">
          <a:xfrm rot="10800000">
            <a:off x="2857500" y="3000375"/>
            <a:ext cx="360363" cy="360363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41" name="AutoShape 93"/>
          <p:cNvSpPr>
            <a:spLocks noChangeArrowheads="1"/>
          </p:cNvSpPr>
          <p:nvPr/>
        </p:nvSpPr>
        <p:spPr bwMode="auto">
          <a:xfrm>
            <a:off x="5435600" y="2924175"/>
            <a:ext cx="360363" cy="360363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2144" name="AutoShape 96"/>
          <p:cNvSpPr>
            <a:spLocks noChangeArrowheads="1"/>
          </p:cNvSpPr>
          <p:nvPr/>
        </p:nvSpPr>
        <p:spPr bwMode="auto">
          <a:xfrm>
            <a:off x="1547813" y="2924175"/>
            <a:ext cx="1223962" cy="506413"/>
          </a:xfrm>
          <a:prstGeom prst="flowChartTerminator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</a:rPr>
              <a:t>плазма</a:t>
            </a:r>
          </a:p>
        </p:txBody>
      </p:sp>
      <p:sp>
        <p:nvSpPr>
          <p:cNvPr id="2145" name="AutoShape 97"/>
          <p:cNvSpPr>
            <a:spLocks noChangeArrowheads="1"/>
          </p:cNvSpPr>
          <p:nvPr/>
        </p:nvSpPr>
        <p:spPr bwMode="auto">
          <a:xfrm>
            <a:off x="5867400" y="2852738"/>
            <a:ext cx="1296988" cy="576262"/>
          </a:xfrm>
          <a:prstGeom prst="flowChartTerminator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</a:rPr>
              <a:t>Форм. </a:t>
            </a:r>
          </a:p>
          <a:p>
            <a:pPr algn="ctr"/>
            <a:r>
              <a:rPr lang="ru-RU" b="1">
                <a:solidFill>
                  <a:prstClr val="white"/>
                </a:solidFill>
              </a:rPr>
              <a:t>эл.крови</a:t>
            </a: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179388" y="2997200"/>
            <a:ext cx="863600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Н</a:t>
            </a:r>
            <a:r>
              <a:rPr lang="en-US" sz="1000" b="1">
                <a:solidFill>
                  <a:prstClr val="white"/>
                </a:solidFill>
                <a:latin typeface="Tahoma" charset="0"/>
              </a:rPr>
              <a:t>2</a:t>
            </a:r>
            <a:r>
              <a:rPr lang="en-US" b="1">
                <a:solidFill>
                  <a:prstClr val="white"/>
                </a:solidFill>
                <a:latin typeface="Tahoma" charset="0"/>
              </a:rPr>
              <a:t>O</a:t>
            </a:r>
            <a:endParaRPr lang="ru-RU" b="1">
              <a:solidFill>
                <a:prstClr val="white"/>
              </a:solidFill>
              <a:latin typeface="Tahoma" charset="0"/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1547813" y="4005263"/>
            <a:ext cx="1223962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Белки</a:t>
            </a:r>
          </a:p>
        </p:txBody>
      </p:sp>
      <p:sp>
        <p:nvSpPr>
          <p:cNvPr id="2149" name="Rectangle 101"/>
          <p:cNvSpPr>
            <a:spLocks noChangeArrowheads="1"/>
          </p:cNvSpPr>
          <p:nvPr/>
        </p:nvSpPr>
        <p:spPr bwMode="auto">
          <a:xfrm>
            <a:off x="1403350" y="5084763"/>
            <a:ext cx="1511300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Фибриноген</a:t>
            </a:r>
          </a:p>
        </p:txBody>
      </p:sp>
      <p:sp>
        <p:nvSpPr>
          <p:cNvPr id="2150" name="AutoShape 102"/>
          <p:cNvSpPr>
            <a:spLocks noChangeArrowheads="1"/>
          </p:cNvSpPr>
          <p:nvPr/>
        </p:nvSpPr>
        <p:spPr bwMode="auto">
          <a:xfrm>
            <a:off x="2051050" y="3500438"/>
            <a:ext cx="215900" cy="433387"/>
          </a:xfrm>
          <a:prstGeom prst="downArrow">
            <a:avLst>
              <a:gd name="adj1" fmla="val 50000"/>
              <a:gd name="adj2" fmla="val 50184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151" name="AutoShape 103"/>
          <p:cNvSpPr>
            <a:spLocks noChangeArrowheads="1"/>
          </p:cNvSpPr>
          <p:nvPr/>
        </p:nvSpPr>
        <p:spPr bwMode="auto">
          <a:xfrm>
            <a:off x="2051050" y="4581525"/>
            <a:ext cx="163513" cy="433388"/>
          </a:xfrm>
          <a:prstGeom prst="downArrow">
            <a:avLst>
              <a:gd name="adj1" fmla="val 50000"/>
              <a:gd name="adj2" fmla="val 50175"/>
            </a:avLst>
          </a:prstGeom>
          <a:solidFill>
            <a:srgbClr val="FF0000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52" name="AutoShape 104"/>
          <p:cNvSpPr>
            <a:spLocks noChangeArrowheads="1"/>
          </p:cNvSpPr>
          <p:nvPr/>
        </p:nvSpPr>
        <p:spPr bwMode="auto">
          <a:xfrm>
            <a:off x="1116013" y="3068638"/>
            <a:ext cx="360362" cy="215900"/>
          </a:xfrm>
          <a:prstGeom prst="leftArrow">
            <a:avLst>
              <a:gd name="adj1" fmla="val 50000"/>
              <a:gd name="adj2" fmla="val 417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53" name="AutoShape 105"/>
          <p:cNvSpPr>
            <a:spLocks noChangeArrowheads="1"/>
          </p:cNvSpPr>
          <p:nvPr/>
        </p:nvSpPr>
        <p:spPr bwMode="auto">
          <a:xfrm>
            <a:off x="2051050" y="2349500"/>
            <a:ext cx="215900" cy="503238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2154" name="AutoShape 106"/>
          <p:cNvCxnSpPr>
            <a:cxnSpLocks noChangeShapeType="1"/>
          </p:cNvCxnSpPr>
          <p:nvPr/>
        </p:nvCxnSpPr>
        <p:spPr bwMode="auto">
          <a:xfrm rot="-5400000">
            <a:off x="774700" y="2185988"/>
            <a:ext cx="808037" cy="846138"/>
          </a:xfrm>
          <a:prstGeom prst="curvedConnector2">
            <a:avLst/>
          </a:prstGeom>
          <a:ln>
            <a:solidFill>
              <a:srgbClr val="FFC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1547813" y="1844675"/>
            <a:ext cx="1223962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Соли </a:t>
            </a:r>
            <a:r>
              <a:rPr lang="en-US" b="1">
                <a:solidFill>
                  <a:prstClr val="white"/>
                </a:solidFill>
                <a:latin typeface="Tahoma" charset="0"/>
              </a:rPr>
              <a:t>NaCl</a:t>
            </a:r>
            <a:endParaRPr lang="ru-RU" b="1">
              <a:solidFill>
                <a:prstClr val="white"/>
              </a:solidFill>
              <a:latin typeface="Tahoma" charset="0"/>
            </a:endParaRPr>
          </a:p>
        </p:txBody>
      </p:sp>
      <p:cxnSp>
        <p:nvCxnSpPr>
          <p:cNvPr id="2156" name="AutoShape 108"/>
          <p:cNvCxnSpPr>
            <a:cxnSpLocks noChangeShapeType="1"/>
          </p:cNvCxnSpPr>
          <p:nvPr/>
        </p:nvCxnSpPr>
        <p:spPr bwMode="auto">
          <a:xfrm rot="-5400000">
            <a:off x="2591594" y="800894"/>
            <a:ext cx="592137" cy="1527175"/>
          </a:xfrm>
          <a:prstGeom prst="curvedConnector2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7" name="AutoShape 109"/>
          <p:cNvSpPr>
            <a:spLocks noChangeArrowheads="1"/>
          </p:cNvSpPr>
          <p:nvPr/>
        </p:nvSpPr>
        <p:spPr bwMode="auto">
          <a:xfrm>
            <a:off x="6443663" y="2276475"/>
            <a:ext cx="215900" cy="503238"/>
          </a:xfrm>
          <a:prstGeom prst="upArrow">
            <a:avLst>
              <a:gd name="adj1" fmla="val 50000"/>
              <a:gd name="adj2" fmla="val 58272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58" name="AutoShape 110"/>
          <p:cNvSpPr>
            <a:spLocks noChangeArrowheads="1"/>
          </p:cNvSpPr>
          <p:nvPr/>
        </p:nvSpPr>
        <p:spPr bwMode="auto">
          <a:xfrm>
            <a:off x="7235825" y="2997200"/>
            <a:ext cx="433388" cy="217488"/>
          </a:xfrm>
          <a:prstGeom prst="rightArrow">
            <a:avLst>
              <a:gd name="adj1" fmla="val 50000"/>
              <a:gd name="adj2" fmla="val 49817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59" name="AutoShape 111"/>
          <p:cNvSpPr>
            <a:spLocks noChangeArrowheads="1"/>
          </p:cNvSpPr>
          <p:nvPr/>
        </p:nvSpPr>
        <p:spPr bwMode="auto">
          <a:xfrm>
            <a:off x="6443663" y="3500438"/>
            <a:ext cx="215900" cy="1441450"/>
          </a:xfrm>
          <a:prstGeom prst="downArrow">
            <a:avLst>
              <a:gd name="adj1" fmla="val 50000"/>
              <a:gd name="adj2" fmla="val 166912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160" name="Rectangle 112"/>
          <p:cNvSpPr>
            <a:spLocks noChangeArrowheads="1"/>
          </p:cNvSpPr>
          <p:nvPr/>
        </p:nvSpPr>
        <p:spPr bwMode="auto">
          <a:xfrm>
            <a:off x="5795963" y="5084763"/>
            <a:ext cx="1511300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Тромбоциты</a:t>
            </a:r>
          </a:p>
        </p:txBody>
      </p:sp>
      <p:sp>
        <p:nvSpPr>
          <p:cNvPr id="2161" name="Rectangle 113"/>
          <p:cNvSpPr>
            <a:spLocks noChangeArrowheads="1"/>
          </p:cNvSpPr>
          <p:nvPr/>
        </p:nvSpPr>
        <p:spPr bwMode="auto">
          <a:xfrm>
            <a:off x="7740650" y="2852738"/>
            <a:ext cx="1403350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  <a:latin typeface="Tahoma" charset="0"/>
              </a:rPr>
              <a:t>Лейкоциты</a:t>
            </a:r>
          </a:p>
        </p:txBody>
      </p:sp>
      <p:cxnSp>
        <p:nvCxnSpPr>
          <p:cNvPr id="2162" name="AutoShape 114"/>
          <p:cNvCxnSpPr>
            <a:cxnSpLocks noChangeShapeType="1"/>
          </p:cNvCxnSpPr>
          <p:nvPr/>
        </p:nvCxnSpPr>
        <p:spPr bwMode="auto">
          <a:xfrm>
            <a:off x="2916238" y="5300663"/>
            <a:ext cx="2843212" cy="0"/>
          </a:xfrm>
          <a:prstGeom prst="straightConnector1">
            <a:avLst/>
          </a:prstGeom>
          <a:ln>
            <a:solidFill>
              <a:srgbClr val="FFC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63" name="AutoShape 115"/>
          <p:cNvCxnSpPr>
            <a:cxnSpLocks noChangeShapeType="1"/>
          </p:cNvCxnSpPr>
          <p:nvPr/>
        </p:nvCxnSpPr>
        <p:spPr bwMode="auto">
          <a:xfrm rot="5400000">
            <a:off x="5363369" y="5445919"/>
            <a:ext cx="1025525" cy="1312863"/>
          </a:xfrm>
          <a:prstGeom prst="bentConnector2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64" name="AutoShape 116"/>
          <p:cNvCxnSpPr>
            <a:cxnSpLocks noChangeShapeType="1"/>
          </p:cNvCxnSpPr>
          <p:nvPr/>
        </p:nvCxnSpPr>
        <p:spPr bwMode="auto">
          <a:xfrm rot="16200000" flipH="1">
            <a:off x="2375694" y="5337969"/>
            <a:ext cx="1025525" cy="1528763"/>
          </a:xfrm>
          <a:prstGeom prst="bentConnector2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5651500" y="1700213"/>
            <a:ext cx="1511300" cy="5048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ahoma" charset="0"/>
              </a:rPr>
              <a:t>Эритроциты</a:t>
            </a:r>
          </a:p>
        </p:txBody>
      </p:sp>
      <p:sp>
        <p:nvSpPr>
          <p:cNvPr id="2168" name="Line 120"/>
          <p:cNvSpPr>
            <a:spLocks noChangeShapeType="1"/>
          </p:cNvSpPr>
          <p:nvPr/>
        </p:nvSpPr>
        <p:spPr bwMode="auto">
          <a:xfrm flipV="1">
            <a:off x="6372225" y="1052513"/>
            <a:ext cx="0" cy="647700"/>
          </a:xfrm>
          <a:prstGeom prst="line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169" name="Line 121"/>
          <p:cNvSpPr>
            <a:spLocks noChangeShapeType="1"/>
          </p:cNvSpPr>
          <p:nvPr/>
        </p:nvSpPr>
        <p:spPr bwMode="auto">
          <a:xfrm flipH="1" flipV="1">
            <a:off x="4932363" y="1268413"/>
            <a:ext cx="719137" cy="431800"/>
          </a:xfrm>
          <a:prstGeom prst="line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ln>
                <a:solidFill>
                  <a:prstClr val="white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>
            <a:off x="2916238" y="5300663"/>
            <a:ext cx="936625" cy="215900"/>
          </a:xfrm>
          <a:prstGeom prst="line">
            <a:avLst/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172" name="AutoShape 124"/>
          <p:cNvSpPr>
            <a:spLocks noChangeArrowheads="1"/>
          </p:cNvSpPr>
          <p:nvPr/>
        </p:nvSpPr>
        <p:spPr bwMode="auto">
          <a:xfrm>
            <a:off x="3500438" y="1071563"/>
            <a:ext cx="1727200" cy="360362"/>
          </a:xfrm>
          <a:prstGeom prst="parallelogram">
            <a:avLst>
              <a:gd name="adj" fmla="val 119824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</a:rPr>
              <a:t>Гемолиз</a:t>
            </a:r>
          </a:p>
        </p:txBody>
      </p:sp>
      <p:sp>
        <p:nvSpPr>
          <p:cNvPr id="2173" name="AutoShape 125"/>
          <p:cNvSpPr>
            <a:spLocks noChangeArrowheads="1"/>
          </p:cNvSpPr>
          <p:nvPr/>
        </p:nvSpPr>
        <p:spPr bwMode="auto">
          <a:xfrm>
            <a:off x="3348038" y="6453188"/>
            <a:ext cx="2087562" cy="404812"/>
          </a:xfrm>
          <a:prstGeom prst="parallelogram">
            <a:avLst>
              <a:gd name="adj" fmla="val 128922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prstClr val="white"/>
                </a:solidFill>
              </a:rPr>
              <a:t>Гемофилия</a:t>
            </a:r>
          </a:p>
        </p:txBody>
      </p:sp>
      <p:sp>
        <p:nvSpPr>
          <p:cNvPr id="2175" name="AutoShape 127"/>
          <p:cNvSpPr>
            <a:spLocks noChangeArrowheads="1"/>
          </p:cNvSpPr>
          <p:nvPr/>
        </p:nvSpPr>
        <p:spPr bwMode="auto">
          <a:xfrm>
            <a:off x="3348038" y="5516563"/>
            <a:ext cx="1943100" cy="360362"/>
          </a:xfrm>
          <a:prstGeom prst="parallelogram">
            <a:avLst>
              <a:gd name="adj" fmla="val 134802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prstClr val="white"/>
                </a:solidFill>
              </a:rPr>
              <a:t>Фибрин</a:t>
            </a:r>
          </a:p>
        </p:txBody>
      </p:sp>
      <p:sp>
        <p:nvSpPr>
          <p:cNvPr id="2176" name="AutoShape 128"/>
          <p:cNvSpPr>
            <a:spLocks noChangeArrowheads="1"/>
          </p:cNvSpPr>
          <p:nvPr/>
        </p:nvSpPr>
        <p:spPr bwMode="auto">
          <a:xfrm>
            <a:off x="5508625" y="620713"/>
            <a:ext cx="2016125" cy="431800"/>
          </a:xfrm>
          <a:prstGeom prst="parallelogram">
            <a:avLst>
              <a:gd name="adj" fmla="val 116728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prstClr val="white"/>
                </a:solidFill>
              </a:rPr>
              <a:t>Анемия</a:t>
            </a:r>
          </a:p>
        </p:txBody>
      </p:sp>
      <p:sp>
        <p:nvSpPr>
          <p:cNvPr id="2177" name="AutoShape 129"/>
          <p:cNvSpPr>
            <a:spLocks noChangeArrowheads="1"/>
          </p:cNvSpPr>
          <p:nvPr/>
        </p:nvSpPr>
        <p:spPr bwMode="auto">
          <a:xfrm>
            <a:off x="7416800" y="1773238"/>
            <a:ext cx="1727200" cy="431800"/>
          </a:xfrm>
          <a:prstGeom prst="parallelogram">
            <a:avLst>
              <a:gd name="adj" fmla="val 100000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Лейкемия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178" name="AutoShape 130"/>
          <p:cNvSpPr>
            <a:spLocks noChangeArrowheads="1"/>
          </p:cNvSpPr>
          <p:nvPr/>
        </p:nvSpPr>
        <p:spPr bwMode="auto">
          <a:xfrm>
            <a:off x="7092950" y="4005263"/>
            <a:ext cx="2051050" cy="431800"/>
          </a:xfrm>
          <a:prstGeom prst="parallelogram">
            <a:avLst>
              <a:gd name="adj" fmla="val 118750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prstClr val="white"/>
                </a:solidFill>
              </a:rPr>
              <a:t>Иммунитет</a:t>
            </a:r>
            <a:endParaRPr lang="ru-RU" dirty="0">
              <a:solidFill>
                <a:prstClr val="white"/>
              </a:solidFill>
            </a:endParaRPr>
          </a:p>
        </p:txBody>
      </p:sp>
      <p:cxnSp>
        <p:nvCxnSpPr>
          <p:cNvPr id="2179" name="AutoShape 131"/>
          <p:cNvCxnSpPr>
            <a:cxnSpLocks noChangeShapeType="1"/>
          </p:cNvCxnSpPr>
          <p:nvPr/>
        </p:nvCxnSpPr>
        <p:spPr bwMode="auto">
          <a:xfrm rot="5400000">
            <a:off x="7915275" y="3514726"/>
            <a:ext cx="638175" cy="323850"/>
          </a:xfrm>
          <a:prstGeom prst="curvedConnector3">
            <a:avLst>
              <a:gd name="adj1" fmla="val 49255"/>
            </a:avLst>
          </a:prstGeom>
          <a:ln>
            <a:solidFill>
              <a:srgbClr val="FFC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80" name="AutoShape 132"/>
          <p:cNvCxnSpPr>
            <a:cxnSpLocks noChangeShapeType="1"/>
          </p:cNvCxnSpPr>
          <p:nvPr/>
        </p:nvCxnSpPr>
        <p:spPr bwMode="auto">
          <a:xfrm rot="5400000" flipH="1">
            <a:off x="7952581" y="2424907"/>
            <a:ext cx="638175" cy="198438"/>
          </a:xfrm>
          <a:prstGeom prst="curvedConnector3">
            <a:avLst>
              <a:gd name="adj1" fmla="val 49255"/>
            </a:avLst>
          </a:prstGeom>
          <a:ln>
            <a:solidFill>
              <a:srgbClr val="FFC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2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1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0"/>
                                        <p:tgtEl>
                                          <p:spTgt spid="2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0"/>
                                        <p:tgtEl>
                                          <p:spTgt spid="2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0"/>
                                        <p:tgtEl>
                                          <p:spTgt spid="2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9" dur="500"/>
                                        <p:tgtEl>
                                          <p:spTgt spid="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3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6" dur="5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8" grpId="0" build="allAtOnce" animBg="1"/>
      <p:bldP spid="2140" grpId="0" animBg="1"/>
      <p:bldP spid="2141" grpId="0" animBg="1"/>
      <p:bldP spid="2144" grpId="0" animBg="1"/>
      <p:bldP spid="2145" grpId="0" animBg="1"/>
      <p:bldP spid="2147" grpId="0" animBg="1"/>
      <p:bldP spid="2148" grpId="0" animBg="1"/>
      <p:bldP spid="2149" grpId="0" animBg="1"/>
      <p:bldP spid="2150" grpId="0" animBg="1"/>
      <p:bldP spid="2151" grpId="0" animBg="1"/>
      <p:bldP spid="2152" grpId="0" animBg="1"/>
      <p:bldP spid="2153" grpId="0" animBg="1"/>
      <p:bldP spid="2155" grpId="0" animBg="1"/>
      <p:bldP spid="2157" grpId="0" animBg="1"/>
      <p:bldP spid="2158" grpId="0" animBg="1"/>
      <p:bldP spid="2159" grpId="0" animBg="1"/>
      <p:bldP spid="2160" grpId="0" animBg="1"/>
      <p:bldP spid="2161" grpId="0" animBg="1"/>
      <p:bldP spid="2165" grpId="0" animBg="1"/>
      <p:bldP spid="2172" grpId="0" animBg="1"/>
      <p:bldP spid="2173" grpId="0" animBg="1"/>
      <p:bldP spid="2175" grpId="0" animBg="1"/>
      <p:bldP spid="2176" grpId="0" animBg="1"/>
      <p:bldP spid="2177" grpId="0" animBg="1"/>
      <p:bldP spid="217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Экран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Жанна</cp:lastModifiedBy>
  <cp:revision>3</cp:revision>
  <dcterms:modified xsi:type="dcterms:W3CDTF">2014-01-25T12:09:31Z</dcterms:modified>
</cp:coreProperties>
</file>