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68" r:id="rId6"/>
    <p:sldId id="269" r:id="rId7"/>
    <p:sldId id="259" r:id="rId8"/>
    <p:sldId id="270" r:id="rId9"/>
    <p:sldId id="258" r:id="rId10"/>
    <p:sldId id="263" r:id="rId11"/>
    <p:sldId id="260" r:id="rId12"/>
    <p:sldId id="264" r:id="rId13"/>
    <p:sldId id="265" r:id="rId14"/>
    <p:sldId id="266" r:id="rId15"/>
    <p:sldId id="267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-13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Решение задач на составление уравнений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Урок объяснения нового материала и первичного закрепления знаний 6 класс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№ 596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Одна скважина на 3,4 м глубже другой. Если глубину первой скважины увеличить на 21,6 м, а второй – в 3 раза, то скважины будут иметь одинаковую глубину. Найдите глубину каждой скважины.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№ 596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2348880"/>
            <a:ext cx="2808312" cy="648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 скважина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55576" y="4221088"/>
            <a:ext cx="66967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83568" y="3068960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одержимое 2"/>
          <p:cNvSpPr txBox="1">
            <a:spLocks/>
          </p:cNvSpPr>
          <p:nvPr/>
        </p:nvSpPr>
        <p:spPr>
          <a:xfrm>
            <a:off x="755576" y="3429000"/>
            <a:ext cx="2808312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скважина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11560" y="1988840"/>
            <a:ext cx="6840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одержимое 2"/>
          <p:cNvSpPr txBox="1">
            <a:spLocks/>
          </p:cNvSpPr>
          <p:nvPr/>
        </p:nvSpPr>
        <p:spPr>
          <a:xfrm>
            <a:off x="6012160" y="1268760"/>
            <a:ext cx="18002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Стало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3995936" y="1268760"/>
            <a:ext cx="18002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Было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508104" y="1196752"/>
            <a:ext cx="0" cy="302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635896" y="1196752"/>
            <a:ext cx="0" cy="302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одержимое 2"/>
          <p:cNvSpPr txBox="1">
            <a:spLocks/>
          </p:cNvSpPr>
          <p:nvPr/>
        </p:nvSpPr>
        <p:spPr>
          <a:xfrm>
            <a:off x="4211960" y="2276872"/>
            <a:ext cx="648072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одержимое 2"/>
          <p:cNvSpPr txBox="1">
            <a:spLocks/>
          </p:cNvSpPr>
          <p:nvPr/>
        </p:nvSpPr>
        <p:spPr>
          <a:xfrm>
            <a:off x="3851920" y="3429000"/>
            <a:ext cx="1152128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 + 3,4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Содержимое 2"/>
          <p:cNvSpPr txBox="1">
            <a:spLocks/>
          </p:cNvSpPr>
          <p:nvPr/>
        </p:nvSpPr>
        <p:spPr>
          <a:xfrm>
            <a:off x="6156176" y="2276872"/>
            <a:ext cx="144016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err="1" smtClean="0"/>
              <a:t>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+21,6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Содержимое 2"/>
          <p:cNvSpPr txBox="1">
            <a:spLocks/>
          </p:cNvSpPr>
          <p:nvPr/>
        </p:nvSpPr>
        <p:spPr>
          <a:xfrm>
            <a:off x="6156176" y="3429000"/>
            <a:ext cx="1584176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3(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+ 3,4)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Равно 25"/>
          <p:cNvSpPr/>
          <p:nvPr/>
        </p:nvSpPr>
        <p:spPr>
          <a:xfrm rot="5400000">
            <a:off x="6372200" y="2852936"/>
            <a:ext cx="576064" cy="43204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419872" y="4653136"/>
            <a:ext cx="3096344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х+21,6 = 3(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+ 3,4)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№ 600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Расстояние между пунктами А и В автомобиль проехал за 1,2 часа, а автобус за 2,1 часа. Найдите скорость каждой машины, если автомобиль двигался на 30 км/ч быстрее, чем автобус.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№ 600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2348880"/>
            <a:ext cx="2376264" cy="648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Автомобиль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55576" y="4221088"/>
            <a:ext cx="7488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83568" y="3068960"/>
            <a:ext cx="76328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одержимое 2"/>
          <p:cNvSpPr txBox="1">
            <a:spLocks/>
          </p:cNvSpPr>
          <p:nvPr/>
        </p:nvSpPr>
        <p:spPr>
          <a:xfrm>
            <a:off x="395536" y="3429000"/>
            <a:ext cx="23042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Автобус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11560" y="1988840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одержимое 2"/>
          <p:cNvSpPr txBox="1">
            <a:spLocks/>
          </p:cNvSpPr>
          <p:nvPr/>
        </p:nvSpPr>
        <p:spPr>
          <a:xfrm>
            <a:off x="4211960" y="1268760"/>
            <a:ext cx="1800200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Скорость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2627784" y="1268760"/>
            <a:ext cx="144016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Время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4211960" y="1340768"/>
            <a:ext cx="0" cy="2880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555776" y="1340768"/>
            <a:ext cx="0" cy="2880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одержимое 2"/>
          <p:cNvSpPr txBox="1">
            <a:spLocks/>
          </p:cNvSpPr>
          <p:nvPr/>
        </p:nvSpPr>
        <p:spPr>
          <a:xfrm>
            <a:off x="5004048" y="3356992"/>
            <a:ext cx="648072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одержимое 2"/>
          <p:cNvSpPr txBox="1">
            <a:spLocks/>
          </p:cNvSpPr>
          <p:nvPr/>
        </p:nvSpPr>
        <p:spPr>
          <a:xfrm>
            <a:off x="4499992" y="2348880"/>
            <a:ext cx="1296144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 + 3</a:t>
            </a:r>
            <a:r>
              <a:rPr lang="ru-RU" sz="3200" dirty="0" smtClean="0"/>
              <a:t>0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Содержимое 2"/>
          <p:cNvSpPr txBox="1">
            <a:spLocks/>
          </p:cNvSpPr>
          <p:nvPr/>
        </p:nvSpPr>
        <p:spPr>
          <a:xfrm>
            <a:off x="6156176" y="2276872"/>
            <a:ext cx="2016224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/>
              <a:t>1,2(</a:t>
            </a:r>
            <a:r>
              <a:rPr lang="ru-RU" sz="3200" dirty="0" err="1" smtClean="0"/>
              <a:t>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+30)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Содержимое 2"/>
          <p:cNvSpPr txBox="1">
            <a:spLocks/>
          </p:cNvSpPr>
          <p:nvPr/>
        </p:nvSpPr>
        <p:spPr>
          <a:xfrm>
            <a:off x="6300192" y="3429000"/>
            <a:ext cx="158417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2,1х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Равно 25"/>
          <p:cNvSpPr/>
          <p:nvPr/>
        </p:nvSpPr>
        <p:spPr>
          <a:xfrm rot="5400000">
            <a:off x="6372200" y="2852936"/>
            <a:ext cx="576064" cy="43204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827584" y="4365104"/>
            <a:ext cx="4320480" cy="24928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ru-RU" sz="3200" dirty="0" smtClean="0"/>
              <a:t>2,1х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1,2(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+ 30)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ru-RU" sz="3200" baseline="0" dirty="0" smtClean="0"/>
              <a:t>2,1х</a:t>
            </a:r>
            <a:r>
              <a:rPr lang="ru-RU" sz="3200" dirty="0" smtClean="0"/>
              <a:t> – 1,2х = 36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0,9х = 36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ru-RU" sz="3200" dirty="0" smtClean="0"/>
              <a:t>Х = 40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40 + 30 = 70 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940152" y="1340768"/>
            <a:ext cx="0" cy="2880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одержимое 2"/>
          <p:cNvSpPr txBox="1">
            <a:spLocks/>
          </p:cNvSpPr>
          <p:nvPr/>
        </p:nvSpPr>
        <p:spPr>
          <a:xfrm>
            <a:off x="6012160" y="1268760"/>
            <a:ext cx="2376264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Расстояние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Содержимое 2"/>
          <p:cNvSpPr txBox="1">
            <a:spLocks/>
          </p:cNvSpPr>
          <p:nvPr/>
        </p:nvSpPr>
        <p:spPr>
          <a:xfrm>
            <a:off x="2987824" y="2276872"/>
            <a:ext cx="792088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1,2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Содержимое 2"/>
          <p:cNvSpPr txBox="1">
            <a:spLocks/>
          </p:cNvSpPr>
          <p:nvPr/>
        </p:nvSpPr>
        <p:spPr>
          <a:xfrm>
            <a:off x="2987824" y="3356992"/>
            <a:ext cx="936104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2,1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Содержимое 2"/>
          <p:cNvSpPr txBox="1">
            <a:spLocks/>
          </p:cNvSpPr>
          <p:nvPr/>
        </p:nvSpPr>
        <p:spPr>
          <a:xfrm>
            <a:off x="4211960" y="6281936"/>
            <a:ext cx="4644008" cy="5760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ru-RU" sz="3200" dirty="0" smtClean="0"/>
              <a:t>Ответ: 40 км/ч, 70 км/ч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№ 599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Автобус и грузовая машина, скорость которой на 15 км/ч больше скорости автобуса, выехали  одновременно навстречу друг другу из двух городов, расстояние между которыми 455 км. Найдите скорость каждой машины, если известно, что они встретились через 2,6 часа после выезда.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№ 599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3356992"/>
            <a:ext cx="2376264" cy="648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Грузовик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55576" y="4221088"/>
            <a:ext cx="7488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83568" y="3068960"/>
            <a:ext cx="71287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одержимое 2"/>
          <p:cNvSpPr txBox="1">
            <a:spLocks/>
          </p:cNvSpPr>
          <p:nvPr/>
        </p:nvSpPr>
        <p:spPr>
          <a:xfrm>
            <a:off x="395536" y="2204864"/>
            <a:ext cx="23042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Автобус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11560" y="1988840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одержимое 2"/>
          <p:cNvSpPr txBox="1">
            <a:spLocks/>
          </p:cNvSpPr>
          <p:nvPr/>
        </p:nvSpPr>
        <p:spPr>
          <a:xfrm>
            <a:off x="4139952" y="1268760"/>
            <a:ext cx="1944216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Скорость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2627784" y="1268760"/>
            <a:ext cx="1368152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Время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4211960" y="1412776"/>
            <a:ext cx="0" cy="2808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555776" y="1412776"/>
            <a:ext cx="0" cy="2808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одержимое 2"/>
          <p:cNvSpPr txBox="1">
            <a:spLocks/>
          </p:cNvSpPr>
          <p:nvPr/>
        </p:nvSpPr>
        <p:spPr>
          <a:xfrm>
            <a:off x="4788024" y="2276872"/>
            <a:ext cx="648072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одержимое 2"/>
          <p:cNvSpPr txBox="1">
            <a:spLocks/>
          </p:cNvSpPr>
          <p:nvPr/>
        </p:nvSpPr>
        <p:spPr>
          <a:xfrm>
            <a:off x="4499992" y="3429000"/>
            <a:ext cx="1296144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 + 15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Содержимое 2"/>
          <p:cNvSpPr txBox="1">
            <a:spLocks/>
          </p:cNvSpPr>
          <p:nvPr/>
        </p:nvSpPr>
        <p:spPr>
          <a:xfrm>
            <a:off x="6156176" y="3429000"/>
            <a:ext cx="2016224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smtClean="0"/>
              <a:t>2,6(</a:t>
            </a:r>
            <a:r>
              <a:rPr lang="ru-RU" sz="3200" dirty="0" err="1" smtClean="0"/>
              <a:t>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+15)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Содержимое 2"/>
          <p:cNvSpPr txBox="1">
            <a:spLocks/>
          </p:cNvSpPr>
          <p:nvPr/>
        </p:nvSpPr>
        <p:spPr>
          <a:xfrm>
            <a:off x="6228184" y="2276872"/>
            <a:ext cx="158417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2,6х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251520" y="4481736"/>
            <a:ext cx="4248472" cy="23762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ru-RU" sz="3200" dirty="0" smtClean="0"/>
              <a:t>2,6х +  2,6(</a:t>
            </a:r>
            <a:r>
              <a:rPr lang="ru-RU" sz="3200" dirty="0" err="1" smtClean="0"/>
              <a:t>х</a:t>
            </a:r>
            <a:r>
              <a:rPr lang="ru-RU" sz="3200" dirty="0" smtClean="0"/>
              <a:t> + 15) = 455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5,2х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455 – 39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ru-RU" sz="3200" dirty="0" smtClean="0"/>
              <a:t>Х = 80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80 + 15 = 95</a:t>
            </a:r>
          </a:p>
          <a:p>
            <a:pPr marL="342900" lvl="0" indent="-342900">
              <a:spcBef>
                <a:spcPct val="20000"/>
              </a:spcBef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940152" y="1412776"/>
            <a:ext cx="0" cy="2808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одержимое 2"/>
          <p:cNvSpPr txBox="1">
            <a:spLocks/>
          </p:cNvSpPr>
          <p:nvPr/>
        </p:nvSpPr>
        <p:spPr>
          <a:xfrm>
            <a:off x="6012160" y="1268760"/>
            <a:ext cx="2376264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Расстояние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Содержимое 2"/>
          <p:cNvSpPr txBox="1">
            <a:spLocks/>
          </p:cNvSpPr>
          <p:nvPr/>
        </p:nvSpPr>
        <p:spPr>
          <a:xfrm>
            <a:off x="2987824" y="2276872"/>
            <a:ext cx="792088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2,6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Содержимое 2"/>
          <p:cNvSpPr txBox="1">
            <a:spLocks/>
          </p:cNvSpPr>
          <p:nvPr/>
        </p:nvSpPr>
        <p:spPr>
          <a:xfrm>
            <a:off x="2987824" y="3429000"/>
            <a:ext cx="936104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2,6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Правая фигурная скобка 21"/>
          <p:cNvSpPr/>
          <p:nvPr/>
        </p:nvSpPr>
        <p:spPr>
          <a:xfrm>
            <a:off x="7812360" y="2204864"/>
            <a:ext cx="288032" cy="19442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"/>
          <p:cNvSpPr txBox="1">
            <a:spLocks/>
          </p:cNvSpPr>
          <p:nvPr/>
        </p:nvSpPr>
        <p:spPr>
          <a:xfrm>
            <a:off x="8172400" y="2924944"/>
            <a:ext cx="158417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455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Содержимое 2"/>
          <p:cNvSpPr txBox="1">
            <a:spLocks/>
          </p:cNvSpPr>
          <p:nvPr/>
        </p:nvSpPr>
        <p:spPr>
          <a:xfrm>
            <a:off x="4211960" y="6182544"/>
            <a:ext cx="4608512" cy="6754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ru-RU" sz="3200" dirty="0" smtClean="0"/>
              <a:t>Ответ: 80 км/ч, 95 км/ч</a:t>
            </a:r>
            <a:endParaRPr kumimoji="0" lang="ru-RU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Крест 32"/>
          <p:cNvSpPr/>
          <p:nvPr/>
        </p:nvSpPr>
        <p:spPr>
          <a:xfrm>
            <a:off x="6588224" y="2924944"/>
            <a:ext cx="360040" cy="360040"/>
          </a:xfrm>
          <a:prstGeom prst="plus">
            <a:avLst>
              <a:gd name="adj" fmla="val 395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2332856"/>
          </a:xfrm>
        </p:spPr>
        <p:txBody>
          <a:bodyPr/>
          <a:lstStyle/>
          <a:p>
            <a:r>
              <a:rPr lang="ru-RU" dirty="0" smtClean="0"/>
              <a:t>   Творческая работа. Придумайте задачи на тему «Я и мои друзья». Решите их, используя метод математического моделирования </a:t>
            </a:r>
          </a:p>
          <a:p>
            <a:r>
              <a:rPr lang="ru-RU" dirty="0" smtClean="0"/>
              <a:t>    №595, 598, 607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ru-RU" b="1" dirty="0" smtClean="0"/>
              <a:t>Модели из детства</a:t>
            </a:r>
            <a:endParaRPr lang="ru-RU" b="1" dirty="0"/>
          </a:p>
        </p:txBody>
      </p:sp>
      <p:pic>
        <p:nvPicPr>
          <p:cNvPr id="4098" name="Picture 2" descr="http://www.meloman.kz/upload/images/24708_138681_10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t="31752" b="21377"/>
          <a:stretch>
            <a:fillRect/>
          </a:stretch>
        </p:blipFill>
        <p:spPr bwMode="auto">
          <a:xfrm>
            <a:off x="2771800" y="4437112"/>
            <a:ext cx="4286924" cy="2009339"/>
          </a:xfrm>
          <a:prstGeom prst="rect">
            <a:avLst/>
          </a:prstGeom>
          <a:noFill/>
        </p:spPr>
      </p:pic>
      <p:pic>
        <p:nvPicPr>
          <p:cNvPr id="4100" name="Picture 4" descr="http://www.otoys.ru/picturesNew/yat_ming/b_99058B_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1124744"/>
            <a:ext cx="4104456" cy="3078344"/>
          </a:xfrm>
          <a:prstGeom prst="rect">
            <a:avLst/>
          </a:prstGeom>
          <a:noFill/>
        </p:spPr>
      </p:pic>
      <p:pic>
        <p:nvPicPr>
          <p:cNvPr id="4102" name="Picture 6" descr="http://i004.radikal.ru/1102/b2/492924d9df5f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3356992"/>
            <a:ext cx="2141319" cy="3187079"/>
          </a:xfrm>
          <a:prstGeom prst="rect">
            <a:avLst/>
          </a:prstGeom>
          <a:noFill/>
        </p:spPr>
      </p:pic>
      <p:pic>
        <p:nvPicPr>
          <p:cNvPr id="4104" name="Picture 8" descr="http://s03.radikal.ru/i176/1104/f1/43265147d4b5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6256" y="2492896"/>
            <a:ext cx="1788221" cy="2298055"/>
          </a:xfrm>
          <a:prstGeom prst="rect">
            <a:avLst/>
          </a:prstGeom>
          <a:noFill/>
        </p:spPr>
      </p:pic>
      <p:pic>
        <p:nvPicPr>
          <p:cNvPr id="4106" name="Picture 10" descr="http://www.limpoposha.ru/storage/products/10500/1_large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0"/>
            <a:ext cx="2367136" cy="2367136"/>
          </a:xfrm>
          <a:prstGeom prst="rect">
            <a:avLst/>
          </a:prstGeom>
          <a:noFill/>
        </p:spPr>
      </p:pic>
      <p:pic>
        <p:nvPicPr>
          <p:cNvPr id="4108" name="Picture 12" descr="http://www.higherthansatire.com/.a/6a00d8341cd41453ef0120a54233c1970c-800wi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433940" y="1412776"/>
            <a:ext cx="1612942" cy="19100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Математическая модель </a:t>
            </a:r>
            <a:endParaRPr lang="ru-RU" dirty="0"/>
          </a:p>
        </p:txBody>
      </p:sp>
      <p:pic>
        <p:nvPicPr>
          <p:cNvPr id="18434" name="Picture 2" descr="http://nataliya.kiev.ua/images/pascal/01_0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4509120"/>
            <a:ext cx="2276475" cy="1924051"/>
          </a:xfrm>
          <a:prstGeom prst="rect">
            <a:avLst/>
          </a:prstGeom>
          <a:noFill/>
        </p:spPr>
      </p:pic>
      <p:pic>
        <p:nvPicPr>
          <p:cNvPr id="18436" name="Picture 4" descr="http://xreferat.ru/image/33/1305950463_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1628800"/>
            <a:ext cx="4094820" cy="2729880"/>
          </a:xfrm>
          <a:prstGeom prst="rect">
            <a:avLst/>
          </a:prstGeom>
          <a:noFill/>
        </p:spPr>
      </p:pic>
      <p:pic>
        <p:nvPicPr>
          <p:cNvPr id="18438" name="Picture 6" descr="http://900igr.net/datai/ekologija/Energija/0015-008-Matematicheskoe-modelirovanie.jpg"/>
          <p:cNvPicPr>
            <a:picLocks noChangeAspect="1" noChangeArrowheads="1"/>
          </p:cNvPicPr>
          <p:nvPr/>
        </p:nvPicPr>
        <p:blipFill>
          <a:blip r:embed="rId4" cstate="print"/>
          <a:srcRect t="4824"/>
          <a:stretch>
            <a:fillRect/>
          </a:stretch>
        </p:blipFill>
        <p:spPr bwMode="auto">
          <a:xfrm>
            <a:off x="179512" y="3789040"/>
            <a:ext cx="4319234" cy="2841608"/>
          </a:xfrm>
          <a:prstGeom prst="rect">
            <a:avLst/>
          </a:prstGeom>
          <a:noFill/>
        </p:spPr>
      </p:pic>
      <p:pic>
        <p:nvPicPr>
          <p:cNvPr id="18440" name="Picture 8" descr="http://nit.miem.edu.ru/sbornik/2009/sec2/images/html_6c76f02c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1340768"/>
            <a:ext cx="4178945" cy="19442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№595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На одной стоянке было в 4 раза меньше машин, чем на второй стоянке. Когда со второй стоянки на первую перевели 12 автомобилей, машин на стоянках стало поровну. Сколько машин было на каждой стоянке первоначально?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№595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2348880"/>
            <a:ext cx="2808312" cy="648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 автостоянка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55576" y="4221088"/>
            <a:ext cx="66967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83568" y="3068960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одержимое 2"/>
          <p:cNvSpPr txBox="1">
            <a:spLocks/>
          </p:cNvSpPr>
          <p:nvPr/>
        </p:nvSpPr>
        <p:spPr>
          <a:xfrm>
            <a:off x="755576" y="3429000"/>
            <a:ext cx="2808312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автостоянка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11560" y="1988840"/>
            <a:ext cx="6840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508104" y="1196752"/>
            <a:ext cx="0" cy="302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635896" y="1196752"/>
            <a:ext cx="0" cy="302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№595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2348880"/>
            <a:ext cx="2808312" cy="648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 автостоянка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55576" y="4221088"/>
            <a:ext cx="66967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83568" y="3068960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одержимое 2"/>
          <p:cNvSpPr txBox="1">
            <a:spLocks/>
          </p:cNvSpPr>
          <p:nvPr/>
        </p:nvSpPr>
        <p:spPr>
          <a:xfrm>
            <a:off x="755576" y="3429000"/>
            <a:ext cx="2808312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автостоянка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11560" y="1988840"/>
            <a:ext cx="6840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одержимое 2"/>
          <p:cNvSpPr txBox="1">
            <a:spLocks/>
          </p:cNvSpPr>
          <p:nvPr/>
        </p:nvSpPr>
        <p:spPr>
          <a:xfrm>
            <a:off x="6012160" y="1268760"/>
            <a:ext cx="18002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Стало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3995936" y="1268760"/>
            <a:ext cx="18002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Было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508104" y="1196752"/>
            <a:ext cx="0" cy="302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635896" y="1196752"/>
            <a:ext cx="0" cy="302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№595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2348880"/>
            <a:ext cx="2808312" cy="648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 автостоянка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55576" y="4221088"/>
            <a:ext cx="66967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83568" y="3068960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одержимое 2"/>
          <p:cNvSpPr txBox="1">
            <a:spLocks/>
          </p:cNvSpPr>
          <p:nvPr/>
        </p:nvSpPr>
        <p:spPr>
          <a:xfrm>
            <a:off x="755576" y="3429000"/>
            <a:ext cx="2808312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автостоянка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11560" y="1988840"/>
            <a:ext cx="6840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одержимое 2"/>
          <p:cNvSpPr txBox="1">
            <a:spLocks/>
          </p:cNvSpPr>
          <p:nvPr/>
        </p:nvSpPr>
        <p:spPr>
          <a:xfrm>
            <a:off x="6012160" y="1268760"/>
            <a:ext cx="18002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Стало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3995936" y="1268760"/>
            <a:ext cx="18002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Было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508104" y="1196752"/>
            <a:ext cx="0" cy="302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635896" y="1196752"/>
            <a:ext cx="0" cy="302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одержимое 2"/>
          <p:cNvSpPr txBox="1">
            <a:spLocks/>
          </p:cNvSpPr>
          <p:nvPr/>
        </p:nvSpPr>
        <p:spPr>
          <a:xfrm>
            <a:off x="4211960" y="2276872"/>
            <a:ext cx="648072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одержимое 2"/>
          <p:cNvSpPr txBox="1">
            <a:spLocks/>
          </p:cNvSpPr>
          <p:nvPr/>
        </p:nvSpPr>
        <p:spPr>
          <a:xfrm>
            <a:off x="4139952" y="3284984"/>
            <a:ext cx="648072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4х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Содержимое 2"/>
          <p:cNvSpPr txBox="1">
            <a:spLocks/>
          </p:cNvSpPr>
          <p:nvPr/>
        </p:nvSpPr>
        <p:spPr>
          <a:xfrm>
            <a:off x="6156176" y="2276872"/>
            <a:ext cx="1080120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err="1" smtClean="0"/>
              <a:t>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+12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Содержимое 2"/>
          <p:cNvSpPr txBox="1">
            <a:spLocks/>
          </p:cNvSpPr>
          <p:nvPr/>
        </p:nvSpPr>
        <p:spPr>
          <a:xfrm>
            <a:off x="6156176" y="3284984"/>
            <a:ext cx="1296144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4х -12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№595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2348880"/>
            <a:ext cx="2808312" cy="6480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 автостоянка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755576" y="4221088"/>
            <a:ext cx="66967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83568" y="3068960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одержимое 2"/>
          <p:cNvSpPr txBox="1">
            <a:spLocks/>
          </p:cNvSpPr>
          <p:nvPr/>
        </p:nvSpPr>
        <p:spPr>
          <a:xfrm>
            <a:off x="755576" y="3429000"/>
            <a:ext cx="2808312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автостоянка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611560" y="1988840"/>
            <a:ext cx="6840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одержимое 2"/>
          <p:cNvSpPr txBox="1">
            <a:spLocks/>
          </p:cNvSpPr>
          <p:nvPr/>
        </p:nvSpPr>
        <p:spPr>
          <a:xfrm>
            <a:off x="6012160" y="1268760"/>
            <a:ext cx="18002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Стало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Содержимое 2"/>
          <p:cNvSpPr txBox="1">
            <a:spLocks/>
          </p:cNvSpPr>
          <p:nvPr/>
        </p:nvSpPr>
        <p:spPr>
          <a:xfrm>
            <a:off x="3995936" y="1268760"/>
            <a:ext cx="18002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Было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508104" y="1196752"/>
            <a:ext cx="0" cy="302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635896" y="1196752"/>
            <a:ext cx="0" cy="302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одержимое 2"/>
          <p:cNvSpPr txBox="1">
            <a:spLocks/>
          </p:cNvSpPr>
          <p:nvPr/>
        </p:nvSpPr>
        <p:spPr>
          <a:xfrm>
            <a:off x="4211960" y="2276872"/>
            <a:ext cx="648072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Содержимое 2"/>
          <p:cNvSpPr txBox="1">
            <a:spLocks/>
          </p:cNvSpPr>
          <p:nvPr/>
        </p:nvSpPr>
        <p:spPr>
          <a:xfrm>
            <a:off x="4139952" y="3284984"/>
            <a:ext cx="648072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4х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Стрелка вправо 21"/>
          <p:cNvSpPr/>
          <p:nvPr/>
        </p:nvSpPr>
        <p:spPr>
          <a:xfrm rot="19588188">
            <a:off x="4552265" y="2851306"/>
            <a:ext cx="1489935" cy="638116"/>
          </a:xfrm>
          <a:prstGeom prst="rightArrow">
            <a:avLst>
              <a:gd name="adj1" fmla="val 20315"/>
              <a:gd name="adj2" fmla="val 509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одержимое 2"/>
          <p:cNvSpPr txBox="1">
            <a:spLocks/>
          </p:cNvSpPr>
          <p:nvPr/>
        </p:nvSpPr>
        <p:spPr>
          <a:xfrm>
            <a:off x="6156176" y="2276872"/>
            <a:ext cx="1080120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dirty="0" err="1" smtClean="0"/>
              <a:t>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+12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Содержимое 2"/>
          <p:cNvSpPr txBox="1">
            <a:spLocks/>
          </p:cNvSpPr>
          <p:nvPr/>
        </p:nvSpPr>
        <p:spPr>
          <a:xfrm>
            <a:off x="6156176" y="3284984"/>
            <a:ext cx="1296144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4х -12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Содержимое 2"/>
          <p:cNvSpPr txBox="1">
            <a:spLocks/>
          </p:cNvSpPr>
          <p:nvPr/>
        </p:nvSpPr>
        <p:spPr>
          <a:xfrm rot="19599943">
            <a:off x="4709961" y="2851279"/>
            <a:ext cx="648072" cy="4340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Равно 25"/>
          <p:cNvSpPr/>
          <p:nvPr/>
        </p:nvSpPr>
        <p:spPr>
          <a:xfrm rot="5400000">
            <a:off x="6372200" y="2852936"/>
            <a:ext cx="576064" cy="43204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3419872" y="4653136"/>
            <a:ext cx="2664296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х+12 = 4х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- 12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/>
      <p:bldP spid="26" grpId="0" animBg="1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Три этапа математического моделирования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10000"/>
              </a:lnSpc>
              <a:buFont typeface="Wingdings" pitchFamily="2" charset="2"/>
              <a:buChar char="Ø"/>
            </a:pPr>
            <a:r>
              <a:rPr lang="ru-RU" dirty="0" smtClean="0"/>
              <a:t>Составление математической модели (таблица и на её основе уравнение)</a:t>
            </a:r>
          </a:p>
          <a:p>
            <a:pPr lvl="1">
              <a:lnSpc>
                <a:spcPct val="110000"/>
              </a:lnSpc>
              <a:buFont typeface="Wingdings" pitchFamily="2" charset="2"/>
              <a:buChar char="Ø"/>
            </a:pPr>
            <a:endParaRPr lang="ru-RU" sz="2400" dirty="0" smtClean="0"/>
          </a:p>
          <a:p>
            <a:pPr lvl="1">
              <a:lnSpc>
                <a:spcPct val="110000"/>
              </a:lnSpc>
              <a:buFont typeface="Wingdings" pitchFamily="2" charset="2"/>
              <a:buChar char="Ø"/>
            </a:pPr>
            <a:r>
              <a:rPr lang="ru-RU" dirty="0" smtClean="0"/>
              <a:t>Работа с математической моделью (решение уравнения)</a:t>
            </a:r>
          </a:p>
          <a:p>
            <a:pPr lvl="1">
              <a:lnSpc>
                <a:spcPct val="110000"/>
              </a:lnSpc>
              <a:buFont typeface="Wingdings" pitchFamily="2" charset="2"/>
              <a:buChar char="Ø"/>
            </a:pPr>
            <a:endParaRPr lang="ru-RU" sz="2400" dirty="0" smtClean="0"/>
          </a:p>
          <a:p>
            <a:pPr lvl="1">
              <a:lnSpc>
                <a:spcPct val="110000"/>
              </a:lnSpc>
              <a:buFont typeface="Wingdings" pitchFamily="2" charset="2"/>
              <a:buChar char="Ø"/>
            </a:pPr>
            <a:r>
              <a:rPr lang="ru-RU" dirty="0" smtClean="0"/>
              <a:t>Ответ на вопрос задачи</a:t>
            </a:r>
            <a:endParaRPr lang="ru-RU" sz="24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362</TotalTime>
  <Words>416</Words>
  <Application>Microsoft Office PowerPoint</Application>
  <PresentationFormat>Экран (4:3)</PresentationFormat>
  <Paragraphs>95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Эркер</vt:lpstr>
      <vt:lpstr>Решение задач на составление уравнений</vt:lpstr>
      <vt:lpstr>Модели из детства</vt:lpstr>
      <vt:lpstr>Математическая модель </vt:lpstr>
      <vt:lpstr>Задача №595</vt:lpstr>
      <vt:lpstr>Задача №595</vt:lpstr>
      <vt:lpstr>Задача №595</vt:lpstr>
      <vt:lpstr>Задача №595</vt:lpstr>
      <vt:lpstr>Задача №595</vt:lpstr>
      <vt:lpstr>Три этапа математического моделирования</vt:lpstr>
      <vt:lpstr>Задача № 596</vt:lpstr>
      <vt:lpstr>Задача № 596</vt:lpstr>
      <vt:lpstr>Задача № 600</vt:lpstr>
      <vt:lpstr>Задача № 600</vt:lpstr>
      <vt:lpstr>Задача № 599</vt:lpstr>
      <vt:lpstr>Задача № 599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 на составление уравнений</dc:title>
  <dc:subject>Урок 6 класс</dc:subject>
  <dc:creator>Семенова Е Ю</dc:creator>
  <cp:lastModifiedBy>Дом</cp:lastModifiedBy>
  <cp:revision>40</cp:revision>
  <dcterms:created xsi:type="dcterms:W3CDTF">2014-01-23T10:35:47Z</dcterms:created>
  <dcterms:modified xsi:type="dcterms:W3CDTF">2014-01-26T09:28:49Z</dcterms:modified>
</cp:coreProperties>
</file>