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86" r:id="rId3"/>
    <p:sldId id="275" r:id="rId4"/>
    <p:sldId id="261" r:id="rId5"/>
    <p:sldId id="280" r:id="rId6"/>
    <p:sldId id="281" r:id="rId7"/>
    <p:sldId id="282" r:id="rId8"/>
    <p:sldId id="284" r:id="rId9"/>
    <p:sldId id="285" r:id="rId10"/>
    <p:sldId id="278" r:id="rId11"/>
    <p:sldId id="272" r:id="rId12"/>
    <p:sldId id="287" r:id="rId13"/>
    <p:sldId id="273" r:id="rId14"/>
    <p:sldId id="288" r:id="rId15"/>
    <p:sldId id="290" r:id="rId16"/>
    <p:sldId id="289" r:id="rId17"/>
    <p:sldId id="274" r:id="rId18"/>
    <p:sldId id="270" r:id="rId19"/>
    <p:sldId id="277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vina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4667" autoAdjust="0"/>
  </p:normalViewPr>
  <p:slideViewPr>
    <p:cSldViewPr>
      <p:cViewPr varScale="1">
        <p:scale>
          <a:sx n="63" d="100"/>
          <a:sy n="63" d="100"/>
        </p:scale>
        <p:origin x="-15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22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22BE28B-3752-4E14-9E78-F83FBBBE00E2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267CBB6-5058-4EC8-8AF2-C4F0D62CC9C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BE28B-3752-4E14-9E78-F83FBBBE00E2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CBB6-5058-4EC8-8AF2-C4F0D62CC9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BE28B-3752-4E14-9E78-F83FBBBE00E2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CBB6-5058-4EC8-8AF2-C4F0D62CC9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BE28B-3752-4E14-9E78-F83FBBBE00E2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CBB6-5058-4EC8-8AF2-C4F0D62CC9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22BE28B-3752-4E14-9E78-F83FBBBE00E2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267CBB6-5058-4EC8-8AF2-C4F0D62CC9C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BE28B-3752-4E14-9E78-F83FBBBE00E2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267CBB6-5058-4EC8-8AF2-C4F0D62CC9C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BE28B-3752-4E14-9E78-F83FBBBE00E2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267CBB6-5058-4EC8-8AF2-C4F0D62CC9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BE28B-3752-4E14-9E78-F83FBBBE00E2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CBB6-5058-4EC8-8AF2-C4F0D62CC9C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BE28B-3752-4E14-9E78-F83FBBBE00E2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CBB6-5058-4EC8-8AF2-C4F0D62CC9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22BE28B-3752-4E14-9E78-F83FBBBE00E2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267CBB6-5058-4EC8-8AF2-C4F0D62CC9C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22BE28B-3752-4E14-9E78-F83FBBBE00E2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267CBB6-5058-4EC8-8AF2-C4F0D62CC9C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22BE28B-3752-4E14-9E78-F83FBBBE00E2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267CBB6-5058-4EC8-8AF2-C4F0D62CC9C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715404" cy="1714536"/>
          </a:xfrm>
        </p:spPr>
        <p:txBody>
          <a:bodyPr>
            <a:noAutofit/>
          </a:bodyPr>
          <a:lstStyle/>
          <a:p>
            <a:pPr algn="l"/>
            <a:r>
              <a:rPr lang="ru-RU" sz="5000" b="1" u="sng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Переславль–Залесский</a:t>
            </a:r>
            <a:r>
              <a:rPr lang="ru-RU" sz="50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ru-RU" sz="50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– </a:t>
            </a:r>
            <a:r>
              <a:rPr lang="ru-RU" sz="5000" i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жемчужина в Золотом кольце</a:t>
            </a:r>
            <a:endParaRPr lang="ru-RU" sz="5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4211960" y="6381328"/>
            <a:ext cx="4932040" cy="4766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Автор:  Левина Ирина Михайловна  учитель ГБОУ СОШ №657 г.Москва</a:t>
            </a:r>
            <a:endParaRPr lang="ru-RU" sz="1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1071546"/>
            <a:ext cx="6156176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Переславское</a:t>
            </a:r>
            <a:r>
              <a:rPr lang="ru-RU" b="1" dirty="0" smtClean="0">
                <a:ln/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озеро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Плещеево</a:t>
            </a:r>
            <a:r>
              <a:rPr lang="ru-RU" b="1" dirty="0" smtClean="0">
                <a:ln/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недаром называют "колыбелью российского флота".</a:t>
            </a:r>
            <a:endParaRPr lang="en-US" b="1" dirty="0" smtClean="0">
              <a:ln/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 smtClean="0">
                <a:ln/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конце XVII века его безбрежные просторы покорили молодого царя Петра I, построившего здесь свою первую миниатюрную </a:t>
            </a:r>
            <a:r>
              <a:rPr lang="ru-RU" sz="2000" b="1" dirty="0" smtClean="0">
                <a:ln/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эскадру</a:t>
            </a:r>
            <a:r>
              <a:rPr lang="ru-RU" b="1" dirty="0" smtClean="0">
                <a:ln/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так называемую "потешную флотилию". </a:t>
            </a:r>
            <a:endParaRPr lang="ru-RU" b="1" dirty="0">
              <a:ln/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864399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Колыбель Российского флота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7650" name="Picture 2" descr="Картинка 15 из 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2858562" cy="2139900"/>
          </a:xfrm>
          <a:prstGeom prst="rect">
            <a:avLst/>
          </a:prstGeom>
          <a:noFill/>
        </p:spPr>
      </p:pic>
      <p:pic>
        <p:nvPicPr>
          <p:cNvPr id="27652" name="Picture 4" descr="Картинка 27 из 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516" y="3429000"/>
            <a:ext cx="2998079" cy="2227468"/>
          </a:xfrm>
          <a:prstGeom prst="rect">
            <a:avLst/>
          </a:prstGeom>
          <a:noFill/>
        </p:spPr>
      </p:pic>
      <p:pic>
        <p:nvPicPr>
          <p:cNvPr id="27654" name="Picture 6" descr="Картинка 1 из 4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635" y="3671675"/>
            <a:ext cx="3781084" cy="2255881"/>
          </a:xfrm>
          <a:prstGeom prst="rect">
            <a:avLst/>
          </a:prstGeom>
          <a:noFill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004048" y="5740287"/>
            <a:ext cx="41399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Д.Н.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Кардовский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Переславская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потешная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флотилия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озере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Плещеево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25 августа 1692 года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92871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Парк победы в центре города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4183064" cy="603263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очень интересное место в городе. В середине парка расположен  танк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t-34-85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Этот танк был построен в честь архитектора Кошкина, который спроектировал его.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3718576" cy="3240360"/>
          </a:xfrm>
        </p:spPr>
      </p:pic>
      <p:pic>
        <p:nvPicPr>
          <p:cNvPr id="9" name="Содержимое 8" descr="tank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708920"/>
            <a:ext cx="3474307" cy="32403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556E-6 C -0.0033 0.0514 -0.00365 0.04561 1.38889E-6 0.12431 C 0.00034 0.13265 0.00659 0.147 0.00833 0.15556 C 0.0092 0.15996 0.01163 0.16876 0.01163 0.16876 C 0.01579 0.33681 0.03836 0.60811 0.01319 0.73542 C 0.01267 0.74491 0.0125 0.75464 0.01163 0.76436 C 0.01145 0.76667 0.01145 0.76991 0.00989 0.77084 C 0.00833 0.77177 0.00659 0.76922 0.00486 0.76853 C -0.00296 0.73496 0.00277 0.69746 1.38889E-6 0.66181 C -0.00052 0.55163 -0.00174 0.44144 -0.00174 0.33103 C -0.00174 0.28959 -0.00105 0.24792 1.38889E-6 0.20649 C 0.00017 0.20278 0.00121 0.19908 0.00156 0.19538 C 0.00295 0.17987 0.00312 0.16436 0.00486 0.14885 C 0.00607 0.13843 0.00711 0.12802 0.00833 0.1176 C 0.00885 0.1132 0.00989 0.10441 0.00989 0.10441 C 0.01093 0.0801 0.01632 0.02686 0.01163 0.00441 C 0.01059 -0.00022 0.00364 5.55556E-6 1.38889E-6 5.55556E-6 Z " pathEditMode="relative" ptsTypes="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Рыбная слобода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14298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центре Переславля сохранился городской вал, окружающий исторический центр города. Вдоль реки Трубеж протянулась Рыбная слобода.</a:t>
            </a:r>
          </a:p>
        </p:txBody>
      </p:sp>
      <p:pic>
        <p:nvPicPr>
          <p:cNvPr id="38914" name="Picture 2" descr="Картинка 6 из 6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751454" cy="2808312"/>
          </a:xfrm>
          <a:prstGeom prst="rect">
            <a:avLst/>
          </a:prstGeom>
          <a:noFill/>
        </p:spPr>
      </p:pic>
      <p:pic>
        <p:nvPicPr>
          <p:cNvPr id="38916" name="Picture 4" descr="Картинка 5 из 6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34846"/>
            <a:ext cx="4176464" cy="312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514" y="0"/>
            <a:ext cx="4394494" cy="762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fornian FB" pitchFamily="18" charset="0"/>
              </a:rPr>
              <a:t>Плещеево</a:t>
            </a:r>
            <a:r>
              <a:rPr lang="ru-RU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fornian FB" pitchFamily="18" charset="0"/>
              </a:rPr>
              <a:t> озеро</a:t>
            </a:r>
            <a:endParaRPr lang="ru-RU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60648"/>
            <a:ext cx="5364088" cy="4214842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/>
              <a:t>Жемчужиной Переславля-Залесского является </a:t>
            </a:r>
            <a:r>
              <a:rPr lang="ru-RU" sz="2000" i="1" dirty="0" err="1" smtClean="0"/>
              <a:t>Плещеево</a:t>
            </a:r>
            <a:r>
              <a:rPr lang="ru-RU" sz="2000" i="1" dirty="0" smtClean="0"/>
              <a:t> озеро. Это удивительно по красоте и чистоте. </a:t>
            </a:r>
            <a:r>
              <a:rPr lang="ru-RU" sz="2000" i="1" dirty="0" err="1" smtClean="0"/>
              <a:t>Плещеево</a:t>
            </a:r>
            <a:r>
              <a:rPr lang="ru-RU" sz="2000" i="1" dirty="0" smtClean="0"/>
              <a:t> озеро –  главная ценность Переславля-Залесского. </a:t>
            </a:r>
          </a:p>
          <a:p>
            <a:pPr algn="l"/>
            <a:r>
              <a:rPr lang="ru-RU" sz="2000" i="1" dirty="0" smtClean="0"/>
              <a:t>Сейчас в нем обитает около 30 видов рыб. Наряду с широко известными видами, такими как </a:t>
            </a:r>
            <a:r>
              <a:rPr lang="ru-RU" sz="2000" i="1" dirty="0" err="1" smtClean="0"/>
              <a:t>лещь</a:t>
            </a:r>
            <a:r>
              <a:rPr lang="ru-RU" sz="2000" i="1" dirty="0" smtClean="0"/>
              <a:t>, щука, окунь, плотва, омуль водится и редкая рыба – пресноводная сельдь – </a:t>
            </a:r>
            <a:r>
              <a:rPr lang="ru-RU" sz="2000" i="1" dirty="0" err="1" smtClean="0"/>
              <a:t>переславская</a:t>
            </a:r>
            <a:r>
              <a:rPr lang="ru-RU" sz="2000" i="1" dirty="0" smtClean="0"/>
              <a:t> ряпушка- царская селедка. Последнее название связано с тем, что в прошлом она поставлялась к царскому столу, где высоко ценили ее отменный вкус и подавали к столу в праздничные дни и во время приема знатных иностранных гостей</a:t>
            </a:r>
            <a:r>
              <a:rPr lang="ru-RU" sz="1800" i="1" dirty="0" smtClean="0"/>
              <a:t>.</a:t>
            </a:r>
            <a:endParaRPr lang="ru-RU" sz="1800" i="1" dirty="0"/>
          </a:p>
        </p:txBody>
      </p:sp>
      <p:pic>
        <p:nvPicPr>
          <p:cNvPr id="5" name="Содержимое 4" descr="2086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29352" y="1124744"/>
            <a:ext cx="3314648" cy="4472870"/>
          </a:xfrm>
        </p:spPr>
      </p:pic>
      <p:pic>
        <p:nvPicPr>
          <p:cNvPr id="6146" name="Picture 2" descr="Картинка 2 из 173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653136"/>
            <a:ext cx="3638208" cy="2423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Музеи и выставки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6357958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Музей паровозов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62" name="Picture 2" descr="Картинка 1 из 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1358" y="1745970"/>
            <a:ext cx="2294649" cy="1999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388" y="3786190"/>
            <a:ext cx="236955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Переславский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дендрологический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91060" y="1928802"/>
            <a:ext cx="3021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Музей масок</a:t>
            </a: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(расположен в </a:t>
            </a: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«Доме Берендея»)</a:t>
            </a:r>
          </a:p>
        </p:txBody>
      </p:sp>
      <p:pic>
        <p:nvPicPr>
          <p:cNvPr id="40966" name="Picture 6" descr="Картинка 11 из 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787565" cy="1853731"/>
          </a:xfrm>
          <a:prstGeom prst="rect">
            <a:avLst/>
          </a:prstGeom>
          <a:noFill/>
        </p:spPr>
      </p:pic>
      <p:pic>
        <p:nvPicPr>
          <p:cNvPr id="40968" name="Picture 8" descr="Картинка 15 из 1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348880"/>
            <a:ext cx="1772197" cy="1178511"/>
          </a:xfrm>
          <a:prstGeom prst="rect">
            <a:avLst/>
          </a:prstGeom>
          <a:noFill/>
        </p:spPr>
      </p:pic>
      <p:pic>
        <p:nvPicPr>
          <p:cNvPr id="40972" name="Picture 12" descr="Картинка 10 из 960"/>
          <p:cNvPicPr>
            <a:picLocks noChangeAspect="1" noChangeArrowheads="1"/>
          </p:cNvPicPr>
          <p:nvPr/>
        </p:nvPicPr>
        <p:blipFill>
          <a:blip r:embed="rId5" cstate="print"/>
          <a:srcRect l="10204" r="12245" b="3270"/>
          <a:stretch>
            <a:fillRect/>
          </a:stretch>
        </p:blipFill>
        <p:spPr bwMode="auto">
          <a:xfrm>
            <a:off x="971600" y="3789040"/>
            <a:ext cx="1727879" cy="1344417"/>
          </a:xfrm>
          <a:prstGeom prst="rect">
            <a:avLst/>
          </a:prstGeom>
          <a:noFill/>
        </p:spPr>
      </p:pic>
      <p:pic>
        <p:nvPicPr>
          <p:cNvPr id="40970" name="Picture 10" descr="Картинка 8 из 9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5301208"/>
            <a:ext cx="1687007" cy="1265256"/>
          </a:xfrm>
          <a:prstGeom prst="rect">
            <a:avLst/>
          </a:prstGeom>
          <a:noFill/>
        </p:spPr>
      </p:pic>
      <p:pic>
        <p:nvPicPr>
          <p:cNvPr id="40974" name="Picture 14" descr="Картинка 15 из 9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645024"/>
            <a:ext cx="2059956" cy="136815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000364" y="5000636"/>
            <a:ext cx="1882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Музей </a:t>
            </a:r>
          </a:p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«Дом чайника»</a:t>
            </a:r>
          </a:p>
        </p:txBody>
      </p:sp>
      <p:pic>
        <p:nvPicPr>
          <p:cNvPr id="40976" name="Picture 16" descr="Картинка 1 из 28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871" y="5211421"/>
            <a:ext cx="1821625" cy="1213278"/>
          </a:xfrm>
          <a:prstGeom prst="rect">
            <a:avLst/>
          </a:prstGeom>
          <a:noFill/>
        </p:spPr>
      </p:pic>
      <p:pic>
        <p:nvPicPr>
          <p:cNvPr id="40978" name="Picture 18" descr="Картинка 12 из 2829"/>
          <p:cNvPicPr>
            <a:picLocks noChangeAspect="1" noChangeArrowheads="1"/>
          </p:cNvPicPr>
          <p:nvPr/>
        </p:nvPicPr>
        <p:blipFill>
          <a:blip r:embed="rId9" cstate="print"/>
          <a:srcRect l="9457" t="8422" r="5431"/>
          <a:stretch>
            <a:fillRect/>
          </a:stretch>
        </p:blipFill>
        <p:spPr bwMode="auto">
          <a:xfrm>
            <a:off x="5155847" y="5120202"/>
            <a:ext cx="1476318" cy="1189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ozon.ru/multimedia/mat_ill/digital_news/lolwhat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3530334" cy="28724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6" y="928670"/>
            <a:ext cx="37108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Музей утюгов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надпись: «Скажем Вам без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дураков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вы в музее утюгов»)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143116"/>
            <a:ext cx="3782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Частный музей предпринимателя Андрея Воробьёва, который посвящён истории бытовых утюгов.</a:t>
            </a:r>
            <a:endParaRPr lang="ru-RU" sz="2000" dirty="0"/>
          </a:p>
        </p:txBody>
      </p:sp>
      <p:pic>
        <p:nvPicPr>
          <p:cNvPr id="41986" name="Picture 2" descr="Файл:Irons Museum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3236961" cy="24338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645024"/>
            <a:ext cx="5040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В музейной коллекции более 200 утюгов. Однако никакой связи с городом Переславлем у этой коллекции нет.</a:t>
            </a:r>
          </a:p>
          <a:p>
            <a:r>
              <a:rPr lang="ru-RU" sz="2000" i="1" dirty="0" smtClean="0"/>
              <a:t>На первом этаже музея находится сувенирный магазин, на втором — выставлены утюги. </a:t>
            </a:r>
          </a:p>
          <a:p>
            <a:r>
              <a:rPr lang="ru-RU" sz="2000" i="1" dirty="0" smtClean="0"/>
              <a:t>Несколько раз в год в музее проходит Праздник утюга, на котором любой посетитель может испытать утюги в действии.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257676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Ботик Перта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9940" name="Picture 4" descr="Картинка 24 из 2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642" y="548680"/>
            <a:ext cx="3255016" cy="2351184"/>
          </a:xfrm>
          <a:prstGeom prst="rect">
            <a:avLst/>
          </a:prstGeom>
          <a:noFill/>
        </p:spPr>
      </p:pic>
      <p:pic>
        <p:nvPicPr>
          <p:cNvPr id="39942" name="Picture 6" descr="Картинка 26 из 2225"/>
          <p:cNvPicPr>
            <a:picLocks noChangeAspect="1" noChangeArrowheads="1"/>
          </p:cNvPicPr>
          <p:nvPr/>
        </p:nvPicPr>
        <p:blipFill>
          <a:blip r:embed="rId3" cstate="print"/>
          <a:srcRect l="11611" t="20769" r="10014"/>
          <a:stretch>
            <a:fillRect/>
          </a:stretch>
        </p:blipFill>
        <p:spPr bwMode="auto">
          <a:xfrm>
            <a:off x="6289133" y="3248529"/>
            <a:ext cx="2191525" cy="27867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571612"/>
            <a:ext cx="47194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Музей «Ботик Петра I» (с 1803, первый провинциальный музей России), где сохранился ботик «Фортуна»</a:t>
            </a:r>
            <a:endParaRPr lang="ru-RU" sz="2000" b="1" dirty="0" smtClean="0"/>
          </a:p>
          <a:p>
            <a:r>
              <a:rPr lang="ru-RU" sz="2000" b="1" dirty="0" smtClean="0"/>
              <a:t>Состав усадьбы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Памятник императору Петру I (открыт 2 августа 1992 года)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Обелиск императору Петру I (открыт 17 августа 1852 года)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2000" dirty="0" err="1" smtClean="0"/>
              <a:t>Ботный</a:t>
            </a:r>
            <a:r>
              <a:rPr lang="ru-RU" sz="2000" dirty="0" smtClean="0"/>
              <a:t> дом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Сторожка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Ротонда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Белый дворец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Триумфальные ворота</a:t>
            </a:r>
            <a:endParaRPr lang="ru-RU" sz="2000" dirty="0"/>
          </a:p>
        </p:txBody>
      </p:sp>
      <p:pic>
        <p:nvPicPr>
          <p:cNvPr id="39944" name="Picture 8" descr="Картинка 22 из 22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933056"/>
            <a:ext cx="1795793" cy="271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44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fornian FB" pitchFamily="18" charset="0"/>
              </a:rPr>
              <a:t>Синий камень</a:t>
            </a:r>
            <a:endParaRPr lang="ru-RU" sz="440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99992" y="1142984"/>
            <a:ext cx="4501164" cy="150019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В Переславле –Залесском существует знаменитый камень расположенный вблизи берега Плещеева озера. Об этом камне существует множество легенд. Он весит 12 тонн. </a:t>
            </a:r>
          </a:p>
        </p:txBody>
      </p:sp>
      <p:pic>
        <p:nvPicPr>
          <p:cNvPr id="5" name="Содержимое 4" descr="Pereslavl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5412" y="235386"/>
            <a:ext cx="3384376" cy="2126243"/>
          </a:xfrm>
        </p:spPr>
      </p:pic>
      <p:pic>
        <p:nvPicPr>
          <p:cNvPr id="8194" name="Picture 2" descr="Картинка 3 из 15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366658" cy="16561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221087"/>
            <a:ext cx="5940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По преданию, у камня можно загадывать желание. Надо встать босиком на камень и попросить его. Но просить можно только о хорошем.</a:t>
            </a:r>
            <a:endParaRPr lang="ru-RU" sz="2400" dirty="0"/>
          </a:p>
        </p:txBody>
      </p:sp>
      <p:pic>
        <p:nvPicPr>
          <p:cNvPr id="8198" name="Picture 6" descr="Картинка 30 из 15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205752"/>
            <a:ext cx="2385384" cy="178568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71800" y="2564904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протяжении многих лет велась активная борьба с камнем. Его пытались утопить, выкопать, но все никакого эффекта: он возвращался на место своего изначального положения. </a:t>
            </a:r>
          </a:p>
          <a:p>
            <a:r>
              <a:rPr lang="ru-RU" dirty="0" smtClean="0"/>
              <a:t>В древности этот камень был символом языческого поклонения.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 descr="Картинка 13 из 1542"/>
          <p:cNvPicPr>
            <a:picLocks noChangeAspect="1" noChangeArrowheads="1"/>
          </p:cNvPicPr>
          <p:nvPr/>
        </p:nvPicPr>
        <p:blipFill>
          <a:blip r:embed="rId5" cstate="print"/>
          <a:srcRect l="5629" t="9524" r="8536" b="7142"/>
          <a:stretch>
            <a:fillRect/>
          </a:stretch>
        </p:blipFill>
        <p:spPr bwMode="auto">
          <a:xfrm>
            <a:off x="3707904" y="5229200"/>
            <a:ext cx="2502610" cy="14359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229200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зимнее время камень всегда остается открытым. </a:t>
            </a:r>
          </a:p>
          <a:p>
            <a:r>
              <a:rPr lang="ru-RU" i="1" dirty="0" smtClean="0"/>
              <a:t>Снег тут же тает, попадая на камень.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85728"/>
            <a:ext cx="3931920" cy="762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alifornian FB" pitchFamily="18" charset="0"/>
              </a:rPr>
              <a:t>Дом царя Берендея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95736" y="1142984"/>
            <a:ext cx="6768752" cy="264320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Дом царя Берендея является центром сохранения и развития национальных традиций и народных художественных промыслов России. </a:t>
            </a:r>
          </a:p>
          <a:p>
            <a:pPr algn="l"/>
            <a:r>
              <a:rPr lang="ru-RU" sz="1800" dirty="0" smtClean="0"/>
              <a:t>Ежедневно для всех желающих здесь проводят   мастер-классы по росписи деревянных сувениров. Здесь, на ваших глазах, создают оригинальные сувениры, которые можно приобрести. </a:t>
            </a:r>
          </a:p>
          <a:p>
            <a:pPr algn="l"/>
            <a:r>
              <a:rPr lang="ru-RU" sz="1800" dirty="0" smtClean="0"/>
              <a:t>На территории дома, на поляне организуют фантастические, веселые фольклорные программы. </a:t>
            </a:r>
          </a:p>
          <a:p>
            <a:pPr algn="l"/>
            <a:r>
              <a:rPr lang="ru-RU" sz="1800" dirty="0" smtClean="0"/>
              <a:t>Легендарный царь Берендей со своими помощниками приглашает посетителей. Встречает гостей легендарный Царь Берендей со своими помощницами. </a:t>
            </a:r>
          </a:p>
        </p:txBody>
      </p:sp>
      <p:pic>
        <p:nvPicPr>
          <p:cNvPr id="5" name="Содержимое 4" descr="27305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7685" t="19039" r="7062"/>
          <a:stretch>
            <a:fillRect/>
          </a:stretch>
        </p:blipFill>
        <p:spPr>
          <a:xfrm>
            <a:off x="4211960" y="4437112"/>
            <a:ext cx="2286564" cy="1800200"/>
          </a:xfrm>
        </p:spPr>
      </p:pic>
      <p:pic>
        <p:nvPicPr>
          <p:cNvPr id="6146" name="Picture 2" descr="Картинка 2 из 8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982024" cy="26426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86322"/>
            <a:ext cx="4286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Программы "Масленица", Красная горка", "Обряд </a:t>
            </a:r>
            <a:r>
              <a:rPr lang="ru-RU" dirty="0" err="1" smtClean="0"/>
              <a:t>повивания</a:t>
            </a:r>
            <a:r>
              <a:rPr lang="ru-RU" dirty="0" smtClean="0"/>
              <a:t>" настолько популярны, что все сеансы этих программ бронируются за несколько недель вперед.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20830f67e702749e97b8744fa265f0b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0968"/>
            <a:ext cx="2200328" cy="1650246"/>
          </a:xfrm>
          <a:prstGeom prst="rect">
            <a:avLst/>
          </a:prstGeom>
        </p:spPr>
      </p:pic>
      <p:pic>
        <p:nvPicPr>
          <p:cNvPr id="8" name="Содержимое 7" descr="п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1967" y="4581128"/>
            <a:ext cx="2522033" cy="1984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travelled.ru/russia/borisoglebskiy/i/karta_pereslavl-zalesskiy_map_high_resolution_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2" y="1740860"/>
            <a:ext cx="5001219" cy="4640468"/>
          </a:xfrm>
          <a:prstGeom prst="rect">
            <a:avLst/>
          </a:prstGeom>
          <a:noFill/>
        </p:spPr>
      </p:pic>
      <p:pic>
        <p:nvPicPr>
          <p:cNvPr id="3" name="Picture 2" descr="http://s60.radikal.ru/i170/0907/c2/583c9f094847.jpg"/>
          <p:cNvPicPr>
            <a:picLocks noChangeAspect="1" noChangeArrowheads="1"/>
          </p:cNvPicPr>
          <p:nvPr/>
        </p:nvPicPr>
        <p:blipFill>
          <a:blip r:embed="rId3" cstate="print"/>
          <a:srcRect l="5861" t="22704" r="5038" b="8193"/>
          <a:stretch>
            <a:fillRect/>
          </a:stretch>
        </p:blipFill>
        <p:spPr bwMode="auto">
          <a:xfrm>
            <a:off x="5292080" y="1741021"/>
            <a:ext cx="3367875" cy="43944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Посетите это обязательно!!!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Добро пожаловать в наш город!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143380"/>
            <a:ext cx="8229600" cy="228601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Переславль-Залесский славится на всю Россию своими монастырями и церквями. Переславль-Залесский историко-архитектурный и художественный музей-заповедник</a:t>
            </a:r>
          </a:p>
          <a:p>
            <a:pPr algn="ctr"/>
            <a:r>
              <a:rPr lang="ru-RU" sz="2000" b="1" dirty="0" smtClean="0"/>
              <a:t>Город включен в список самого популярного туристического маршрута страны – Золотого Кольца России.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 В данной презентации мы рассмотрим наиболее интересные достопримечательности города.</a:t>
            </a:r>
          </a:p>
        </p:txBody>
      </p:sp>
      <p:pic>
        <p:nvPicPr>
          <p:cNvPr id="37890" name="Picture 2" descr="Файл:Pan-pereslavl-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139480" cy="2576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81001"/>
            <a:ext cx="8643998" cy="139181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Завершение путешествия 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Переславлю - Залесскому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14620"/>
            <a:ext cx="9144000" cy="3954740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Мы познакомились с наиболее интересными достопримечательностями  города Переславль – Залесский.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Я очень надеюсь, что мне удалось вызвать у Вас интерес к этому городу, а также гордость за то, что именно в нашей необъятной России существует такой город, как Переславль – Залесский. </a:t>
            </a:r>
          </a:p>
          <a:p>
            <a:pPr algn="l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Безусловно, в данной презентации мы познакомились только с небольшой частью тех достопримечательностей, которыми богат Переславль – Залесский. </a:t>
            </a:r>
          </a:p>
          <a:p>
            <a:pPr algn="l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Если вы захотите лично посетить этот город, то Вам откроется более обширный список интересных мест Переславля – Залесского!</a:t>
            </a:r>
          </a:p>
          <a:p>
            <a:pPr algn="l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208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88" y="261595"/>
            <a:ext cx="1493433" cy="2015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Основание города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01154" cy="57150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Переславль-Залесский был основан в 1152 году князем Юрием Долгоруким. </a:t>
            </a:r>
          </a:p>
        </p:txBody>
      </p:sp>
      <p:pic>
        <p:nvPicPr>
          <p:cNvPr id="1026" name="Picture 2" descr="Картинка 5 из 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326" y="2000240"/>
            <a:ext cx="2429793" cy="32289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357430"/>
            <a:ext cx="57264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этом городе, в 1221 году, родился святой благоверный князь Александр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Невский.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В 1276-1294 сын Александра Невского Дмитрий Александрович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Переславский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правил в Переславле. Он был великими князем Владимира, но его резиденция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находилвсь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Переславле.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В 1302 после смерти князя Ивана Дмитриевича, который был сыном Дмитрия Александровича,  власть в Переславле – Залесском стала осуществляться из Москвы.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3" y="5733256"/>
            <a:ext cx="2868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Юрий Долгорукий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8581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fornian FB" pitchFamily="18" charset="0"/>
              </a:rPr>
              <a:t>Герб города Переславль - Залесский</a:t>
            </a:r>
            <a:endParaRPr lang="ru-RU" sz="4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071942"/>
            <a:ext cx="8858280" cy="278605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Герб города </a:t>
            </a:r>
            <a:r>
              <a:rPr lang="ru-RU" sz="1800" dirty="0" err="1" smtClean="0"/>
              <a:t>Переславль-Залесского</a:t>
            </a:r>
            <a:r>
              <a:rPr lang="ru-RU" sz="1800" dirty="0" smtClean="0"/>
              <a:t> утвержден Решением 14 городской Думы        от 7 февраля 2002 года </a:t>
            </a:r>
            <a:r>
              <a:rPr lang="ru-RU" sz="1800" b="1" i="1" dirty="0" smtClean="0"/>
              <a:t>"Об утверждении герба города </a:t>
            </a:r>
            <a:r>
              <a:rPr lang="ru-RU" sz="1800" b="1" i="1" dirty="0" err="1" smtClean="0"/>
              <a:t>Переславль-Залесского</a:t>
            </a:r>
            <a:r>
              <a:rPr lang="ru-RU" sz="1800" b="1" i="1" dirty="0" smtClean="0"/>
              <a:t>".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Описание герба:</a:t>
            </a:r>
            <a:r>
              <a:rPr lang="ru-RU" sz="1600" dirty="0" smtClean="0"/>
              <a:t>(Согласно тексту Положения о гербе)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3.1. Геральдическое описание герба города </a:t>
            </a:r>
            <a:r>
              <a:rPr lang="ru-RU" sz="1800" dirty="0" err="1" smtClean="0"/>
              <a:t>Переславль-Залесского</a:t>
            </a:r>
            <a:r>
              <a:rPr lang="ru-RU" sz="1800" dirty="0" smtClean="0"/>
              <a:t> гласит: </a:t>
            </a:r>
            <a:br>
              <a:rPr lang="ru-RU" sz="1800" dirty="0" smtClean="0"/>
            </a:br>
            <a:r>
              <a:rPr lang="ru-RU" sz="2000" b="1" dirty="0" smtClean="0">
                <a:solidFill>
                  <a:srgbClr val="FFFF00"/>
                </a:solidFill>
              </a:rPr>
              <a:t>"В черном поле две золотые сельди одна над другой, нижняя из которых обращена</a:t>
            </a:r>
            <a:r>
              <a:rPr lang="ru-RU" sz="1800" b="1" dirty="0" smtClean="0">
                <a:solidFill>
                  <a:srgbClr val="FFFF00"/>
                </a:solidFill>
              </a:rPr>
              <a:t>". </a:t>
            </a:r>
          </a:p>
          <a:p>
            <a:pPr algn="l"/>
            <a:r>
              <a:rPr lang="ru-RU" sz="2000" dirty="0" smtClean="0"/>
              <a:t>Девиз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"величие и мудрость" </a:t>
            </a:r>
            <a:r>
              <a:rPr lang="ru-RU" sz="2000" dirty="0" smtClean="0"/>
              <a:t>начертан черными литерами на золотой, подложенной черным, ленте.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1266" name="Picture 2" descr="Картинка 8 из 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42985"/>
            <a:ext cx="2422622" cy="2465772"/>
          </a:xfrm>
          <a:prstGeom prst="rect">
            <a:avLst/>
          </a:prstGeom>
          <a:noFill/>
        </p:spPr>
      </p:pic>
      <p:pic>
        <p:nvPicPr>
          <p:cNvPr id="11270" name="Picture 6" descr="http://www.pereslavl.ru/town/images/peresl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428736"/>
            <a:ext cx="1285884" cy="1948309"/>
          </a:xfrm>
          <a:prstGeom prst="rect">
            <a:avLst/>
          </a:prstGeom>
          <a:noFill/>
        </p:spPr>
      </p:pic>
      <p:pic>
        <p:nvPicPr>
          <p:cNvPr id="11274" name="Picture 10" descr="Картинка 9 из 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736"/>
            <a:ext cx="1543061" cy="1928826"/>
          </a:xfrm>
          <a:prstGeom prst="rect">
            <a:avLst/>
          </a:prstGeom>
          <a:noFill/>
        </p:spPr>
      </p:pic>
      <p:sp>
        <p:nvSpPr>
          <p:cNvPr id="11" name="Штриховая стрелка вправо 10"/>
          <p:cNvSpPr/>
          <p:nvPr/>
        </p:nvSpPr>
        <p:spPr>
          <a:xfrm>
            <a:off x="1785918" y="2143116"/>
            <a:ext cx="642942" cy="428628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929058" y="2214554"/>
            <a:ext cx="928694" cy="428628"/>
          </a:xfrm>
          <a:prstGeom prst="stripedRightArrow">
            <a:avLst>
              <a:gd name="adj1" fmla="val 57334"/>
              <a:gd name="adj2" fmla="val 8681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357562"/>
            <a:ext cx="1305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16 августа </a:t>
            </a:r>
          </a:p>
          <a:p>
            <a:pPr algn="ctr"/>
            <a:r>
              <a:rPr lang="ru-RU" sz="1600" b="1" dirty="0" smtClean="0"/>
              <a:t>1781 года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3357562"/>
            <a:ext cx="1268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14 июня </a:t>
            </a:r>
          </a:p>
          <a:p>
            <a:pPr algn="ctr"/>
            <a:r>
              <a:rPr lang="ru-RU" b="1" dirty="0" smtClean="0"/>
              <a:t>1972 года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58148" y="2143116"/>
            <a:ext cx="14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 февраля 2002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4 из 24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985" y="3933056"/>
            <a:ext cx="2393953" cy="277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1920" y="6000768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Сретенский Новодевичий монастырь </a:t>
            </a:r>
            <a:r>
              <a:rPr lang="ru-RU" dirty="0" smtClean="0"/>
              <a:t>(закрыт в 1764 году)</a:t>
            </a:r>
            <a:endParaRPr lang="ru-RU" dirty="0"/>
          </a:p>
        </p:txBody>
      </p:sp>
      <p:pic>
        <p:nvPicPr>
          <p:cNvPr id="31748" name="Picture 4" descr="Картинка 13 из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3718317" cy="28009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090446"/>
            <a:ext cx="398653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Горицкий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монастырь </a:t>
            </a:r>
          </a:p>
          <a:p>
            <a:pPr algn="ctr"/>
            <a:r>
              <a:rPr lang="ru-RU" dirty="0"/>
              <a:t>(закрыт в 1744 году, музей)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81001"/>
            <a:ext cx="8892480" cy="11757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Религиозные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достопримечательности города 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604448" cy="515719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В городе — шесть монастырей, </a:t>
            </a:r>
          </a:p>
          <a:p>
            <a:pPr algn="ctr">
              <a:buNone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четыре действуют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5 из 2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01026"/>
            <a:ext cx="3886676" cy="2588687"/>
          </a:xfrm>
          <a:prstGeom prst="rect">
            <a:avLst/>
          </a:prstGeom>
          <a:noFill/>
        </p:spPr>
      </p:pic>
      <p:pic>
        <p:nvPicPr>
          <p:cNvPr id="32772" name="Picture 4" descr="Картинка 14 из 22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70" y="692696"/>
            <a:ext cx="3492454" cy="25194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785794"/>
            <a:ext cx="4643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Никитский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мужской монастырь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284985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Это самый древний монастырь в городе. Он был основан в начале XII века. Монастырь получил известность во второй половине XII века к моменту смерти Никиты Столпника-чудотворца.  </a:t>
            </a:r>
          </a:p>
          <a:p>
            <a:r>
              <a:rPr lang="ru-RU" i="1" dirty="0" smtClean="0"/>
              <a:t>В центре архитектурного ансамбля монастыря </a:t>
            </a:r>
            <a:r>
              <a:rPr lang="ru-RU" i="1" dirty="0" err="1" smtClean="0"/>
              <a:t>никитский</a:t>
            </a:r>
            <a:r>
              <a:rPr lang="ru-RU" i="1" dirty="0" smtClean="0"/>
              <a:t> собор , который был построен Иваном Грозным в 1564 году. </a:t>
            </a:r>
          </a:p>
          <a:p>
            <a:r>
              <a:rPr lang="ru-RU" i="1" dirty="0" smtClean="0"/>
              <a:t>Красота этого собора превосходит его размер среди других соборов XVI века.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3 из 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676" y="1461294"/>
            <a:ext cx="3470083" cy="2311219"/>
          </a:xfrm>
          <a:prstGeom prst="rect">
            <a:avLst/>
          </a:prstGeom>
          <a:noFill/>
        </p:spPr>
      </p:pic>
      <p:pic>
        <p:nvPicPr>
          <p:cNvPr id="33796" name="Picture 4" descr="Картинка 19 из 19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72816"/>
            <a:ext cx="1856287" cy="24750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61162" y="4403830"/>
            <a:ext cx="252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Звонница     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42918"/>
            <a:ext cx="8469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Свято-Никольский женский монастырь 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2" descr="Картинка 9 из 13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953" y="3934706"/>
            <a:ext cx="2883527" cy="21585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6093296"/>
            <a:ext cx="787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Свято-Троицкий Данилов монастырь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7 из 965"/>
          <p:cNvPicPr>
            <a:picLocks noChangeAspect="1" noChangeArrowheads="1"/>
          </p:cNvPicPr>
          <p:nvPr/>
        </p:nvPicPr>
        <p:blipFill>
          <a:blip r:embed="rId2" cstate="print"/>
          <a:srcRect t="5639"/>
          <a:stretch>
            <a:fillRect/>
          </a:stretch>
        </p:blipFill>
        <p:spPr bwMode="auto">
          <a:xfrm>
            <a:off x="1115616" y="698929"/>
            <a:ext cx="3498182" cy="2471042"/>
          </a:xfrm>
          <a:prstGeom prst="rect">
            <a:avLst/>
          </a:prstGeom>
          <a:noFill/>
        </p:spPr>
      </p:pic>
      <p:pic>
        <p:nvPicPr>
          <p:cNvPr id="34820" name="Picture 4" descr="Картинка 32 из 9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355" y="3501008"/>
            <a:ext cx="3519564" cy="25092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857232"/>
            <a:ext cx="3714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Феодоровский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монастырь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500306"/>
            <a:ext cx="39993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По преданию, монастырь возник в XIV веке, но он приобрел популярность в 1557 году, когда родился сын царя Ивана Грозного Федор названный так в честь святого, которому посвящен монастырь.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5715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300" dirty="0" smtClean="0"/>
              <a:t>В городе девять церквей, из которых примечательны:</a:t>
            </a:r>
          </a:p>
          <a:p>
            <a:endParaRPr lang="ru-RU" sz="2400" dirty="0"/>
          </a:p>
        </p:txBody>
      </p:sp>
      <p:pic>
        <p:nvPicPr>
          <p:cNvPr id="36866" name="Picture 2" descr="http://lifeglobe.net/media/entry/533/04sep1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3446537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571612"/>
            <a:ext cx="9534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Спасо-Преображенский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собор XII века,</a:t>
            </a:r>
          </a:p>
          <a:p>
            <a:r>
              <a:rPr lang="ru-RU" sz="2000" dirty="0" smtClean="0"/>
              <a:t>древнейший памятник архитектуры Северо-Восточной Руси;</a:t>
            </a:r>
            <a:endParaRPr lang="ru-RU" sz="2000" dirty="0"/>
          </a:p>
        </p:txBody>
      </p:sp>
      <p:pic>
        <p:nvPicPr>
          <p:cNvPr id="36868" name="Picture 4" descr="Картинка 10 из 3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183512"/>
            <a:ext cx="2797336" cy="3355072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162861" y="5538584"/>
            <a:ext cx="4313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Шатровая церковь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Петра Митрополита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(1585)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961</TotalTime>
  <Words>1009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Переславль–Залесский – жемчужина в Золотом кольце</vt:lpstr>
      <vt:lpstr> Добро пожаловать в наш город!</vt:lpstr>
      <vt:lpstr>Основание города</vt:lpstr>
      <vt:lpstr>Герб города Переславль - Залесский</vt:lpstr>
      <vt:lpstr>Религиозные          достопримечательности города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Парк победы в центре города</vt:lpstr>
      <vt:lpstr>Рыбная слобода</vt:lpstr>
      <vt:lpstr>Плещеево озеро</vt:lpstr>
      <vt:lpstr>Музеи и выставки</vt:lpstr>
      <vt:lpstr>Презентация PowerPoint</vt:lpstr>
      <vt:lpstr>Ботик Перта I</vt:lpstr>
      <vt:lpstr>Синий камень</vt:lpstr>
      <vt:lpstr>Дом царя Берендея</vt:lpstr>
      <vt:lpstr>Посетите это обязательно!!!</vt:lpstr>
      <vt:lpstr>Завершение путешествия   по Переславлю - Залесскому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Levina</cp:lastModifiedBy>
  <cp:revision>103</cp:revision>
  <dcterms:created xsi:type="dcterms:W3CDTF">2008-10-21T14:34:13Z</dcterms:created>
  <dcterms:modified xsi:type="dcterms:W3CDTF">2014-01-30T07:17:06Z</dcterms:modified>
</cp:coreProperties>
</file>