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1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9255-5B10-4729-B7B7-C0CADA69876D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35F5-56B8-4130-9515-73BDB73060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85387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9255-5B10-4729-B7B7-C0CADA69876D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35F5-56B8-4130-9515-73BDB73060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502192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9255-5B10-4729-B7B7-C0CADA69876D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35F5-56B8-4130-9515-73BDB73060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863738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9255-5B10-4729-B7B7-C0CADA69876D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35F5-56B8-4130-9515-73BDB73060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87664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9255-5B10-4729-B7B7-C0CADA69876D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35F5-56B8-4130-9515-73BDB73060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358502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9255-5B10-4729-B7B7-C0CADA69876D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35F5-56B8-4130-9515-73BDB73060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858564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9255-5B10-4729-B7B7-C0CADA69876D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35F5-56B8-4130-9515-73BDB73060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47913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9255-5B10-4729-B7B7-C0CADA69876D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35F5-56B8-4130-9515-73BDB73060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73336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9255-5B10-4729-B7B7-C0CADA69876D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35F5-56B8-4130-9515-73BDB73060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719699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9255-5B10-4729-B7B7-C0CADA69876D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35F5-56B8-4130-9515-73BDB73060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637224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9255-5B10-4729-B7B7-C0CADA69876D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735F5-56B8-4130-9515-73BDB73060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054392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29255-5B10-4729-B7B7-C0CADA69876D}" type="datetimeFigureOut">
              <a:rPr lang="ru-RU" smtClean="0"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735F5-56B8-4130-9515-73BDB73060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759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:\для презентаций\Фоновые рисунки\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32487" y="1412776"/>
            <a:ext cx="767902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</a:t>
            </a:r>
          </a:p>
          <a:p>
            <a:r>
              <a:rPr lang="ru-RU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«Арифметическая прогрессия»</a:t>
            </a:r>
            <a:endParaRPr lang="ru-RU" sz="4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9912" y="4924325"/>
            <a:ext cx="503528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Николаева  Нина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арасовна</a:t>
            </a:r>
          </a:p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МКОУ  СОШ им. А.Н. </a:t>
            </a:r>
            <a:r>
              <a:rPr lang="ru-RU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Арапова</a:t>
            </a:r>
            <a:endParaRPr lang="ru-RU" sz="2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Верх-Нейвинский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9528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:\для презентаций\Фоновые рисунки\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43608" y="476672"/>
            <a:ext cx="79208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Найти первые пять членов числовой последовательности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763689" y="1844824"/>
                <a:ext cx="5544616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=3</m:t>
                    </m:r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𝑛</m:t>
                    </m:r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+4;  </m:t>
                    </m:r>
                  </m:oMath>
                </a14:m>
                <a:endParaRPr lang="ru-RU" sz="3200" i="1" dirty="0" smtClean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б)</m:t>
                      </m:r>
                      <m:sSub>
                        <m:sSubPr>
                          <m:ctrlP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=2</m:t>
                      </m:r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𝑛</m:t>
                      </m:r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−5; </m:t>
                      </m:r>
                    </m:oMath>
                  </m:oMathPara>
                </a14:m>
                <a:endParaRPr lang="ru-RU" sz="3200" i="1" dirty="0" smtClean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в)</m:t>
                      </m:r>
                      <m:sSub>
                        <m:sSubPr>
                          <m:ctrlP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=−11, </m:t>
                      </m:r>
                      <m:sSub>
                        <m:sSubPr>
                          <m:ctrlP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+1</m:t>
                          </m:r>
                        </m:sub>
                      </m:sSub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+4</m:t>
                      </m:r>
                    </m:oMath>
                  </m:oMathPara>
                </a14:m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9" y="1844824"/>
                <a:ext cx="5544616" cy="2062103"/>
              </a:xfrm>
              <a:prstGeom prst="rect">
                <a:avLst/>
              </a:prstGeom>
              <a:blipFill rotWithShape="1">
                <a:blip r:embed="rId3"/>
                <a:stretch>
                  <a:fillRect l="-2747" t="-4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769727" y="4077072"/>
                <a:ext cx="5754601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ru-RU" sz="3200" b="0" i="1" dirty="0" smtClean="0">
                    <a:solidFill>
                      <a:schemeClr val="bg1"/>
                    </a:solidFill>
                    <a:latin typeface="Cambria Math"/>
                  </a:rPr>
                  <a:t>Ответ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 7;10;13</m:t>
                      </m:r>
                      <m:r>
                        <a:rPr lang="ru-RU" sz="32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;16;19;…    </m:t>
                      </m:r>
                    </m:oMath>
                  </m:oMathPara>
                </a14:m>
                <a:endParaRPr lang="ru-RU" sz="3200" b="0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32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б) −3;−1;1;3;5;…      </m:t>
                      </m:r>
                    </m:oMath>
                  </m:oMathPara>
                </a14:m>
                <a:endParaRPr lang="ru-RU" sz="3200" b="0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32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в) −11;−7;−3;1;5;…</m:t>
                      </m:r>
                    </m:oMath>
                  </m:oMathPara>
                </a14:m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9727" y="4077072"/>
                <a:ext cx="5754601" cy="2062103"/>
              </a:xfrm>
              <a:prstGeom prst="rect">
                <a:avLst/>
              </a:prstGeom>
              <a:blipFill rotWithShape="1">
                <a:blip r:embed="rId4"/>
                <a:stretch>
                  <a:fillRect l="-2648" t="-38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62076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:\для презентаций\Фоновые рисунки\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99592" y="908720"/>
                <a:ext cx="3899978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, </m:t>
                      </m:r>
                      <m:sSub>
                        <m:sSubPr>
                          <m:ctrlP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32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      </m:t>
                          </m:r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908720"/>
                <a:ext cx="3899978" cy="107721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67544" y="548680"/>
            <a:ext cx="6655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арифметической прогрессии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67544" y="1556792"/>
                <a:ext cx="7272808" cy="50074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6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Задачи</a:t>
                </a:r>
              </a:p>
              <a:p>
                <a:r>
                  <a:rPr lang="ru-RU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1)Дано: 2; 5; 8; 11; …</a:t>
                </a:r>
              </a:p>
              <a:p>
                <a:r>
                  <a:rPr lang="ru-RU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Найти: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ru-RU" sz="3600" i="1">
                        <a:solidFill>
                          <a:schemeClr val="bg1"/>
                        </a:solidFill>
                        <a:latin typeface="Cambria Math"/>
                      </a:rPr>
                      <m:t>;</m:t>
                    </m:r>
                    <m:r>
                      <a:rPr lang="ru-RU" sz="3600" i="1">
                        <a:solidFill>
                          <a:schemeClr val="bg1"/>
                        </a:solidFill>
                        <a:latin typeface="Cambria Math"/>
                      </a:rPr>
                      <m:t>𝑑</m:t>
                    </m:r>
                  </m:oMath>
                </a14:m>
                <a:endParaRPr lang="ru-RU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6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6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Дано: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ru-RU" sz="3600" i="1">
                        <a:solidFill>
                          <a:schemeClr val="bg1"/>
                        </a:solidFill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ru-RU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ru-RU" sz="3600" i="1">
                        <a:solidFill>
                          <a:schemeClr val="bg1"/>
                        </a:solidFill>
                        <a:latin typeface="Cambria Math"/>
                      </a:rPr>
                      <m:t>;…;</m:t>
                    </m:r>
                    <m:sSub>
                      <m:sSubPr>
                        <m:ctrlPr>
                          <a:rPr lang="ru-RU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ru-RU" sz="3600" i="1">
                        <a:solidFill>
                          <a:schemeClr val="bg1"/>
                        </a:solidFill>
                        <a:latin typeface="Cambria Math"/>
                      </a:rPr>
                      <m:t>;… ар.пр.</m:t>
                    </m:r>
                  </m:oMath>
                </a14:m>
                <a:endParaRPr lang="ru-RU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36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36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ru-RU" sz="3600" i="1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ru-RU" sz="36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36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ru-RU" sz="36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ru-RU" sz="3600" i="1">
                          <a:solidFill>
                            <a:schemeClr val="bg1"/>
                          </a:solidFill>
                          <a:latin typeface="Cambria Math"/>
                        </a:rPr>
                        <m:t>, </m:t>
                      </m:r>
                      <m:r>
                        <a:rPr lang="en-US" sz="3600" i="1">
                          <a:solidFill>
                            <a:schemeClr val="bg1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sz="3600" i="1">
                          <a:solidFill>
                            <a:schemeClr val="bg1"/>
                          </a:solidFill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ru-RU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Найти: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ru-RU" sz="3600" i="1">
                        <a:solidFill>
                          <a:schemeClr val="bg1"/>
                        </a:solidFill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ru-RU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ru-RU" sz="3600" i="1">
                        <a:solidFill>
                          <a:schemeClr val="bg1"/>
                        </a:solidFill>
                        <a:latin typeface="Cambria Math"/>
                      </a:rPr>
                      <m:t>;</m:t>
                    </m:r>
                    <m:sSub>
                      <m:sSubPr>
                        <m:ctrlPr>
                          <a:rPr lang="ru-RU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6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endParaRPr lang="ru-RU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1556792"/>
                <a:ext cx="7272808" cy="5007461"/>
              </a:xfrm>
              <a:prstGeom prst="rect">
                <a:avLst/>
              </a:prstGeom>
              <a:blipFill rotWithShape="1">
                <a:blip r:embed="rId4"/>
                <a:stretch>
                  <a:fillRect l="-2598" t="-19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49026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:\для презентаций\Фоновые рисунки\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7544" y="188640"/>
            <a:ext cx="76818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-го члена арифметической прогрессии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46010" y="766998"/>
                <a:ext cx="345395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ru-RU" sz="2800" i="1">
                          <a:solidFill>
                            <a:schemeClr val="bg1"/>
                          </a:solidFill>
                          <a:latin typeface="Cambria Math"/>
                        </a:rPr>
                        <m:t>, </m:t>
                      </m:r>
                      <m:sSub>
                        <m:sSubPr>
                          <m:ctrlP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8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      </m:t>
                          </m:r>
                          <m: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ru-RU" sz="28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ru-RU" sz="2800" i="1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ru-RU" sz="2800" i="1">
                          <a:solidFill>
                            <a:schemeClr val="bg1"/>
                          </a:solidFill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ru-RU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010" y="766998"/>
                <a:ext cx="3453959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46010" y="1772816"/>
                <a:ext cx="211551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𝑑</m:t>
                      </m:r>
                    </m:oMath>
                  </m:oMathPara>
                </a14:m>
                <a:endParaRPr lang="ru-RU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010" y="1772816"/>
                <a:ext cx="2115516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46010" y="2462505"/>
                <a:ext cx="231428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+2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𝑑</m:t>
                      </m:r>
                    </m:oMath>
                  </m:oMathPara>
                </a14:m>
                <a:endParaRPr lang="ru-RU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010" y="2462505"/>
                <a:ext cx="2314288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46010" y="3152194"/>
                <a:ext cx="231428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+3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𝑑</m:t>
                      </m:r>
                    </m:oMath>
                  </m:oMathPara>
                </a14:m>
                <a:endParaRPr lang="ru-RU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010" y="3152194"/>
                <a:ext cx="2314288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46010" y="3841884"/>
                <a:ext cx="231428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5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+4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𝑑</m:t>
                      </m:r>
                    </m:oMath>
                  </m:oMathPara>
                </a14:m>
                <a:endParaRPr lang="ru-RU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010" y="3841884"/>
                <a:ext cx="2314288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71600" y="4941168"/>
                <a:ext cx="578729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Вывод: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+(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−1)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𝑑</m:t>
                    </m:r>
                  </m:oMath>
                </a14:m>
                <a:r>
                  <a:rPr lang="ru-RU" sz="4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4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4941168"/>
                <a:ext cx="5787290" cy="707886"/>
              </a:xfrm>
              <a:prstGeom prst="rect">
                <a:avLst/>
              </a:prstGeom>
              <a:blipFill rotWithShape="1">
                <a:blip r:embed="rId8"/>
                <a:stretch>
                  <a:fillRect l="-2105" b="-181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69757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0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:\для презентаций\Фоновые рисунки\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39552" y="188640"/>
                <a:ext cx="578729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Вывод: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4000" b="0" i="1" smtClean="0">
                            <a:solidFill>
                              <a:schemeClr val="bg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+(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−1)</m:t>
                    </m:r>
                    <m:r>
                      <a:rPr lang="en-US" sz="4000" b="0" i="1" smtClean="0">
                        <a:solidFill>
                          <a:schemeClr val="bg1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𝑑</m:t>
                    </m:r>
                  </m:oMath>
                </a14:m>
                <a:r>
                  <a:rPr lang="ru-RU" sz="4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4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88640"/>
                <a:ext cx="5787290" cy="707886"/>
              </a:xfrm>
              <a:prstGeom prst="rect">
                <a:avLst/>
              </a:prstGeom>
              <a:blipFill rotWithShape="1">
                <a:blip r:embed="rId3"/>
                <a:stretch>
                  <a:fillRect l="-2213" b="-181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755576" y="817548"/>
            <a:ext cx="1223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79512" y="1268760"/>
                <a:ext cx="4392488" cy="5509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1)Дано: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;…;</m:t>
                    </m:r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;… ар.пр.</m:t>
                    </m:r>
                  </m:oMath>
                </a14:m>
                <a:endParaRPr lang="ru-RU" sz="32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=−3, </m:t>
                      </m:r>
                      <m:r>
                        <a:rPr lang="en-US" sz="3200" i="1">
                          <a:solidFill>
                            <a:schemeClr val="bg1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sz="3200" i="1">
                          <a:solidFill>
                            <a:schemeClr val="bg1"/>
                          </a:solidFill>
                          <a:latin typeface="Cambria Math"/>
                        </a:rPr>
                        <m:t>=−2</m:t>
                      </m:r>
                    </m:oMath>
                  </m:oMathPara>
                </a14:m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Найти: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7</m:t>
                        </m:r>
                      </m:sub>
                    </m:sSub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12</m:t>
                        </m:r>
                      </m:sub>
                    </m:sSub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;</m:t>
                    </m:r>
                  </m:oMath>
                </a14:m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2)Дано: 6;10;14; …-</a:t>
                </a:r>
                <a:r>
                  <a:rPr lang="ru-RU" sz="32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ар.пр</a:t>
                </a:r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Найти: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3)Дано: 3;5;7;9; … </a:t>
                </a:r>
                <a:r>
                  <a:rPr lang="ru-RU" sz="32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ар.пр</a:t>
                </a:r>
                <a:r>
                  <a:rPr lang="ru-RU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=99</m:t>
                      </m:r>
                    </m:oMath>
                  </m:oMathPara>
                </a14:m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Найти: </a:t>
                </a:r>
                <a:r>
                  <a:rPr lang="en-US" sz="32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268760"/>
                <a:ext cx="4392488" cy="5509200"/>
              </a:xfrm>
              <a:prstGeom prst="rect">
                <a:avLst/>
              </a:prstGeom>
              <a:blipFill rotWithShape="1">
                <a:blip r:embed="rId4"/>
                <a:stretch>
                  <a:fillRect l="-3467" t="-1549" b="-25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572000" y="1269335"/>
                <a:ext cx="4248472" cy="5016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4)Дано: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;…;</m:t>
                    </m:r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;… ар.пр.</m:t>
                    </m:r>
                  </m:oMath>
                </a14:m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=−5, </m:t>
                      </m:r>
                      <m:sSub>
                        <m:sSubPr>
                          <m:ctrlP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15</m:t>
                          </m:r>
                        </m:sub>
                      </m:sSub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=37</m:t>
                      </m:r>
                    </m:oMath>
                  </m:oMathPara>
                </a14:m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Найти: </a:t>
                </a:r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  <a:p>
                <a:r>
                  <a:rPr lang="ru-RU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5)Дано: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;…;</m:t>
                    </m:r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;…ар.пр.</m:t>
                    </m:r>
                  </m:oMath>
                </a14:m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9</m:t>
                          </m:r>
                        </m:sub>
                      </m:sSub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=12, </m:t>
                      </m:r>
                      <m:r>
                        <a:rPr lang="en-US" sz="3200" i="1">
                          <a:solidFill>
                            <a:schemeClr val="bg1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sz="3200" i="1">
                          <a:solidFill>
                            <a:schemeClr val="bg1"/>
                          </a:solidFill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Найти: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</m:sub>
                    </m:sSub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;</m:t>
                    </m:r>
                  </m:oMath>
                </a14:m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269335"/>
                <a:ext cx="4248472" cy="5016758"/>
              </a:xfrm>
              <a:prstGeom prst="rect">
                <a:avLst/>
              </a:prstGeom>
              <a:blipFill rotWithShape="1">
                <a:blip r:embed="rId5"/>
                <a:stretch>
                  <a:fillRect l="-3587" t="-17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23248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:\для презентаций\Фоновые рисунки\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404664"/>
            <a:ext cx="60880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Свойство арифметической прогрессии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973963" y="1618775"/>
                <a:ext cx="3342453" cy="9836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2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32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ru-RU" sz="32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𝑛</m:t>
                              </m:r>
                              <m:r>
                                <a:rPr lang="ru-RU" sz="32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sub>
                          </m:sSub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ru-RU" sz="32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32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ru-RU" sz="32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𝑛</m:t>
                              </m:r>
                              <m:r>
                                <a:rPr lang="ru-RU" sz="32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+1</m:t>
                              </m:r>
                            </m:sub>
                          </m:sSub>
                        </m:num>
                        <m:den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3963" y="1618775"/>
                <a:ext cx="3342453" cy="98366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07587" y="1268760"/>
                <a:ext cx="251107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𝑑</m:t>
                      </m:r>
                    </m:oMath>
                  </m:oMathPara>
                </a14:m>
                <a:endParaRPr lang="ru-RU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587" y="1268760"/>
                <a:ext cx="251107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89161" y="2348880"/>
                <a:ext cx="251107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solidFill>
                                <a:schemeClr val="bg1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𝑑</m:t>
                      </m:r>
                    </m:oMath>
                  </m:oMathPara>
                </a14:m>
                <a:endParaRPr lang="ru-RU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161" y="2348880"/>
                <a:ext cx="2511072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781412" y="1840533"/>
            <a:ext cx="4154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65736" y="1871310"/>
            <a:ext cx="495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⇒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2003" y="3167390"/>
            <a:ext cx="11898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02003" y="3789040"/>
                <a:ext cx="5300938" cy="20621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Дано: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;…;</m:t>
                    </m:r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;… ар.пр.</m:t>
                    </m:r>
                  </m:oMath>
                </a14:m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11</m:t>
                          </m:r>
                        </m:sub>
                      </m:sSub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=34, </m:t>
                      </m:r>
                      <m:sSub>
                        <m:sSubPr>
                          <m:ctrlP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13</m:t>
                          </m:r>
                        </m:sub>
                      </m:sSub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=30</m:t>
                      </m:r>
                    </m:oMath>
                  </m:oMathPara>
                </a14:m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Найти: </a:t>
                </a:r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ru-RU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ru-RU" sz="3200" i="1">
                        <a:solidFill>
                          <a:schemeClr val="bg1"/>
                        </a:solidFill>
                        <a:latin typeface="Cambria Math"/>
                      </a:rPr>
                      <m:t>;  </m:t>
                    </m:r>
                    <m:sSub>
                      <m:sSubPr>
                        <m:ctrlP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32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9</m:t>
                        </m:r>
                      </m:sub>
                    </m:sSub>
                  </m:oMath>
                </a14:m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003" y="3789040"/>
                <a:ext cx="5300938" cy="2062103"/>
              </a:xfrm>
              <a:prstGeom prst="rect">
                <a:avLst/>
              </a:prstGeom>
              <a:blipFill rotWithShape="1">
                <a:blip r:embed="rId6"/>
                <a:stretch>
                  <a:fillRect l="-2992" t="-41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70148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4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:\для презентаций\Фоновые рисунки\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1520" y="188640"/>
            <a:ext cx="8295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Сумма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первых членов арифметической прогрессии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587370" y="717141"/>
                <a:ext cx="3064750" cy="9836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2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32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ru-RU" sz="32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ru-RU" sz="32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32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ru-RU" sz="32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∙</m:t>
                      </m:r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7370" y="717141"/>
                <a:ext cx="3064750" cy="98366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1222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:\для презентаций\Фоновые рисунки\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67544" y="668936"/>
                <a:ext cx="4956934" cy="60724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1)Дано: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ru-RU" sz="2800" i="1">
                        <a:solidFill>
                          <a:schemeClr val="bg1"/>
                        </a:solidFill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ru-RU" sz="2800" i="1">
                        <a:solidFill>
                          <a:schemeClr val="bg1"/>
                        </a:solidFill>
                        <a:latin typeface="Cambria Math"/>
                      </a:rPr>
                      <m:t>;…;</m:t>
                    </m:r>
                    <m:sSub>
                      <m:sSubPr>
                        <m:ctrlP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ru-RU" sz="2800" i="1">
                        <a:solidFill>
                          <a:schemeClr val="bg1"/>
                        </a:solidFill>
                        <a:latin typeface="Cambria Math"/>
                      </a:rPr>
                      <m:t>;… ар.пр.</m:t>
                    </m:r>
                  </m:oMath>
                </a14:m>
                <a:endParaRPr lang="ru-RU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ru-RU" sz="2800" i="1">
                          <a:solidFill>
                            <a:schemeClr val="bg1"/>
                          </a:solidFill>
                          <a:latin typeface="Cambria Math"/>
                        </a:rPr>
                        <m:t>=3, </m:t>
                      </m:r>
                      <m:sSub>
                        <m:sSubPr>
                          <m:ctrlP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10</m:t>
                          </m:r>
                        </m:sub>
                      </m:sSub>
                      <m:r>
                        <a:rPr lang="ru-RU" sz="2800" i="1">
                          <a:solidFill>
                            <a:schemeClr val="bg1"/>
                          </a:solidFill>
                          <a:latin typeface="Cambria Math"/>
                        </a:rPr>
                        <m:t>=10, </m:t>
                      </m:r>
                      <m:r>
                        <a:rPr lang="ru-RU" sz="2800" i="1">
                          <a:solidFill>
                            <a:schemeClr val="bg1"/>
                          </a:solidFill>
                          <a:latin typeface="Cambria Math"/>
                        </a:rPr>
                        <m:t>𝑛</m:t>
                      </m:r>
                      <m:r>
                        <a:rPr lang="ru-RU" sz="2800" i="1">
                          <a:solidFill>
                            <a:schemeClr val="bg1"/>
                          </a:solidFill>
                          <a:latin typeface="Cambria Math"/>
                        </a:rPr>
                        <m:t>=10</m:t>
                      </m:r>
                    </m:oMath>
                  </m:oMathPara>
                </a14:m>
                <a:endParaRPr lang="ru-RU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Найти: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endParaRPr lang="ru-RU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2)Дано: 2; 3; 4; …98; </a:t>
                </a:r>
              </a:p>
              <a:p>
                <a:r>
                  <a:rPr lang="ru-RU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Найти: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97</m:t>
                        </m:r>
                      </m:sub>
                    </m:sSub>
                  </m:oMath>
                </a14:m>
                <a:endParaRPr lang="ru-RU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3)Дано: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ru-RU" sz="2800" i="1">
                        <a:solidFill>
                          <a:schemeClr val="bg1"/>
                        </a:solidFill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ru-RU" sz="2800" i="1">
                        <a:solidFill>
                          <a:schemeClr val="bg1"/>
                        </a:solidFill>
                        <a:latin typeface="Cambria Math"/>
                      </a:rPr>
                      <m:t>;…;</m:t>
                    </m:r>
                    <m:sSub>
                      <m:sSubPr>
                        <m:ctrlP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ru-RU" sz="2800" i="1">
                        <a:solidFill>
                          <a:schemeClr val="bg1"/>
                        </a:solidFill>
                        <a:latin typeface="Cambria Math"/>
                      </a:rPr>
                      <m:t>;…ар.пр.</m:t>
                    </m:r>
                  </m:oMath>
                </a14:m>
                <a:endParaRPr lang="ru-RU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ru-RU" sz="28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ru-RU" sz="2800" i="1">
                          <a:solidFill>
                            <a:schemeClr val="bg1"/>
                          </a:solidFill>
                          <a:latin typeface="Cambria Math"/>
                        </a:rPr>
                        <m:t>, 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sz="2800" i="1">
                          <a:solidFill>
                            <a:schemeClr val="bg1"/>
                          </a:solidFill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ru-RU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Найти: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12</m:t>
                        </m:r>
                      </m:sub>
                    </m:sSub>
                  </m:oMath>
                </a14:m>
                <a:endParaRPr lang="ru-RU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4)Дано: 5; 11; 17;23 … </a:t>
                </a:r>
              </a:p>
              <a:p>
                <a:r>
                  <a:rPr lang="ru-RU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ru-RU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=10</a:t>
                </a:r>
              </a:p>
              <a:p>
                <a:r>
                  <a:rPr lang="ru-RU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Найти: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ru-RU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10</m:t>
                        </m:r>
                      </m:sub>
                    </m:sSub>
                  </m:oMath>
                </a14:m>
                <a:endParaRPr lang="ru-RU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5)Дано: 15; 20; 25;30 …85; </a:t>
                </a:r>
              </a:p>
              <a:p>
                <a:r>
                  <a:rPr lang="ru-RU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Найти: 15+20+25+30+…+8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668936"/>
                <a:ext cx="4956934" cy="6072432"/>
              </a:xfrm>
              <a:prstGeom prst="rect">
                <a:avLst/>
              </a:prstGeom>
              <a:blipFill rotWithShape="1">
                <a:blip r:embed="rId3"/>
                <a:stretch>
                  <a:fillRect l="-2583" t="-1004" b="-19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3348524" y="116632"/>
            <a:ext cx="1223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1275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:\для презентаций\Фоновые рисунки\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92408" y="241484"/>
            <a:ext cx="2459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Проверим тест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1196752"/>
            <a:ext cx="54131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Ответы:  1)б;     2)а;      3)в;       4)б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92408" y="2933164"/>
            <a:ext cx="23119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Решим задачу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95537" y="3645024"/>
                <a:ext cx="8352928" cy="30356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Составьте формулу </m:t>
                      </m:r>
                      <m:r>
                        <a:rPr lang="en-US" sz="3200" i="1">
                          <a:solidFill>
                            <a:schemeClr val="bg1"/>
                          </a:solidFill>
                          <a:latin typeface="Cambria Math"/>
                        </a:rPr>
                        <m:t>𝑛</m:t>
                      </m:r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−го члена арифметической прогрессии </m:t>
                      </m:r>
                    </m:oMath>
                  </m:oMathPara>
                </a14:m>
                <a:endParaRPr lang="ru-RU" sz="3200" i="1" dirty="0" smtClean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32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ru-RU" sz="32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, если </m:t>
                      </m:r>
                      <m:sSub>
                        <m:sSubPr>
                          <m:ctrlP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32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5</m:t>
                          </m:r>
                        </m:sub>
                      </m:sSub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=15, </m:t>
                      </m:r>
                      <m:sSub>
                        <m:sSubPr>
                          <m:ctrlP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ru-RU" sz="32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12</m:t>
                          </m:r>
                        </m:sub>
                      </m:sSub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=29.</m:t>
                      </m:r>
                    </m:oMath>
                  </m:oMathPara>
                </a14:m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Найти сумму первых 7 членов заданной </m:t>
                      </m:r>
                    </m:oMath>
                  </m:oMathPara>
                </a14:m>
                <a:endParaRPr lang="ru-RU" sz="3200" i="1" dirty="0" smtClean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3200" i="1">
                          <a:solidFill>
                            <a:schemeClr val="bg1"/>
                          </a:solidFill>
                          <a:latin typeface="Cambria Math"/>
                        </a:rPr>
                        <m:t>арифметической прогрессии</m:t>
                      </m:r>
                    </m:oMath>
                  </m:oMathPara>
                </a14:m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7" y="3645024"/>
                <a:ext cx="8352928" cy="303563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93749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685</Words>
  <Application>Microsoft Office PowerPoint</Application>
  <PresentationFormat>Экран (4:3)</PresentationFormat>
  <Paragraphs>80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8</cp:revision>
  <dcterms:created xsi:type="dcterms:W3CDTF">2014-01-26T12:47:18Z</dcterms:created>
  <dcterms:modified xsi:type="dcterms:W3CDTF">2014-01-27T15:41:43Z</dcterms:modified>
</cp:coreProperties>
</file>