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3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7542"/>
    <a:srgbClr val="5535DD"/>
    <a:srgbClr val="739F88"/>
    <a:srgbClr val="509657"/>
    <a:srgbClr val="65AD6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85154E-3B10-4BB9-AFAA-6688343A84A3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7C85CD-35B1-4459-A01D-DC1B7F781CF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7C85CD-35B1-4459-A01D-DC1B7F781CF1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D293-00D2-4476-BAD3-72BF5FC6925B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0592E-E55A-4733-9F74-339C6F286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D293-00D2-4476-BAD3-72BF5FC6925B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0592E-E55A-4733-9F74-339C6F286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D293-00D2-4476-BAD3-72BF5FC6925B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0592E-E55A-4733-9F74-339C6F286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D293-00D2-4476-BAD3-72BF5FC6925B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0592E-E55A-4733-9F74-339C6F286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D293-00D2-4476-BAD3-72BF5FC6925B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0592E-E55A-4733-9F74-339C6F286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D293-00D2-4476-BAD3-72BF5FC6925B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0592E-E55A-4733-9F74-339C6F286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D293-00D2-4476-BAD3-72BF5FC6925B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0592E-E55A-4733-9F74-339C6F286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D293-00D2-4476-BAD3-72BF5FC6925B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0592E-E55A-4733-9F74-339C6F286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D293-00D2-4476-BAD3-72BF5FC6925B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0592E-E55A-4733-9F74-339C6F286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D293-00D2-4476-BAD3-72BF5FC6925B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0592E-E55A-4733-9F74-339C6F286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D293-00D2-4476-BAD3-72BF5FC6925B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0592E-E55A-4733-9F74-339C6F286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ED293-00D2-4476-BAD3-72BF5FC6925B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0592E-E55A-4733-9F74-339C6F286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text=%D0%BC%D1%83%D0%BD%D0%B4%D1%88%D1%82%D1%83%D0%BA%20%D0%BA%D0%B0%D1%80%D1%82%D0%B8%D0%BD%D0%BA%D0%B8&amp;img_url=http://acunamatata.ru/images/p1080052.jpg&amp;pos=6&amp;rpt=simage&amp;lr=43&amp;noreask=1&amp;source=wi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u.wikipedia.org/wiki/%CC%F3%ED%E4%F8%F2%F3%EA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4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072330" y="214290"/>
            <a:ext cx="1900262" cy="197944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1214422"/>
            <a:ext cx="8201028" cy="785818"/>
          </a:xfrm>
        </p:spPr>
        <p:txBody>
          <a:bodyPr>
            <a:normAutofit fontScale="90000"/>
          </a:bodyPr>
          <a:lstStyle/>
          <a:p>
            <a:pPr algn="l"/>
            <a:endParaRPr lang="ru-RU" sz="8000" dirty="0">
              <a:solidFill>
                <a:srgbClr val="3B754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000240"/>
            <a:ext cx="8572560" cy="3786214"/>
          </a:xfrm>
        </p:spPr>
        <p:txBody>
          <a:bodyPr>
            <a:normAutofit lnSpcReduction="10000"/>
          </a:bodyPr>
          <a:lstStyle/>
          <a:p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Непроверяемые непроизносимые согласные в корне слова</a:t>
            </a:r>
          </a:p>
          <a:p>
            <a:pPr algn="l">
              <a:spcBef>
                <a:spcPts val="0"/>
              </a:spcBef>
            </a:pPr>
            <a:r>
              <a:rPr lang="ru-RU" sz="3600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русский язык  </a:t>
            </a:r>
          </a:p>
          <a:p>
            <a:pPr algn="l">
              <a:spcBef>
                <a:spcPts val="0"/>
              </a:spcBef>
            </a:pPr>
            <a:r>
              <a:rPr lang="ru-RU" sz="3600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2 класс</a:t>
            </a:r>
            <a:endParaRPr lang="ru-RU" sz="1800" b="1" dirty="0" smtClean="0">
              <a:solidFill>
                <a:srgbClr val="3B7542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4400" dirty="0" smtClean="0">
              <a:solidFill>
                <a:srgbClr val="3B7542"/>
              </a:solidFill>
            </a:endParaRPr>
          </a:p>
          <a:p>
            <a:pPr algn="l"/>
            <a:endParaRPr lang="ru-RU" sz="4400" dirty="0" smtClean="0">
              <a:solidFill>
                <a:srgbClr val="3B754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643042" y="857232"/>
            <a:ext cx="586224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Молодцы, ребята!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урок!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" name="Рисунок 2" descr="5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31" y="3286124"/>
            <a:ext cx="5114375" cy="16430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58" y="500042"/>
            <a:ext cx="84296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hlinkClick r:id="rId3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571480"/>
            <a:ext cx="750099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hlinkClick r:id="rId4"/>
            </a:endParaRPr>
          </a:p>
          <a:p>
            <a:r>
              <a:rPr lang="ru-RU" dirty="0" smtClean="0">
                <a:hlinkClick r:id="rId4"/>
              </a:rPr>
              <a:t>Источники</a:t>
            </a:r>
            <a:endParaRPr lang="ru-RU" dirty="0" smtClean="0">
              <a:hlinkClick r:id="rId4"/>
            </a:endParaRPr>
          </a:p>
          <a:p>
            <a:r>
              <a:rPr lang="en-US" dirty="0" smtClean="0">
                <a:hlinkClick r:id="rId4"/>
              </a:rPr>
              <a:t>http</a:t>
            </a:r>
            <a:r>
              <a:rPr lang="en-US" dirty="0" smtClean="0">
                <a:hlinkClick r:id="rId4"/>
              </a:rPr>
              <a:t>://ru.wikipedia.org/wiki/%</a:t>
            </a:r>
            <a:r>
              <a:rPr lang="en-US" dirty="0" smtClean="0">
                <a:hlinkClick r:id="rId4"/>
              </a:rPr>
              <a:t>CC%F3%ED%E4%F8%F2%F3%EA</a:t>
            </a:r>
            <a:endParaRPr lang="ru-RU" dirty="0" smtClean="0"/>
          </a:p>
          <a:p>
            <a:r>
              <a:rPr lang="en-US" dirty="0" smtClean="0"/>
              <a:t>http://images.yandex.ru/yandsearch?text=</a:t>
            </a:r>
            <a:r>
              <a:rPr lang="ru-RU" dirty="0" smtClean="0"/>
              <a:t>мундштук </a:t>
            </a:r>
            <a:r>
              <a:rPr lang="ru-RU" dirty="0" err="1" smtClean="0"/>
              <a:t>картинки&amp;</a:t>
            </a:r>
            <a:r>
              <a:rPr lang="en-US" dirty="0" err="1" smtClean="0"/>
              <a:t>img_url</a:t>
            </a:r>
            <a:r>
              <a:rPr lang="en-US" dirty="0" smtClean="0"/>
              <a:t>=http%3A%2F%2Fdecor.kharkov.ua</a:t>
            </a:r>
            <a:endParaRPr lang="ru-RU" dirty="0" smtClean="0"/>
          </a:p>
          <a:p>
            <a:r>
              <a:rPr lang="en-US" dirty="0" smtClean="0"/>
              <a:t>http://images.yandex.ru/yandsearch?source=wiz&amp;fp=0&amp;text=</a:t>
            </a:r>
            <a:r>
              <a:rPr lang="ru-RU" dirty="0" smtClean="0"/>
              <a:t>мундштук </a:t>
            </a:r>
            <a:r>
              <a:rPr lang="ru-RU" dirty="0" err="1" smtClean="0"/>
              <a:t>картинки&amp;</a:t>
            </a:r>
            <a:r>
              <a:rPr lang="en-US" dirty="0" err="1" smtClean="0"/>
              <a:t>noreask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4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072330" y="214290"/>
            <a:ext cx="1900262" cy="197944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1214422"/>
            <a:ext cx="8201028" cy="785818"/>
          </a:xfrm>
        </p:spPr>
        <p:txBody>
          <a:bodyPr>
            <a:normAutofit fontScale="90000"/>
          </a:bodyPr>
          <a:lstStyle/>
          <a:p>
            <a:pPr algn="l"/>
            <a:r>
              <a:rPr lang="ru-RU" sz="8000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Что такое корень.</a:t>
            </a:r>
            <a:endParaRPr lang="ru-RU" sz="8000" dirty="0">
              <a:solidFill>
                <a:srgbClr val="3B754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857364"/>
            <a:ext cx="8572560" cy="4786346"/>
          </a:xfrm>
        </p:spPr>
        <p:txBody>
          <a:bodyPr>
            <a:normAutofit/>
          </a:bodyPr>
          <a:lstStyle/>
          <a:p>
            <a:pPr algn="l"/>
            <a:r>
              <a:rPr lang="ru-RU" sz="7200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Орфограммы корня:</a:t>
            </a:r>
          </a:p>
          <a:p>
            <a:pPr algn="l">
              <a:buFont typeface="Arial" pitchFamily="34" charset="0"/>
              <a:buChar char="•"/>
            </a:pPr>
            <a:r>
              <a:rPr lang="ru-RU" sz="4400" b="1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 безударные гласные;</a:t>
            </a:r>
          </a:p>
          <a:p>
            <a:pPr algn="l">
              <a:buFont typeface="Arial" pitchFamily="34" charset="0"/>
              <a:buChar char="•"/>
            </a:pPr>
            <a:r>
              <a:rPr lang="ru-RU" sz="4400" b="1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 парные звонкие и глухие       </a:t>
            </a:r>
          </a:p>
          <a:p>
            <a:pPr algn="l"/>
            <a:r>
              <a:rPr lang="ru-RU" sz="4400" b="1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  согласные;</a:t>
            </a:r>
          </a:p>
          <a:p>
            <a:pPr algn="l">
              <a:buFont typeface="Arial" pitchFamily="34" charset="0"/>
              <a:buChar char="•"/>
            </a:pPr>
            <a:r>
              <a:rPr lang="ru-RU" sz="4400" b="1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 непроизносимые согласные.</a:t>
            </a:r>
          </a:p>
          <a:p>
            <a:pPr algn="l"/>
            <a:endParaRPr lang="ru-RU" sz="4400" dirty="0" smtClean="0">
              <a:solidFill>
                <a:srgbClr val="3B7542"/>
              </a:solidFill>
            </a:endParaRPr>
          </a:p>
          <a:p>
            <a:pPr algn="l"/>
            <a:endParaRPr lang="ru-RU" sz="4400" dirty="0" smtClean="0">
              <a:solidFill>
                <a:srgbClr val="3B754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00364" y="214290"/>
            <a:ext cx="283603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ЗНАЕМ</a:t>
            </a:r>
            <a:endParaRPr lang="ru-RU" sz="6000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572560" cy="628654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Выделите  корень в словах: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ПОДБЕРЁЗОВИК, ПОГОВОРИТЬ, ПОЛЕ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Вставьте пропущенные буквы: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В…РИЛ,   СН…ГА,   ГР…БЫ;</a:t>
            </a:r>
          </a:p>
          <a:p>
            <a:pPr>
              <a:buNone/>
            </a:pPr>
            <a:r>
              <a:rPr lang="ru-RU" b="1" dirty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rgbClr val="3B754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ГЛА…КИ,   ШЛЯ…КА,   ГРЯ…КА;</a:t>
            </a:r>
          </a:p>
          <a:p>
            <a:pPr>
              <a:buNone/>
            </a:pPr>
            <a:r>
              <a:rPr lang="ru-RU" b="1" dirty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rgbClr val="3B754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ЗВЕЗ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НЫЙ,   ПАРУС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          ,   УС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НЫЙ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15" name="Арка 14"/>
          <p:cNvSpPr/>
          <p:nvPr/>
        </p:nvSpPr>
        <p:spPr>
          <a:xfrm>
            <a:off x="1714480" y="1285860"/>
            <a:ext cx="1143008" cy="214314"/>
          </a:xfrm>
          <a:prstGeom prst="blockArc">
            <a:avLst/>
          </a:prstGeom>
          <a:solidFill>
            <a:srgbClr val="C0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Арка 16"/>
          <p:cNvSpPr/>
          <p:nvPr/>
        </p:nvSpPr>
        <p:spPr>
          <a:xfrm>
            <a:off x="7429520" y="1285860"/>
            <a:ext cx="857256" cy="285752"/>
          </a:xfrm>
          <a:prstGeom prst="blockArc">
            <a:avLst/>
          </a:prstGeom>
          <a:solidFill>
            <a:srgbClr val="C00000"/>
          </a:solidFill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Арка 17"/>
          <p:cNvSpPr/>
          <p:nvPr/>
        </p:nvSpPr>
        <p:spPr>
          <a:xfrm>
            <a:off x="4929190" y="1285860"/>
            <a:ext cx="1285884" cy="285752"/>
          </a:xfrm>
          <a:prstGeom prst="blockArc">
            <a:avLst/>
          </a:prstGeom>
          <a:solidFill>
            <a:srgbClr val="C00000"/>
          </a:solidFill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00100" y="3286124"/>
            <a:ext cx="6286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86116" y="3286124"/>
            <a:ext cx="595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072066" y="3286124"/>
            <a:ext cx="6639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00166" y="4357694"/>
            <a:ext cx="5100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57620" y="4357694"/>
            <a:ext cx="6639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71604" y="5429264"/>
            <a:ext cx="6078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43042" y="5429264"/>
            <a:ext cx="4924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57752" y="5429264"/>
            <a:ext cx="492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143768" y="5429264"/>
            <a:ext cx="492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286512" y="285728"/>
            <a:ext cx="1847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143768" y="5143512"/>
            <a:ext cx="4286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sz="7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072198" y="4357694"/>
            <a:ext cx="6078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214942" y="5572140"/>
            <a:ext cx="11608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НИК</a:t>
            </a:r>
            <a:endParaRPr lang="ru-RU" sz="3200" b="1" dirty="0">
              <a:solidFill>
                <a:srgbClr val="3B754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 rot="5400000">
            <a:off x="1857356" y="3286124"/>
            <a:ext cx="285752" cy="142876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>
            <a:off x="4071934" y="3286124"/>
            <a:ext cx="285752" cy="142876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6072198" y="3286124"/>
            <a:ext cx="285752" cy="142876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3142 0 " pathEditMode="relative" ptsTypes="AA">
                                      <p:cBhvr>
                                        <p:cTn id="8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 animBg="1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3" grpId="0"/>
      <p:bldP spid="35" grpId="0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ПРОВЕРЬ СЕБЯ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786874" cy="49117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400" b="1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ЛЕС   НИЦА,   ЧУ   СТВО</a:t>
            </a:r>
          </a:p>
          <a:p>
            <a:pPr>
              <a:buNone/>
            </a:pPr>
            <a:r>
              <a:rPr lang="ru-RU" sz="5400" b="1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МУН   ШТУК,  </a:t>
            </a:r>
          </a:p>
          <a:p>
            <a:pPr>
              <a:buNone/>
            </a:pPr>
            <a:r>
              <a:rPr lang="ru-RU" sz="5400" b="1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МА   ШТАБ,</a:t>
            </a:r>
          </a:p>
          <a:p>
            <a:pPr>
              <a:buNone/>
            </a:pPr>
            <a:r>
              <a:rPr lang="ru-RU" sz="5400" b="1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ЛАН   ШАФТ</a:t>
            </a:r>
          </a:p>
        </p:txBody>
      </p:sp>
      <p:pic>
        <p:nvPicPr>
          <p:cNvPr id="4" name="Рисунок 3" descr="p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8" y="3289325"/>
            <a:ext cx="2598455" cy="34258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14480" y="1214422"/>
            <a:ext cx="646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14480" y="1071546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6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72198" y="1071546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6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00760" y="1214422"/>
            <a:ext cx="646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28794" y="2000240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6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57290" y="3071810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6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85918" y="4000504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6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b="1" dirty="0" smtClean="0">
                <a:solidFill>
                  <a:srgbClr val="3B7542"/>
                </a:solidFill>
              </a:rPr>
              <a:t>Материал </a:t>
            </a:r>
            <a:r>
              <a:rPr lang="ru-RU" sz="2700" b="1" dirty="0">
                <a:solidFill>
                  <a:srgbClr val="3B7542"/>
                </a:solidFill>
              </a:rPr>
              <a:t>из </a:t>
            </a:r>
            <a:r>
              <a:rPr lang="ru-RU" sz="2700" b="1" dirty="0" err="1">
                <a:solidFill>
                  <a:srgbClr val="3B7542"/>
                </a:solidFill>
              </a:rPr>
              <a:t>Википедии</a:t>
            </a:r>
            <a:r>
              <a:rPr lang="ru-RU" sz="2700" b="1" dirty="0">
                <a:solidFill>
                  <a:srgbClr val="3B7542"/>
                </a:solidFill>
              </a:rPr>
              <a:t> — свободной энциклопедии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78647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МУН ? ШТУК - </a:t>
            </a:r>
            <a:r>
              <a:rPr lang="ru-RU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это</a:t>
            </a:r>
            <a:endParaRPr lang="ru-RU" dirty="0">
              <a:solidFill>
                <a:srgbClr val="3B754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000" dirty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Полая трубка (из кости, янтаря, дерева </a:t>
            </a:r>
            <a:endParaRPr lang="ru-RU" sz="3000" dirty="0" smtClean="0">
              <a:solidFill>
                <a:srgbClr val="3B754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000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    или </a:t>
            </a:r>
            <a:r>
              <a:rPr lang="ru-RU" sz="3000" dirty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другого материала), в которую </a:t>
            </a:r>
            <a:endParaRPr lang="ru-RU" sz="3000" dirty="0" smtClean="0">
              <a:solidFill>
                <a:srgbClr val="3B754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000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    вставляется </a:t>
            </a:r>
            <a:r>
              <a:rPr lang="ru-RU" sz="3000" dirty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сигарета, папироса.</a:t>
            </a:r>
          </a:p>
          <a:p>
            <a:endParaRPr lang="ru-RU" sz="3000" dirty="0" smtClean="0">
              <a:solidFill>
                <a:srgbClr val="3B754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000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Часть духового музыкального </a:t>
            </a:r>
            <a:r>
              <a:rPr lang="ru-RU" sz="3000" dirty="0" err="1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инст</a:t>
            </a:r>
            <a:r>
              <a:rPr lang="ru-RU" sz="3000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>
              <a:buNone/>
            </a:pPr>
            <a:r>
              <a:rPr lang="ru-RU" sz="3000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000" dirty="0" err="1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румента</a:t>
            </a:r>
            <a:r>
              <a:rPr lang="ru-RU" sz="3000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sz="3000" dirty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которую берут в рот или </a:t>
            </a:r>
            <a:endParaRPr lang="ru-RU" sz="3000" dirty="0" smtClean="0">
              <a:solidFill>
                <a:srgbClr val="3B754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000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    прикладывают </a:t>
            </a:r>
            <a:r>
              <a:rPr lang="ru-RU" sz="3000" dirty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к губам</a:t>
            </a:r>
            <a:r>
              <a:rPr lang="ru-RU" sz="3000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3000" dirty="0" smtClean="0">
              <a:solidFill>
                <a:srgbClr val="3B754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000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Железные </a:t>
            </a:r>
            <a:r>
              <a:rPr lang="ru-RU" sz="3000" dirty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удила с подъёмной </a:t>
            </a:r>
            <a:r>
              <a:rPr lang="ru-RU" sz="3000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распор-</a:t>
            </a:r>
          </a:p>
          <a:p>
            <a:pPr>
              <a:buNone/>
            </a:pPr>
            <a:r>
              <a:rPr lang="ru-RU" sz="3000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    кой </a:t>
            </a:r>
            <a:r>
              <a:rPr lang="ru-RU" sz="3000" dirty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у нёба, применяемые для </a:t>
            </a:r>
            <a:r>
              <a:rPr lang="ru-RU" sz="3000" dirty="0" err="1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облегче</a:t>
            </a:r>
            <a:r>
              <a:rPr lang="ru-RU" sz="3000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>
              <a:buNone/>
            </a:pPr>
            <a:r>
              <a:rPr lang="ru-RU" sz="3000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000" dirty="0" err="1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ния</a:t>
            </a:r>
            <a:r>
              <a:rPr lang="ru-RU" sz="3000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управления лошадью.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� ����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64" y="2285992"/>
            <a:ext cx="2381240" cy="1785930"/>
          </a:xfrm>
          <a:prstGeom prst="rect">
            <a:avLst/>
          </a:prstGeom>
        </p:spPr>
      </p:pic>
      <p:pic>
        <p:nvPicPr>
          <p:cNvPr id="5" name="Рисунок 4" descr="f_4801622.jpg"/>
          <p:cNvPicPr>
            <a:picLocks noChangeAspect="1"/>
          </p:cNvPicPr>
          <p:nvPr/>
        </p:nvPicPr>
        <p:blipFill>
          <a:blip r:embed="rId3" cstate="print"/>
          <a:srcRect t="12142"/>
          <a:stretch>
            <a:fillRect/>
          </a:stretch>
        </p:blipFill>
        <p:spPr>
          <a:xfrm>
            <a:off x="7143768" y="4286256"/>
            <a:ext cx="1841269" cy="2344385"/>
          </a:xfrm>
          <a:prstGeom prst="rect">
            <a:avLst/>
          </a:prstGeom>
        </p:spPr>
      </p:pic>
      <p:pic>
        <p:nvPicPr>
          <p:cNvPr id="6" name="Рисунок 5" descr="2207200935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2330" y="928670"/>
            <a:ext cx="1857388" cy="11430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572560" cy="6286544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 ? ШТАБ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в  общем  </a:t>
            </a:r>
            <a:r>
              <a:rPr lang="ru-RU" dirty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случае </a:t>
            </a:r>
            <a:r>
              <a:rPr lang="ru-RU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 отношение</a:t>
            </a:r>
          </a:p>
          <a:p>
            <a:pPr>
              <a:buNone/>
            </a:pPr>
            <a:r>
              <a:rPr lang="ru-RU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двух  линейных  размеров. </a:t>
            </a:r>
          </a:p>
          <a:p>
            <a:pPr>
              <a:buNone/>
            </a:pPr>
            <a:r>
              <a:rPr lang="ru-RU" dirty="0" err="1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Ма?штаб</a:t>
            </a:r>
            <a:r>
              <a:rPr lang="ru-RU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  показывает, сколько  километров  на</a:t>
            </a:r>
          </a:p>
          <a:p>
            <a:pPr>
              <a:buNone/>
            </a:pPr>
            <a:r>
              <a:rPr lang="ru-RU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местности соответствует одному сантиметру на</a:t>
            </a:r>
          </a:p>
          <a:p>
            <a:pPr>
              <a:buNone/>
            </a:pPr>
            <a:r>
              <a:rPr lang="ru-RU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карте.</a:t>
            </a:r>
            <a:endParaRPr lang="ru-RU" dirty="0">
              <a:solidFill>
                <a:srgbClr val="3B754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Рисунок 3" descr="0_3c139_5dfe7905_XL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6050" y="2857496"/>
            <a:ext cx="4667256" cy="34771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57166"/>
            <a:ext cx="8572560" cy="6143668"/>
          </a:xfrm>
        </p:spPr>
        <p:txBody>
          <a:bodyPr/>
          <a:lstStyle/>
          <a:p>
            <a:pPr>
              <a:buNone/>
            </a:pP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ЛАН ? ШАФТ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ЭТО</a:t>
            </a:r>
          </a:p>
          <a:p>
            <a:r>
              <a:rPr lang="ru-RU" sz="2800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ОБЩИЙ   ВИД   МЕСТНОСТИ;</a:t>
            </a:r>
          </a:p>
          <a:p>
            <a:r>
              <a:rPr lang="ru-RU" sz="2800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В ИСКУССТВЕ – ИЗОБРАЖЕНИЕ  КАКОЙ-ЛИБО   МЕСТНОСТИ;   ТО ЖЕ,  ЧТО  И ПЕЙЗАЖ.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0_1e338_2de1c852_XL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786058"/>
            <a:ext cx="4357718" cy="3486175"/>
          </a:xfrm>
          <a:prstGeom prst="rect">
            <a:avLst/>
          </a:prstGeom>
        </p:spPr>
      </p:pic>
      <p:pic>
        <p:nvPicPr>
          <p:cNvPr id="5" name="Рисунок 4" descr="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76" y="2786058"/>
            <a:ext cx="4239588" cy="35004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785818"/>
          </a:xfrm>
        </p:spPr>
        <p:txBody>
          <a:bodyPr>
            <a:noAutofit/>
          </a:bodyPr>
          <a:lstStyle/>
          <a:p>
            <a:r>
              <a:rPr lang="ru-RU" sz="7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Этимология-</a:t>
            </a:r>
            <a:endParaRPr lang="ru-RU" sz="7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b="1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РАЗДЕЛ ЯЗЫКОЗНАНИЯ, ЗАНИМАЮЩИЙСЯ ИЗУЧЕНИЕМ ПРОИСХОЖДЕНИЯ СЛОВ.</a:t>
            </a:r>
          </a:p>
          <a:p>
            <a:pPr algn="ctr">
              <a:buNone/>
            </a:pPr>
            <a:endParaRPr lang="ru-RU" sz="3600" dirty="0" smtClean="0">
              <a:solidFill>
                <a:srgbClr val="3B754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an-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22" y="2928935"/>
            <a:ext cx="3714776" cy="35004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ЗАПОМНИ!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786874" cy="49117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400" b="1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ЛЕС   НИЦА,   ЧУ   СТВО</a:t>
            </a:r>
          </a:p>
          <a:p>
            <a:pPr>
              <a:buNone/>
            </a:pPr>
            <a:r>
              <a:rPr lang="ru-RU" sz="5400" b="1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МУН   ШТУК,  </a:t>
            </a:r>
          </a:p>
          <a:p>
            <a:pPr>
              <a:buNone/>
            </a:pPr>
            <a:r>
              <a:rPr lang="ru-RU" sz="5400" b="1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МА   ШТАБ,</a:t>
            </a:r>
          </a:p>
          <a:p>
            <a:pPr>
              <a:buNone/>
            </a:pPr>
            <a:r>
              <a:rPr lang="ru-RU" sz="5400" b="1" dirty="0" smtClean="0">
                <a:solidFill>
                  <a:srgbClr val="3B7542"/>
                </a:solidFill>
                <a:latin typeface="Times New Roman" pitchFamily="18" charset="0"/>
                <a:cs typeface="Times New Roman" pitchFamily="18" charset="0"/>
              </a:rPr>
              <a:t>ЛАН   ШАФТ</a:t>
            </a:r>
          </a:p>
        </p:txBody>
      </p:sp>
      <p:pic>
        <p:nvPicPr>
          <p:cNvPr id="4" name="Рисунок 3" descr="p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8" y="3289325"/>
            <a:ext cx="2598455" cy="34258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14480" y="1214422"/>
            <a:ext cx="646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00760" y="1214422"/>
            <a:ext cx="646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28794" y="2000240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6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57290" y="3071810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6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85918" y="4000504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6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28794" y="2214554"/>
            <a:ext cx="6607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endParaRPr lang="ru-RU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57290" y="3214686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85918" y="4143380"/>
            <a:ext cx="6607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endParaRPr lang="ru-RU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35" presetClass="emph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35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9" grpId="1"/>
      <p:bldP spid="10" grpId="1"/>
      <p:bldP spid="11" grpId="1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281</Words>
  <Application>Microsoft Office PowerPoint</Application>
  <PresentationFormat>Экран (4:3)</PresentationFormat>
  <Paragraphs>92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Что такое корень.</vt:lpstr>
      <vt:lpstr>Слайд 3</vt:lpstr>
      <vt:lpstr>ПРОВЕРЬ СЕБЯ</vt:lpstr>
      <vt:lpstr>  Материал из Википедии — свободной энциклопедии  </vt:lpstr>
      <vt:lpstr>Слайд 6</vt:lpstr>
      <vt:lpstr>Слайд 7</vt:lpstr>
      <vt:lpstr>Этимология-</vt:lpstr>
      <vt:lpstr>ЗАПОМНИ!</vt:lpstr>
      <vt:lpstr>Слайд 10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ЗНАЮ</dc:title>
  <dc:creator>User</dc:creator>
  <cp:lastModifiedBy>Петровна</cp:lastModifiedBy>
  <cp:revision>54</cp:revision>
  <dcterms:created xsi:type="dcterms:W3CDTF">2010-01-29T19:12:01Z</dcterms:created>
  <dcterms:modified xsi:type="dcterms:W3CDTF">2014-01-31T08:01:29Z</dcterms:modified>
</cp:coreProperties>
</file>