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64" r:id="rId3"/>
    <p:sldId id="263" r:id="rId4"/>
    <p:sldId id="257" r:id="rId5"/>
    <p:sldId id="265" r:id="rId6"/>
    <p:sldId id="259" r:id="rId7"/>
    <p:sldId id="271" r:id="rId8"/>
    <p:sldId id="269" r:id="rId9"/>
    <p:sldId id="272" r:id="rId10"/>
    <p:sldId id="27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81D74-B244-46C4-AF32-DABED8AEBD13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60FC48-9277-4835-9DD5-5FF9F3879F8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0FC48-9277-4835-9DD5-5FF9F3879F8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A6B3-5FF3-4FC2-A51E-616D4F4A6234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FFDF-1DBA-43AE-B3EE-5203C432E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A6B3-5FF3-4FC2-A51E-616D4F4A6234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FFDF-1DBA-43AE-B3EE-5203C432E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A6B3-5FF3-4FC2-A51E-616D4F4A6234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FFDF-1DBA-43AE-B3EE-5203C432E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A6B3-5FF3-4FC2-A51E-616D4F4A6234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FFDF-1DBA-43AE-B3EE-5203C432E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A6B3-5FF3-4FC2-A51E-616D4F4A6234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FFDF-1DBA-43AE-B3EE-5203C432E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A6B3-5FF3-4FC2-A51E-616D4F4A6234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FFDF-1DBA-43AE-B3EE-5203C432E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A6B3-5FF3-4FC2-A51E-616D4F4A6234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FFDF-1DBA-43AE-B3EE-5203C432E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A6B3-5FF3-4FC2-A51E-616D4F4A6234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FFDF-1DBA-43AE-B3EE-5203C432E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A6B3-5FF3-4FC2-A51E-616D4F4A6234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FFDF-1DBA-43AE-B3EE-5203C432E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A6B3-5FF3-4FC2-A51E-616D4F4A6234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FFDF-1DBA-43AE-B3EE-5203C432E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A6B3-5FF3-4FC2-A51E-616D4F4A6234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FFDF-1DBA-43AE-B3EE-5203C432E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CA6B3-5FF3-4FC2-A51E-616D4F4A6234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AFFDF-1DBA-43AE-B3EE-5203C432E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285860"/>
            <a:ext cx="7772400" cy="1470025"/>
          </a:xfrm>
        </p:spPr>
        <p:txBody>
          <a:bodyPr>
            <a:normAutofit/>
          </a:bodyPr>
          <a:lstStyle/>
          <a:p>
            <a:r>
              <a:rPr lang="ru-RU" sz="8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ПРОПОРЦИЯ</a:t>
            </a:r>
            <a:endParaRPr lang="ru-RU" sz="8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3643314"/>
            <a:ext cx="6400800" cy="1752600"/>
          </a:xfrm>
        </p:spPr>
        <p:txBody>
          <a:bodyPr/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ОСНОВНОЕ СВОЙСТВО</a:t>
            </a:r>
          </a:p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ПРОПОРЦИИ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ChangeAspect="1"/>
          </p:cNvGraphicFramePr>
          <p:nvPr>
            <p:ph sz="half" idx="1"/>
          </p:nvPr>
        </p:nvGraphicFramePr>
        <p:xfrm>
          <a:off x="1714480" y="2214554"/>
          <a:ext cx="1927519" cy="2835276"/>
        </p:xfrm>
        <a:graphic>
          <a:graphicData uri="http://schemas.openxmlformats.org/presentationml/2006/ole">
            <p:oleObj spid="_x0000_s41986" name="Формула" r:id="rId3" imgW="888840" imgH="1307880" progId="Equation.3">
              <p:embed/>
            </p:oleObj>
          </a:graphicData>
        </a:graphic>
      </p:graphicFrame>
      <p:graphicFrame>
        <p:nvGraphicFramePr>
          <p:cNvPr id="6" name="Содержимое 5"/>
          <p:cNvGraphicFramePr>
            <a:graphicFrameLocks noChangeAspect="1"/>
          </p:cNvGraphicFramePr>
          <p:nvPr>
            <p:ph sz="half" idx="2"/>
          </p:nvPr>
        </p:nvGraphicFramePr>
        <p:xfrm>
          <a:off x="5143504" y="1571612"/>
          <a:ext cx="2167626" cy="4842920"/>
        </p:xfrm>
        <a:graphic>
          <a:graphicData uri="http://schemas.openxmlformats.org/presentationml/2006/ole">
            <p:oleObj spid="_x0000_s41987" name="Формула" r:id="rId4" imgW="1091880" imgH="243828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428736"/>
            <a:ext cx="7786742" cy="450059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indent="457200">
              <a:lnSpc>
                <a:spcPct val="20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Петя, уже изрядно проголодавшись, спросил </a:t>
            </a:r>
            <a:r>
              <a:rPr lang="ru-RU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 порцию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супа в столовой сразу после первого урока.  Повар  тетя Галя возмущенно воскликнула: </a:t>
            </a:r>
            <a:r>
              <a:rPr lang="ru-RU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 Это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что же такое? У нас должно соблюдаться </a:t>
            </a:r>
            <a:r>
              <a:rPr lang="ru-RU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равенство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между всеми учениками, сейчас не ваша очередь!» На что Петя ехидно заметил: «Но Вы уже накормили </a:t>
            </a:r>
            <a:r>
              <a:rPr lang="ru-RU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двух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учеников нашего класса». «Столовая – не место для выяснения </a:t>
            </a:r>
            <a:r>
              <a:rPr lang="ru-RU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отношений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строго сказала Нина Владимировна, входя в дверь.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29256" y="714356"/>
            <a:ext cx="184731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500042"/>
            <a:ext cx="8286808" cy="550072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42910" y="642918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Расшифруйте определение пропорции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800105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Какие из данных выражений являются пропорциями?</a:t>
            </a:r>
          </a:p>
          <a:p>
            <a:endParaRPr lang="ru-RU" sz="2400" dirty="0" smtClean="0"/>
          </a:p>
          <a:p>
            <a:pPr algn="ctr"/>
            <a:r>
              <a:rPr lang="ru-RU" sz="2400" dirty="0" smtClean="0"/>
              <a:t>5 ∙ 40 = 100 ∙ 2</a:t>
            </a:r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>36 : 2 = 7 + 11</a:t>
            </a:r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>16 : 8 – 20 : 10</a:t>
            </a:r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>      </a:t>
            </a:r>
          </a:p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> </a:t>
            </a:r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endParaRPr lang="ru-RU" sz="2400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9458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9459" name="Формула" r:id="rId4" imgW="114120" imgH="21564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9460" name="Формула" r:id="rId5" imgW="114120" imgH="21564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9461" name="Формула" r:id="rId6" imgW="114120" imgH="21564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9462" name="Формула" r:id="rId7" imgW="114120" imgH="21564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9463" name="Формула" r:id="rId8" imgW="114120" imgH="21564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9464" name="Формула" r:id="rId9" imgW="114120" imgH="21564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9465" name="Формула" r:id="rId10" imgW="114120" imgH="21564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3786182" y="4143380"/>
          <a:ext cx="1682750" cy="714375"/>
        </p:xfrm>
        <a:graphic>
          <a:graphicData uri="http://schemas.openxmlformats.org/presentationml/2006/ole">
            <p:oleObj spid="_x0000_s19466" name="Формула" r:id="rId11" imgW="672840" imgH="39348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3929058" y="5000636"/>
          <a:ext cx="1114425" cy="885825"/>
        </p:xfrm>
        <a:graphic>
          <a:graphicData uri="http://schemas.openxmlformats.org/presentationml/2006/ole">
            <p:oleObj spid="_x0000_s19467" name="Формула" r:id="rId12" imgW="4950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00FF"/>
                </a:solidFill>
              </a:rPr>
              <a:t>ПРОПОРЦИЯ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Пропорция – это равенство двух отношений</a:t>
            </a:r>
            <a:endParaRPr lang="en-US" dirty="0" smtClean="0"/>
          </a:p>
          <a:p>
            <a:pPr algn="ctr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средние</a:t>
            </a:r>
          </a:p>
          <a:p>
            <a:pPr algn="ctr">
              <a:buNone/>
            </a:pPr>
            <a:r>
              <a:rPr lang="ru-RU" sz="6000" dirty="0" smtClean="0">
                <a:solidFill>
                  <a:srgbClr val="FF0000"/>
                </a:solidFill>
              </a:rPr>
              <a:t>а</a:t>
            </a:r>
            <a:r>
              <a:rPr lang="ru-RU" sz="6000" dirty="0" smtClean="0"/>
              <a:t>:</a:t>
            </a:r>
            <a:r>
              <a:rPr lang="en-US" sz="6000" dirty="0" smtClean="0">
                <a:solidFill>
                  <a:srgbClr val="0070C0"/>
                </a:solidFill>
              </a:rPr>
              <a:t>b</a:t>
            </a:r>
            <a:r>
              <a:rPr lang="en-US" sz="6000" dirty="0" smtClean="0"/>
              <a:t>=</a:t>
            </a:r>
            <a:r>
              <a:rPr lang="en-US" sz="6000" dirty="0" smtClean="0">
                <a:solidFill>
                  <a:srgbClr val="0070C0"/>
                </a:solidFill>
              </a:rPr>
              <a:t>c</a:t>
            </a:r>
            <a:r>
              <a:rPr lang="ru-RU" sz="6000" dirty="0" smtClean="0"/>
              <a:t>:</a:t>
            </a:r>
            <a:r>
              <a:rPr lang="en-US" sz="6000" dirty="0" smtClean="0">
                <a:solidFill>
                  <a:srgbClr val="FF0000"/>
                </a:solidFill>
              </a:rPr>
              <a:t>d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571868" y="4429132"/>
          <a:ext cx="1857388" cy="1714512"/>
        </p:xfrm>
        <a:graphic>
          <a:graphicData uri="http://schemas.openxmlformats.org/presentationml/2006/ole">
            <p:oleObj spid="_x0000_s2049" name="Формула" r:id="rId3" imgW="419040" imgH="393480" progId="Equation.3">
              <p:embed/>
            </p:oleObj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rot="5400000">
            <a:off x="4072728" y="2642388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214810" y="250030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4858546" y="2642388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643306" y="3786190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 flipH="1" flipV="1">
            <a:off x="3464711" y="360759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 flipH="1" flipV="1">
            <a:off x="5322099" y="360759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643306" y="3786190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крайние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57224" y="642917"/>
          <a:ext cx="7500990" cy="4249565"/>
        </p:xfrm>
        <a:graphic>
          <a:graphicData uri="http://schemas.openxmlformats.org/drawingml/2006/table">
            <a:tbl>
              <a:tblPr/>
              <a:tblGrid>
                <a:gridCol w="1780513"/>
                <a:gridCol w="1813977"/>
                <a:gridCol w="1953742"/>
                <a:gridCol w="1952758"/>
              </a:tblGrid>
              <a:tr h="7000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Пропорция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3:4=15:20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18:21=6:7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а:</a:t>
                      </a: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b=c</a:t>
                      </a: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00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Крайние члены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 и20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 и7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и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d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07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Средние члены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 и 15</a:t>
                      </a:r>
                      <a:endParaRPr lang="ru-RU" sz="2400" dirty="0">
                        <a:solidFill>
                          <a:srgbClr val="0070C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 и6</a:t>
                      </a:r>
                      <a:endParaRPr lang="ru-RU" sz="2400" dirty="0">
                        <a:solidFill>
                          <a:srgbClr val="0070C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2400" baseline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aseline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 с</a:t>
                      </a:r>
                      <a:endParaRPr lang="ru-RU" sz="2400">
                        <a:solidFill>
                          <a:srgbClr val="0070C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56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Произведение крайних членов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60</a:t>
                      </a: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126</a:t>
                      </a: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ad</a:t>
                      </a: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82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Произведение средних членов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60</a:t>
                      </a: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smtClean="0">
                          <a:latin typeface="Times New Roman"/>
                          <a:ea typeface="Calibri"/>
                          <a:cs typeface="Times New Roman"/>
                        </a:rPr>
                        <a:t>126</a:t>
                      </a: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latin typeface="Times New Roman"/>
                          <a:ea typeface="Calibri"/>
                          <a:cs typeface="Times New Roman"/>
                        </a:rPr>
                        <a:t>bc</a:t>
                      </a: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428596" y="5000636"/>
            <a:ext cx="8501122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Заполните  пропуски в тексте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верной пропорции </a:t>
            </a:r>
            <a:r>
              <a:rPr lang="ru-RU" sz="2400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произведение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крайних членов 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равно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произведению  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средних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членов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Основное свойство пропорции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714488"/>
            <a:ext cx="8229600" cy="45259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  <a:p>
            <a:pPr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/>
          </a:p>
          <a:p>
            <a:pPr algn="ctr">
              <a:buNone/>
            </a:pP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∙ d = 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∙ b</a:t>
            </a:r>
            <a:endParaRPr lang="ru-RU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/>
              <a:t>	В верной пропорции произведение крайних членов равно произведению средних членов.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357950" y="2143116"/>
          <a:ext cx="1285884" cy="1207952"/>
        </p:xfrm>
        <a:graphic>
          <a:graphicData uri="http://schemas.openxmlformats.org/presentationml/2006/ole">
            <p:oleObj spid="_x0000_s17410" name="Формула" r:id="rId3" imgW="41904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642918"/>
            <a:ext cx="7715304" cy="114300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Используя числа 2; 6; 8 заполните пропуски 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 получите  верные пропорции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         3:__ = __ :4</a:t>
            </a:r>
          </a:p>
          <a:p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       __ :12 = 4:__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14348" y="1714488"/>
          <a:ext cx="7715304" cy="4054883"/>
        </p:xfrm>
        <a:graphic>
          <a:graphicData uri="http://schemas.openxmlformats.org/drawingml/2006/table">
            <a:tbl>
              <a:tblPr/>
              <a:tblGrid>
                <a:gridCol w="1955816"/>
                <a:gridCol w="2120194"/>
                <a:gridCol w="1719465"/>
                <a:gridCol w="1919829"/>
              </a:tblGrid>
              <a:tr h="63192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Высказывание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Пропорция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Верная или неверная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Имя автора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9276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Что посеешь, то и пожнешь.</a:t>
                      </a:r>
                      <a:endParaRPr lang="ru-RU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192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Бумага всё стерпит.</a:t>
                      </a:r>
                      <a:endParaRPr lang="ru-RU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388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гоняйся за счастьем, оно находится в тебе </a:t>
                      </a:r>
                      <a:r>
                        <a:rPr lang="ru-RU" sz="16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самом</a:t>
                      </a:r>
                      <a:endParaRPr lang="ru-RU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0,1:24=0,5:130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88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Друзья познаются в </a:t>
                      </a:r>
                      <a:r>
                        <a:rPr lang="ru-RU" sz="16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беде.</a:t>
                      </a:r>
                      <a:r>
                        <a:rPr lang="ru-RU" sz="1600" baseline="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3214678" y="2428868"/>
          <a:ext cx="928694" cy="625447"/>
        </p:xfrm>
        <a:graphic>
          <a:graphicData uri="http://schemas.openxmlformats.org/presentationml/2006/ole">
            <p:oleObj spid="_x0000_s23558" name="Формула" r:id="rId3" imgW="622080" imgH="41904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3071802" y="4929198"/>
          <a:ext cx="1410324" cy="642942"/>
        </p:xfrm>
        <a:graphic>
          <a:graphicData uri="http://schemas.openxmlformats.org/presentationml/2006/ole">
            <p:oleObj spid="_x0000_s23560" name="Формула" r:id="rId4" imgW="863280" imgH="39348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3286116" y="3143248"/>
          <a:ext cx="785818" cy="540250"/>
        </p:xfrm>
        <a:graphic>
          <a:graphicData uri="http://schemas.openxmlformats.org/presentationml/2006/ole">
            <p:oleObj spid="_x0000_s23561" name="Формула" r:id="rId5" imgW="609480" imgH="41904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14348" y="428604"/>
            <a:ext cx="7858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Узнайте, какие из данных высказываний принадлежат римскому мыслителю Цицерону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этого найдите верные пропорции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1472" y="6072206"/>
            <a:ext cx="8001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Оставшееся высказывание принадлежит Пифагору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642918"/>
            <a:ext cx="8358246" cy="578647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Найдите неизвестный член пропорции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0,5 : х=2 : 13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	1). 2∙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=0,5∙13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2).</a:t>
            </a:r>
          </a:p>
          <a:p>
            <a:pPr marL="457200" indent="-45720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3). 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3,25</a:t>
            </a: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Ответ: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3,25.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Составьте алгоритм нахождения неизвестного члена пропорции:</a:t>
            </a: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1).</a:t>
            </a: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2).</a:t>
            </a: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3).</a:t>
            </a:r>
          </a:p>
          <a:p>
            <a:pPr marL="457200" indent="-45720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>
              <a:buAutoNum type="arabicParenR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071934" y="2571744"/>
          <a:ext cx="1262839" cy="724963"/>
        </p:xfrm>
        <a:graphic>
          <a:graphicData uri="http://schemas.openxmlformats.org/presentationml/2006/ole">
            <p:oleObj spid="_x0000_s27651" name="Формула" r:id="rId3" imgW="6858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C1CEEB"/>
      </a:dk2>
      <a:lt2>
        <a:srgbClr val="E0E6F5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704</TotalTime>
  <Words>296</Words>
  <Application>Microsoft Office PowerPoint</Application>
  <PresentationFormat>Экран (4:3)</PresentationFormat>
  <Paragraphs>92</Paragraphs>
  <Slides>10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Формула</vt:lpstr>
      <vt:lpstr>ПРОПОРЦИЯ</vt:lpstr>
      <vt:lpstr>Слайд 2</vt:lpstr>
      <vt:lpstr>Слайд 3</vt:lpstr>
      <vt:lpstr>ПРОПОРЦИЯ</vt:lpstr>
      <vt:lpstr>Слайд 5</vt:lpstr>
      <vt:lpstr>Основное свойство пропорции</vt:lpstr>
      <vt:lpstr>Слайд 7</vt:lpstr>
      <vt:lpstr>Слайд 8</vt:lpstr>
      <vt:lpstr>Слайд 9</vt:lpstr>
      <vt:lpstr>Проверь себя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ПРОПОРЦИЯ</dc:title>
  <dc:creator>lenovo</dc:creator>
  <cp:lastModifiedBy>lenovo</cp:lastModifiedBy>
  <cp:revision>106</cp:revision>
  <dcterms:created xsi:type="dcterms:W3CDTF">2013-11-23T07:13:43Z</dcterms:created>
  <dcterms:modified xsi:type="dcterms:W3CDTF">2014-01-14T05:37:02Z</dcterms:modified>
</cp:coreProperties>
</file>