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306" r:id="rId3"/>
    <p:sldId id="321" r:id="rId4"/>
    <p:sldId id="322" r:id="rId5"/>
    <p:sldId id="323" r:id="rId6"/>
    <p:sldId id="324" r:id="rId7"/>
    <p:sldId id="325" r:id="rId8"/>
    <p:sldId id="326" r:id="rId9"/>
    <p:sldId id="327" r:id="rId10"/>
    <p:sldId id="328" r:id="rId11"/>
    <p:sldId id="329" r:id="rId12"/>
    <p:sldId id="330" r:id="rId13"/>
    <p:sldId id="331" r:id="rId14"/>
    <p:sldId id="332" r:id="rId15"/>
    <p:sldId id="333" r:id="rId16"/>
    <p:sldId id="334" r:id="rId17"/>
    <p:sldId id="335" r:id="rId18"/>
    <p:sldId id="336" r:id="rId19"/>
    <p:sldId id="337" r:id="rId20"/>
    <p:sldId id="338" r:id="rId21"/>
    <p:sldId id="339" r:id="rId22"/>
    <p:sldId id="340" r:id="rId23"/>
    <p:sldId id="342" r:id="rId24"/>
    <p:sldId id="343" r:id="rId25"/>
    <p:sldId id="259" r:id="rId26"/>
    <p:sldId id="316" r:id="rId27"/>
    <p:sldId id="319" r:id="rId28"/>
    <p:sldId id="260" r:id="rId29"/>
    <p:sldId id="263" r:id="rId30"/>
    <p:sldId id="308" r:id="rId31"/>
    <p:sldId id="309" r:id="rId32"/>
    <p:sldId id="310" r:id="rId33"/>
    <p:sldId id="311" r:id="rId34"/>
    <p:sldId id="312" r:id="rId35"/>
    <p:sldId id="314" r:id="rId36"/>
    <p:sldId id="315" r:id="rId37"/>
    <p:sldId id="320" r:id="rId38"/>
    <p:sldId id="264" r:id="rId39"/>
    <p:sldId id="265" r:id="rId4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CC99"/>
    <a:srgbClr val="FF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89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DA7E6A-DD56-41D0-9191-F40ED7C5BF7D}" type="datetimeFigureOut">
              <a:rPr lang="ru-RU" smtClean="0"/>
              <a:pPr/>
              <a:t>22.08.2013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8DFFB9-3913-4C55-8C9F-E6AB71EBDA2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DA7E6A-DD56-41D0-9191-F40ED7C5BF7D}" type="datetimeFigureOut">
              <a:rPr lang="ru-RU" smtClean="0"/>
              <a:pPr/>
              <a:t>22.08.2013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8DFFB9-3913-4C55-8C9F-E6AB71EBDA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DA7E6A-DD56-41D0-9191-F40ED7C5BF7D}" type="datetimeFigureOut">
              <a:rPr lang="ru-RU" smtClean="0"/>
              <a:pPr/>
              <a:t>22.08.2013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8DFFB9-3913-4C55-8C9F-E6AB71EBDA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DA7E6A-DD56-41D0-9191-F40ED7C5BF7D}" type="datetimeFigureOut">
              <a:rPr lang="ru-RU" smtClean="0"/>
              <a:pPr/>
              <a:t>22.08.2013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8DFFB9-3913-4C55-8C9F-E6AB71EBDA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DA7E6A-DD56-41D0-9191-F40ED7C5BF7D}" type="datetimeFigureOut">
              <a:rPr lang="ru-RU" smtClean="0"/>
              <a:pPr/>
              <a:t>22.08.2013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8DFFB9-3913-4C55-8C9F-E6AB71EBDA2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DA7E6A-DD56-41D0-9191-F40ED7C5BF7D}" type="datetimeFigureOut">
              <a:rPr lang="ru-RU" smtClean="0"/>
              <a:pPr/>
              <a:t>22.08.2013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8DFFB9-3913-4C55-8C9F-E6AB71EBDA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DA7E6A-DD56-41D0-9191-F40ED7C5BF7D}" type="datetimeFigureOut">
              <a:rPr lang="ru-RU" smtClean="0"/>
              <a:pPr/>
              <a:t>22.08.2013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8DFFB9-3913-4C55-8C9F-E6AB71EBDA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DA7E6A-DD56-41D0-9191-F40ED7C5BF7D}" type="datetimeFigureOut">
              <a:rPr lang="ru-RU" smtClean="0"/>
              <a:pPr/>
              <a:t>22.08.2013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8DFFB9-3913-4C55-8C9F-E6AB71EBDA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DA7E6A-DD56-41D0-9191-F40ED7C5BF7D}" type="datetimeFigureOut">
              <a:rPr lang="ru-RU" smtClean="0"/>
              <a:pPr/>
              <a:t>22.08.2013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8DFFB9-3913-4C55-8C9F-E6AB71EBDA2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DA7E6A-DD56-41D0-9191-F40ED7C5BF7D}" type="datetimeFigureOut">
              <a:rPr lang="ru-RU" smtClean="0"/>
              <a:pPr/>
              <a:t>22.08.2013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8DFFB9-3913-4C55-8C9F-E6AB71EBDA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DA7E6A-DD56-41D0-9191-F40ED7C5BF7D}" type="datetimeFigureOut">
              <a:rPr lang="ru-RU" smtClean="0"/>
              <a:pPr/>
              <a:t>22.08.2013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8DFFB9-3913-4C55-8C9F-E6AB71EBDA2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3DA7E6A-DD56-41D0-9191-F40ED7C5BF7D}" type="datetimeFigureOut">
              <a:rPr lang="ru-RU" smtClean="0"/>
              <a:pPr/>
              <a:t>22.08.2013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78DFFB9-3913-4C55-8C9F-E6AB71EBDA2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fade/>
  </p:transition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728" y="1142984"/>
            <a:ext cx="7029472" cy="328614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Book Antiqua" pitchFamily="18" charset="0"/>
              </a:rPr>
              <a:t>Деловая игра «Новый ФГОС – новые возможности».</a:t>
            </a:r>
            <a:r>
              <a:rPr lang="ru-RU" dirty="0">
                <a:latin typeface="Book Antiqua" pitchFamily="18" charset="0"/>
              </a:rPr>
              <a:t/>
            </a:r>
            <a:br>
              <a:rPr lang="ru-RU" dirty="0">
                <a:latin typeface="Book Antiqua" pitchFamily="18" charset="0"/>
              </a:rPr>
            </a:br>
            <a:endParaRPr lang="ru-RU" dirty="0">
              <a:latin typeface="Book Antiqu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643446"/>
            <a:ext cx="6400800" cy="995354"/>
          </a:xfrm>
        </p:spPr>
        <p:txBody>
          <a:bodyPr>
            <a:normAutofit/>
          </a:bodyPr>
          <a:lstStyle/>
          <a:p>
            <a:endParaRPr lang="ru-RU" dirty="0">
              <a:latin typeface="Book Antiqua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358641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4.Кто является разработчиком основных образовательных программ? </a:t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Ответ: ОУ, педагоги.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358641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5.Как называются «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общеучебные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умения», «общие способы деятельности», «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надпредметные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действия», которые формируются  в условиях реализации основной образовательной программы? </a:t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358641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5.Как называются «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общеучебные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умения», «общие способы деятельности», «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надпредметные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действия», которые формируются  в условиях реализации основной образовательной программы? </a:t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Ответ: Универсальные учебные действия.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358641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6.Перечислите виды УУД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358641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6.Перечислите виды УУД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Ответ: личностные, регулятивные, познавательные и коммуникативные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358641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7.Какие две системы оценки достижения планируемых результатов подразумевает ФГОС?</a:t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358641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7.Какие две системы оценок достижения планируемых результатов подразумевает ФГОС?</a:t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Ответ: </a:t>
            </a:r>
            <a:r>
              <a:rPr lang="ru-RU" sz="31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внешняя оценка</a:t>
            </a:r>
            <a:r>
              <a:rPr lang="ru-RU" sz="3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(оценка, осуществляемая внешними по отношению к школе  службами); </a:t>
            </a:r>
            <a:r>
              <a:rPr lang="ru-RU" sz="31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внутренняя оценка </a:t>
            </a:r>
            <a:r>
              <a:rPr lang="ru-RU" sz="31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(оценка, осуществляемая самой школой – обучающимися, педагогами, администрацией).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358641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8.Как называется комплект документов ученика, представляющих совокупность сертифицированных индивидуальных учебных и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внеучебных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достижений? </a:t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358641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8.Как называется комплект документов ученика, представляющих совокупность сертифицированных индивидуальных учебных и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внеучебных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достижений? </a:t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Ответ: </a:t>
            </a:r>
            <a:r>
              <a:rPr lang="ru-RU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Портфолио</a:t>
            </a:r>
            <a:r>
              <a:rPr lang="ru-RU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358641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9.Из каких направлений может состоять внеурочная деятельность учащихся? </a:t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000108"/>
            <a:ext cx="7460902" cy="5072098"/>
          </a:xfrm>
        </p:spPr>
        <p:txBody>
          <a:bodyPr>
            <a:normAutofit fontScale="90000"/>
          </a:bodyPr>
          <a:lstStyle/>
          <a:p>
            <a:pPr algn="r"/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 Если мы будем учить сегодня так, как мы учили вчера, мы украдем у детей завтра».</a:t>
            </a:r>
            <a:b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Джон </a:t>
            </a:r>
            <a:r>
              <a:rPr lang="ru-RU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Дьюи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dirty="0" smtClean="0"/>
              <a:t/>
            </a:r>
            <a:br>
              <a:rPr lang="ru-RU" sz="4800" dirty="0" smtClean="0"/>
            </a:br>
            <a:endParaRPr lang="ru-RU" sz="4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358641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9.Из каких направлений может состоять внеурочная деятельность учащихся? </a:t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Ответ: </a:t>
            </a:r>
            <a:b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спортивно-оздоровительное, </a:t>
            </a:r>
            <a:br>
              <a:rPr lang="ru-RU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-художественно-эстетическое, </a:t>
            </a:r>
            <a:br>
              <a:rPr lang="ru-RU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-научно-познавательное, </a:t>
            </a:r>
            <a:br>
              <a:rPr lang="ru-RU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-военно-патриотическое, </a:t>
            </a:r>
            <a:br>
              <a:rPr lang="ru-RU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-социальное,</a:t>
            </a:r>
            <a:br>
              <a:rPr lang="ru-RU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-проектная деятельность.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358641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10.Сколько часов в неделю может отводиться на внеурочную деятельность? </a:t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358641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10.Сколько часов в неделю может отводиться на внеурочную деятельность? </a:t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Ответ: 5-10 часов.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358641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11.Сколько должная длиться динамическая пауза между урочной и внеурочной деятельностью учащихся?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358641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11.Сколько должная длиться динамическая пауза между урочной и внеурочной деятельностью учащихся?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Ответ</a:t>
            </a:r>
            <a:r>
              <a:rPr lang="ru-RU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40 минут.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Тест «Стандартный –  </a:t>
            </a:r>
            <a:b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нестандартный учитель». 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1357298"/>
            <a:ext cx="8215338" cy="5500702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Дисциплинированный.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Организованный.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Неровно успевающий.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Выбивающийся из общего темпа.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 Эрудированный.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6. Странный в поведении, непонятный.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7. Умеющий поддерживать общее дело.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8. Стабильно успевающий.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9. Занятый своими делами.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10. Быстро, «на лету» схватывающий.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11. Не умеющий общаться, конфликтный.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12. Выскакивающий на уроке с непонятными замечаниями.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13. Приятный в общении.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14. Иногда тугодум, иногда не может понять очевидного.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15. Ясно, понятно для вас выражающий свои мысли.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16. Не всегда желающий подчиняться 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400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6000"/>
                            </p:stCondLst>
                            <p:childTnLst>
                              <p:par>
                                <p:cTn id="5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8000"/>
                            </p:stCondLst>
                            <p:childTnLst>
                              <p:par>
                                <p:cTn id="5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0"/>
                            </p:stCondLst>
                            <p:childTnLst>
                              <p:par>
                                <p:cTn id="6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2000"/>
                            </p:stCondLst>
                            <p:childTnLst>
                              <p:par>
                                <p:cTn id="7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4000"/>
                            </p:stCondLst>
                            <p:childTnLst>
                              <p:par>
                                <p:cTn id="7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6000"/>
                            </p:stCondLst>
                            <p:childTnLst>
                              <p:par>
                                <p:cTn id="8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8000"/>
                            </p:stCondLst>
                            <p:childTnLst>
                              <p:par>
                                <p:cTn id="8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30000"/>
                            </p:stCondLst>
                            <p:childTnLst>
                              <p:par>
                                <p:cTn id="9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://portfele.ru/tw_files2/urls_1/426/d-425858/img3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мвидео\Desktop\0029-057-Pust-vsegda-v-chistom-nebe-Budet-Solntse-svetit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4544" y="-387424"/>
            <a:ext cx="10287751" cy="7632848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85728"/>
            <a:ext cx="7686700" cy="100013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/>
            </a:r>
            <a:br>
              <a:rPr lang="ru-RU" sz="3200" b="1" dirty="0" smtClean="0">
                <a:solidFill>
                  <a:srgbClr val="FF0000"/>
                </a:solidFill>
              </a:rPr>
            </a:br>
            <a:r>
              <a:rPr lang="ru-RU" sz="3200" b="1" dirty="0" smtClean="0">
                <a:solidFill>
                  <a:srgbClr val="FF0000"/>
                </a:solidFill>
              </a:rPr>
              <a:t/>
            </a:r>
            <a:br>
              <a:rPr lang="ru-RU" sz="3200" b="1" dirty="0" smtClean="0">
                <a:solidFill>
                  <a:srgbClr val="FF0000"/>
                </a:solidFill>
              </a:rPr>
            </a:b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Деятельностный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подход к обучению предполагает: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214422"/>
            <a:ext cx="8643966" cy="564357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наличие у детей познавательного мотива (желания узнать, открыть, научиться) и конкретной учебной цели (понимания того, что именно нужно выяснить, освоить); 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выполнение учениками определённых действий для приобретения недостающих знаний;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выявление и освоение учащимися способа действия, позволяющего осознанно применять приобретённые знания;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формирование у школьников умения контролировать свои действия – как после их завершения, так и по ходу;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включение содержания обучения в контекст решения </a:t>
            </a:r>
          </a:p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571480"/>
            <a:ext cx="7790712" cy="114300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Характеристика изменений в деятельности педагога, работающего по ФГОС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2071678"/>
            <a:ext cx="7862150" cy="4176722"/>
          </a:xfrm>
        </p:spPr>
        <p:txBody>
          <a:bodyPr/>
          <a:lstStyle/>
          <a:p>
            <a:pPr lvl="0"/>
            <a:endParaRPr lang="ru-RU" dirty="0">
              <a:latin typeface="Book Antiqua" pitchFamily="18" charset="0"/>
            </a:endParaRPr>
          </a:p>
          <a:p>
            <a:endParaRPr lang="ru-RU" dirty="0">
              <a:latin typeface="Book Antiqua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1397000"/>
          <a:ext cx="8643999" cy="44866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3140"/>
                <a:gridCol w="3214710"/>
                <a:gridCol w="3286149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Предмет изменений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Традиционная деятельность учителя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Деятельность учителя, работающего по ФГОС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 rowSpan="2">
                  <a:txBody>
                    <a:bodyPr/>
                    <a:lstStyle/>
                    <a:p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Подготовка к уроку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Учитель пользуется жестко структурированным конспектом урока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Учитель пользуется сценарным планом урока, предоставляющим ему свободу в выборе форм, способов и приемов обучения</a:t>
                      </a:r>
                    </a:p>
                  </a:txBody>
                  <a:tcPr marL="0" marR="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При подготовке к уроку учитель использует учебник и методические рекомендации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При подготовке к уроку учитель использует учебник и методические рекомендации, интернет-ресурсы, материалы коллег. Обменивается конспектами с коллегами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459452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1.Расшифруйте аббревиатуру</a:t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ФГОС НОО.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FF0000"/>
                </a:solidFill>
              </a:rPr>
              <a:t>-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ФГОС ООО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571480"/>
            <a:ext cx="7790712" cy="114300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Характеристика изменений в деятельности педагога, работающего по ФГОС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2071678"/>
            <a:ext cx="7862150" cy="4176722"/>
          </a:xfrm>
        </p:spPr>
        <p:txBody>
          <a:bodyPr/>
          <a:lstStyle/>
          <a:p>
            <a:pPr lvl="0"/>
            <a:endParaRPr lang="ru-RU" dirty="0">
              <a:latin typeface="Book Antiqua" pitchFamily="18" charset="0"/>
            </a:endParaRPr>
          </a:p>
          <a:p>
            <a:endParaRPr lang="ru-RU" dirty="0">
              <a:latin typeface="Book Antiqua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1397000"/>
          <a:ext cx="8643999" cy="3575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3140"/>
                <a:gridCol w="3214710"/>
                <a:gridCol w="3286149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Предмет изменений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Традиционная деятельность учителя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Деятельность учителя, работающего по ФГОС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Основные этапы урока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  <a:cs typeface="Times New Roman"/>
                        </a:rPr>
                        <a:t>Объяснение и закрепление учебного материала. Большое количество времени занимает речь учителя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Самостоятельная деятельность обучающихся (более половины времени урока)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571480"/>
            <a:ext cx="7790712" cy="114300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Характеристика изменений в деятельности педагога, работающего по ФГОС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2071678"/>
            <a:ext cx="7862150" cy="4176722"/>
          </a:xfrm>
        </p:spPr>
        <p:txBody>
          <a:bodyPr/>
          <a:lstStyle/>
          <a:p>
            <a:pPr lvl="0"/>
            <a:endParaRPr lang="ru-RU" dirty="0">
              <a:latin typeface="Book Antiqua" pitchFamily="18" charset="0"/>
            </a:endParaRPr>
          </a:p>
          <a:p>
            <a:endParaRPr lang="ru-RU" dirty="0">
              <a:latin typeface="Book Antiqua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1397000"/>
          <a:ext cx="8643999" cy="3995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3140"/>
                <a:gridCol w="3214710"/>
                <a:gridCol w="3286149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Предмет изменений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Традиционная деятельность учителя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Деятельность учителя, работающего по ФГОС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Главная цель учителя на уроке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Успеть выполнить все, что запланировано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Организовать деятельность детей: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• по поиску и обработке информации;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• обобщению способов действия;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• постановке учебной задачи и т. д.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571480"/>
            <a:ext cx="7790712" cy="114300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Характеристика изменений в деятельности педагога, работающего по ФГОС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2071678"/>
            <a:ext cx="7862150" cy="4176722"/>
          </a:xfrm>
        </p:spPr>
        <p:txBody>
          <a:bodyPr/>
          <a:lstStyle/>
          <a:p>
            <a:pPr lvl="0"/>
            <a:endParaRPr lang="ru-RU" dirty="0">
              <a:latin typeface="Book Antiqua" pitchFamily="18" charset="0"/>
            </a:endParaRPr>
          </a:p>
          <a:p>
            <a:endParaRPr lang="ru-RU" dirty="0">
              <a:latin typeface="Book Antiqua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1397000"/>
          <a:ext cx="8643999" cy="4136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3140"/>
                <a:gridCol w="3214710"/>
                <a:gridCol w="3286149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Предмет изменений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Традиционная деятельность учителя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Деятельность учителя, работающего по ФГОС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Формулирование заданий для обучающихся (определение деятельности детей)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Формулировки: решите, спишите, сравните, найдите, выпишите, выполните и т. д.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Формулировки: проанализируйте, докажите (объясните), сравните, выразите символом, создайте схему или модель, продолжите, обобщите (сделайте вывод), выберите решение или способ решения, исследуйте, оцените, измените, придумайте и т. д.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571480"/>
            <a:ext cx="7790712" cy="114300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Характеристика изменений в деятельности педагога, работающего по ФГОС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2071678"/>
            <a:ext cx="7862150" cy="4176722"/>
          </a:xfrm>
        </p:spPr>
        <p:txBody>
          <a:bodyPr/>
          <a:lstStyle/>
          <a:p>
            <a:pPr lvl="0"/>
            <a:endParaRPr lang="ru-RU" dirty="0">
              <a:latin typeface="Book Antiqua" pitchFamily="18" charset="0"/>
            </a:endParaRPr>
          </a:p>
          <a:p>
            <a:endParaRPr lang="ru-RU" dirty="0">
              <a:latin typeface="Book Antiqua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1397000"/>
          <a:ext cx="8643999" cy="3460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3140"/>
                <a:gridCol w="3214710"/>
                <a:gridCol w="3286149"/>
              </a:tblGrid>
              <a:tr h="11745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Предмет изменений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Традиционная деятельность учителя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Деятельность учителя, работающего по ФГОС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22862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Форма урока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Преимущественно фронтальная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Преимущественно групповая и/или индивидуальная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571480"/>
            <a:ext cx="7790712" cy="114300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Характеристика изменений в деятельности педагога, работающего по ФГОС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2071678"/>
            <a:ext cx="7862150" cy="4176722"/>
          </a:xfrm>
        </p:spPr>
        <p:txBody>
          <a:bodyPr/>
          <a:lstStyle/>
          <a:p>
            <a:pPr lvl="0"/>
            <a:endParaRPr lang="ru-RU" dirty="0">
              <a:latin typeface="Book Antiqua" pitchFamily="18" charset="0"/>
            </a:endParaRPr>
          </a:p>
          <a:p>
            <a:endParaRPr lang="ru-RU" dirty="0">
              <a:latin typeface="Book Antiqua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1397000"/>
          <a:ext cx="8643999" cy="53807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3140"/>
                <a:gridCol w="3214710"/>
                <a:gridCol w="3286149"/>
              </a:tblGrid>
              <a:tr h="11745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Предмет изменений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Традиционная деятельность учителя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Деятельность учителя, работающего по ФГОС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22862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Взаимодействие с родителями обучающихся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Происходит в виде лекций, родители не включены в образовательный процесс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Информированность родителей обучающихся. Они имеют возможность участвовать в образовательном процессе. Общение учителя с родителями школьников может осуществляться при помощи Интернета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571480"/>
            <a:ext cx="7790712" cy="114300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Характеристика изменений в деятельности педагога, работающего по ФГОС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2071678"/>
            <a:ext cx="7862150" cy="4176722"/>
          </a:xfrm>
        </p:spPr>
        <p:txBody>
          <a:bodyPr/>
          <a:lstStyle/>
          <a:p>
            <a:pPr lvl="0"/>
            <a:endParaRPr lang="ru-RU" dirty="0">
              <a:latin typeface="Book Antiqua" pitchFamily="18" charset="0"/>
            </a:endParaRPr>
          </a:p>
          <a:p>
            <a:endParaRPr lang="ru-RU" dirty="0">
              <a:latin typeface="Book Antiqua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1397000"/>
          <a:ext cx="8643999" cy="41188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578"/>
                <a:gridCol w="3143272"/>
                <a:gridCol w="3286149"/>
              </a:tblGrid>
              <a:tr h="11745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Предмет изменений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Традиционная деятельность учителя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Деятельность учителя, работающего по ФГОС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22862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Образовательная среда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Создается учителем. Выставки работ обучающихся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Создается обучающимися (дети изготавливают учебный материал, проводят презентации). Зонирование классов, холлов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571480"/>
            <a:ext cx="7790712" cy="114300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Характеристика изменений в деятельности педагога, работающего по ФГОС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2071678"/>
            <a:ext cx="7862150" cy="4176722"/>
          </a:xfrm>
        </p:spPr>
        <p:txBody>
          <a:bodyPr/>
          <a:lstStyle/>
          <a:p>
            <a:pPr lvl="0"/>
            <a:endParaRPr lang="ru-RU" dirty="0">
              <a:latin typeface="Book Antiqua" pitchFamily="18" charset="0"/>
            </a:endParaRPr>
          </a:p>
          <a:p>
            <a:endParaRPr lang="ru-RU" dirty="0">
              <a:latin typeface="Book Antiqua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1397000"/>
          <a:ext cx="8643999" cy="48357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3140"/>
                <a:gridCol w="3214710"/>
                <a:gridCol w="3286149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Предмет изменений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Традиционная деятельность учителя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Деятельность учителя, работающего по </a:t>
                      </a: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ФГОС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 rowSpan="4">
                  <a:txBody>
                    <a:bodyPr/>
                    <a:lstStyle/>
                    <a:p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2400" b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Результаты обучения</a:t>
                      </a:r>
                      <a:endParaRPr kumimoji="0" lang="ru-RU" sz="2400" b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Предметные результаты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Не только предметные результаты, но и личностные, метапредметные</a:t>
                      </a:r>
                    </a:p>
                  </a:txBody>
                  <a:tcPr marL="0" marR="0" marT="0" marB="0"/>
                </a:tc>
              </a:tr>
              <a:tr h="41919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Нет портфолио обучающегося</a:t>
                      </a:r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Создание портфолио</a:t>
                      </a:r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57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Основная оценка – оценка учителя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Ориентир на самооценку обучающегося, формирование адекватной самооценки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57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Важны положительные оценки учеников по итогам контрольных работ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Учет динамики результатов обучения детей относительно самих себя. Оценка промежуточных результатов обучения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://storage0.dms.mpinteractiv.ro/media/401/781/10382/4158853/1/02-engleza.jpg?width=638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862150" cy="114300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>
                <a:solidFill>
                  <a:srgbClr val="FF0000"/>
                </a:solidFill>
              </a:rPr>
              <a:t>Технологии: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dirty="0">
                <a:solidFill>
                  <a:schemeClr val="accent4">
                    <a:lumMod val="50000"/>
                  </a:schemeClr>
                </a:solidFill>
              </a:rPr>
            </a:b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000108"/>
            <a:ext cx="7862150" cy="5857892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3800" dirty="0" smtClean="0"/>
              <a:t>•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развивающее обучение;</a:t>
            </a:r>
          </a:p>
          <a:p>
            <a:pPr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•проблемное обучение;</a:t>
            </a:r>
          </a:p>
          <a:p>
            <a:pPr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разноуровневое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обучение;</a:t>
            </a:r>
          </a:p>
          <a:p>
            <a:pPr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•коллективная система обучения (КСО);</a:t>
            </a:r>
          </a:p>
          <a:p>
            <a:pPr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•технология решения изобретательских задач ( ТРИЗ);</a:t>
            </a:r>
          </a:p>
          <a:p>
            <a:pPr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•исследовательские методы обучения;</a:t>
            </a:r>
          </a:p>
          <a:p>
            <a:pPr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•проектные методы обучения;</a:t>
            </a:r>
          </a:p>
          <a:p>
            <a:pPr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•технология «дебаты»;</a:t>
            </a:r>
          </a:p>
          <a:p>
            <a:pPr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•технологию модульного и блочно- модульного обучения;</a:t>
            </a:r>
          </a:p>
          <a:p>
            <a:pPr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лекционно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семинарско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- зачетная система обучения;</a:t>
            </a:r>
          </a:p>
          <a:p>
            <a:pPr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•технология развития «критического мышления»;</a:t>
            </a:r>
          </a:p>
          <a:p>
            <a:pPr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•технология использования в обучении игровых методов: ролевых, деловых и других видов игр;</a:t>
            </a:r>
          </a:p>
          <a:p>
            <a:pPr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•обучение в сотрудничестве ( командная, групповая работа);</a:t>
            </a:r>
          </a:p>
          <a:p>
            <a:pPr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•информационно – коммуникационные технологии;</a:t>
            </a:r>
          </a:p>
          <a:p>
            <a:pPr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здоровьесберегающие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технологии;</a:t>
            </a:r>
          </a:p>
          <a:p>
            <a:pPr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• система инновационной оценки «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портфолио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»;</a:t>
            </a:r>
          </a:p>
          <a:p>
            <a:pPr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•технология дистанционного обучения</a:t>
            </a:r>
          </a:p>
          <a:p>
            <a:pPr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•технология мастерских</a:t>
            </a:r>
          </a:p>
          <a:p>
            <a:pPr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•групповое обучение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>
              <a:latin typeface="Book Antiqua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40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6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8000"/>
                            </p:stCondLst>
                            <p:childTnLst>
                              <p:par>
                                <p:cTn id="5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0"/>
                            </p:stCondLst>
                            <p:childTnLst>
                              <p:par>
                                <p:cTn id="6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2000"/>
                            </p:stCondLst>
                            <p:childTnLst>
                              <p:par>
                                <p:cTn id="7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4000"/>
                            </p:stCondLst>
                            <p:childTnLst>
                              <p:par>
                                <p:cTn id="7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6000"/>
                            </p:stCondLst>
                            <p:childTnLst>
                              <p:par>
                                <p:cTn id="8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8000"/>
                            </p:stCondLst>
                            <p:childTnLst>
                              <p:par>
                                <p:cTn id="8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30000"/>
                            </p:stCondLst>
                            <p:childTnLst>
                              <p:par>
                                <p:cTn id="9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32000"/>
                            </p:stCondLst>
                            <p:childTnLst>
                              <p:par>
                                <p:cTn id="10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4000"/>
                            </p:stCondLst>
                            <p:childTnLst>
                              <p:par>
                                <p:cTn id="10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6000"/>
                            </p:stCondLst>
                            <p:childTnLst>
                              <p:par>
                                <p:cTn id="11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2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862150" cy="1143000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accent4">
                    <a:lumMod val="50000"/>
                  </a:schemeClr>
                </a:solidFill>
                <a:latin typeface="Book Antiqua" pitchFamily="18" charset="0"/>
              </a:rPr>
              <a:t/>
            </a:r>
            <a:br>
              <a:rPr lang="ru-RU" sz="3200" b="1" dirty="0">
                <a:solidFill>
                  <a:schemeClr val="accent4">
                    <a:lumMod val="50000"/>
                  </a:schemeClr>
                </a:solidFill>
                <a:latin typeface="Book Antiqua" pitchFamily="18" charset="0"/>
              </a:rPr>
            </a:br>
            <a:endParaRPr lang="ru-RU" sz="3200" b="1" dirty="0">
              <a:solidFill>
                <a:schemeClr val="accent4">
                  <a:lumMod val="50000"/>
                </a:schemeClr>
              </a:solidFill>
              <a:latin typeface="Book Antiqua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903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2650306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1.Расшифруйте аббревиатуру ФГОС НОО.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b="1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00FF"/>
                </a:solidFill>
              </a:rPr>
              <a:t> </a:t>
            </a: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Ответ: </a:t>
            </a:r>
          </a:p>
          <a:p>
            <a:pPr>
              <a:buFontTx/>
              <a:buChar char="-"/>
            </a:pP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Федеральный государственный стандарт начального общего образования;</a:t>
            </a:r>
          </a:p>
          <a:p>
            <a:pPr>
              <a:buNone/>
            </a:pP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Федеральный государственный </a:t>
            </a:r>
            <a:r>
              <a:rPr lang="ru-RU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стандарт основного </a:t>
            </a: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общего образования.</a:t>
            </a:r>
          </a:p>
          <a:p>
            <a:pPr>
              <a:buFontTx/>
              <a:buChar char="-"/>
            </a:pPr>
            <a:endParaRPr lang="ru-RU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430649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2.В каком году принят новый ФГОС НОО?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b="1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00FF"/>
                </a:solidFill>
              </a:rPr>
              <a:t> </a:t>
            </a:r>
            <a:endParaRPr lang="ru-RU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423448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2.В каком году принят новый ФГОС НОО? </a:t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Ответ:6 октября 2009 г.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358641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3.Какой подход  лежит в основе Стандарта?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358641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3.Какой подход  лежит в основе Стандарта?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Ответ: </a:t>
            </a:r>
            <a:r>
              <a:rPr lang="ru-RU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системно-деятельностный</a:t>
            </a: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b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подход.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430649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4.Кто является разработчиком основных образовательных программ? </a:t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539</TotalTime>
  <Words>734</Words>
  <Application>Microsoft Office PowerPoint</Application>
  <PresentationFormat>Экран (4:3)</PresentationFormat>
  <Paragraphs>149</Paragraphs>
  <Slides>39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0" baseType="lpstr">
      <vt:lpstr>Солнцестояние</vt:lpstr>
      <vt:lpstr>Деловая игра «Новый ФГОС – новые возможности». </vt:lpstr>
      <vt:lpstr>« Если мы будем учить сегодня так, как мы учили вчера, мы украдем у детей завтра».  Джон Дьюи  </vt:lpstr>
      <vt:lpstr>    1.Расшифруйте аббревиатуру - ФГОС НОО. - ФГОС ООО</vt:lpstr>
      <vt:lpstr>1.Расшифруйте аббревиатуру ФГОС НОО. </vt:lpstr>
      <vt:lpstr>  2.В каком году принят новый ФГОС НОО?   </vt:lpstr>
      <vt:lpstr>  2.В каком году принят новый ФГОС НОО?   Ответ:6 октября 2009 г.  </vt:lpstr>
      <vt:lpstr>    3.Какой подход  лежит в основе Стандарта?       </vt:lpstr>
      <vt:lpstr>    3.Какой подход  лежит в основе Стандарта?    Ответ: системно-деятельностный                                                     подход.  </vt:lpstr>
      <vt:lpstr>      4.Кто является разработчиком основных образовательных программ?       </vt:lpstr>
      <vt:lpstr>     4.Кто является разработчиком основных образовательных программ?     Ответ: ОУ, педагоги.   </vt:lpstr>
      <vt:lpstr>         5.Как называются «общеучебные умения», «общие способы деятельности», «надпредметные действия», которые формируются  в условиях реализации основной образовательной программы?      </vt:lpstr>
      <vt:lpstr>         5.Как называются «общеучебные умения», «общие способы деятельности», «надпредметные действия», которые формируются  в условиях реализации основной образовательной программы?   Ответ: Универсальные учебные действия.    </vt:lpstr>
      <vt:lpstr>         6.Перечислите виды УУД.      </vt:lpstr>
      <vt:lpstr>         6.Перечислите виды УУД.   Ответ: личностные, регулятивные, познавательные и коммуникативные    </vt:lpstr>
      <vt:lpstr>         7.Какие две системы оценки достижения планируемых результатов подразумевает ФГОС?     </vt:lpstr>
      <vt:lpstr>         7.Какие две системы оценок достижения планируемых результатов подразумевает ФГОС?  Ответ: внешняя оценка (оценка, осуществляемая внешними по отношению к школе  службами); внутренняя оценка (оценка, осуществляемая самой школой – обучающимися, педагогами, администрацией).   </vt:lpstr>
      <vt:lpstr>          8.Как называется комплект документов ученика, представляющих совокупность сертифицированных индивидуальных учебных и внеучебных достижений?     </vt:lpstr>
      <vt:lpstr>          8.Как называется комплект документов ученика, представляющих совокупность сертифицированных индивидуальных учебных и внеучебных достижений?   Ответ: Портфолио.   </vt:lpstr>
      <vt:lpstr>          9.Из каких направлений может состоять внеурочная деятельность учащихся?     </vt:lpstr>
      <vt:lpstr>          9.Из каких направлений может состоять внеурочная деятельность учащихся?   Ответ:  -спортивно-оздоровительное,  -художественно-эстетическое,  -научно-познавательное,  -военно-патриотическое,  -социальное, -проектная деятельность.    </vt:lpstr>
      <vt:lpstr>          10.Сколько часов в неделю может отводиться на внеурочную деятельность?      </vt:lpstr>
      <vt:lpstr>          10.Сколько часов в неделю может отводиться на внеурочную деятельность?   Ответ: 5-10 часов.   </vt:lpstr>
      <vt:lpstr>          11.Сколько должная длиться динамическая пауза между урочной и внеурочной деятельностью учащихся?     </vt:lpstr>
      <vt:lpstr>          11.Сколько должная длиться динамическая пауза между урочной и внеурочной деятельностью учащихся?   Ответ: 40 минут.   </vt:lpstr>
      <vt:lpstr>Тест «Стандартный –                    нестандартный учитель». </vt:lpstr>
      <vt:lpstr>Слайд 26</vt:lpstr>
      <vt:lpstr>Слайд 27</vt:lpstr>
      <vt:lpstr>  Деятельностный подход к обучению предполагает:  </vt:lpstr>
      <vt:lpstr>Характеристика изменений в деятельности педагога, работающего по ФГОС  </vt:lpstr>
      <vt:lpstr>Характеристика изменений в деятельности педагога, работающего по ФГОС  </vt:lpstr>
      <vt:lpstr>Характеристика изменений в деятельности педагога, работающего по ФГОС  </vt:lpstr>
      <vt:lpstr>Характеристика изменений в деятельности педагога, работающего по ФГОС  </vt:lpstr>
      <vt:lpstr>Характеристика изменений в деятельности педагога, работающего по ФГОС  </vt:lpstr>
      <vt:lpstr>Характеристика изменений в деятельности педагога, работающего по ФГОС  </vt:lpstr>
      <vt:lpstr>Характеристика изменений в деятельности педагога, работающего по ФГОС  </vt:lpstr>
      <vt:lpstr>Характеристика изменений в деятельности педагога, работающего по ФГОС  </vt:lpstr>
      <vt:lpstr>Слайд 37</vt:lpstr>
      <vt:lpstr>  Технологии:  </vt:lpstr>
      <vt:lpstr> </vt:lpstr>
    </vt:vector>
  </TitlesOfParts>
  <Company>DG Win&amp;Soft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 организовать современный урок с точки зрения системно- деятельностного подхода </dc:title>
  <dc:creator>Admin</dc:creator>
  <cp:lastModifiedBy>мвидео</cp:lastModifiedBy>
  <cp:revision>50</cp:revision>
  <dcterms:created xsi:type="dcterms:W3CDTF">2011-11-16T11:18:23Z</dcterms:created>
  <dcterms:modified xsi:type="dcterms:W3CDTF">2013-08-22T13:22:30Z</dcterms:modified>
</cp:coreProperties>
</file>