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88" r:id="rId2"/>
    <p:sldId id="298" r:id="rId3"/>
    <p:sldId id="299" r:id="rId4"/>
    <p:sldId id="307" r:id="rId5"/>
    <p:sldId id="347" r:id="rId6"/>
    <p:sldId id="360" r:id="rId7"/>
    <p:sldId id="257" r:id="rId8"/>
    <p:sldId id="339" r:id="rId9"/>
    <p:sldId id="305" r:id="rId10"/>
    <p:sldId id="309" r:id="rId11"/>
    <p:sldId id="361" r:id="rId12"/>
    <p:sldId id="343" r:id="rId13"/>
    <p:sldId id="346" r:id="rId14"/>
    <p:sldId id="344" r:id="rId15"/>
    <p:sldId id="348" r:id="rId16"/>
    <p:sldId id="352" r:id="rId17"/>
    <p:sldId id="349" r:id="rId18"/>
    <p:sldId id="359" r:id="rId19"/>
    <p:sldId id="365" r:id="rId20"/>
    <p:sldId id="264" r:id="rId21"/>
    <p:sldId id="300" r:id="rId22"/>
    <p:sldId id="301" r:id="rId23"/>
    <p:sldId id="364" r:id="rId24"/>
    <p:sldId id="368" r:id="rId25"/>
    <p:sldId id="302" r:id="rId26"/>
    <p:sldId id="303" r:id="rId27"/>
    <p:sldId id="367" r:id="rId28"/>
    <p:sldId id="304" r:id="rId29"/>
    <p:sldId id="369" r:id="rId30"/>
    <p:sldId id="366" r:id="rId31"/>
    <p:sldId id="358" r:id="rId32"/>
    <p:sldId id="319" r:id="rId33"/>
    <p:sldId id="362" r:id="rId34"/>
    <p:sldId id="321" r:id="rId35"/>
    <p:sldId id="316" r:id="rId36"/>
    <p:sldId id="297" r:id="rId37"/>
    <p:sldId id="374" r:id="rId38"/>
    <p:sldId id="311" r:id="rId39"/>
    <p:sldId id="334" r:id="rId40"/>
    <p:sldId id="330" r:id="rId41"/>
    <p:sldId id="371" r:id="rId42"/>
    <p:sldId id="376" r:id="rId43"/>
    <p:sldId id="372" r:id="rId44"/>
    <p:sldId id="370" r:id="rId45"/>
    <p:sldId id="295" r:id="rId46"/>
  </p:sldIdLst>
  <p:sldSz cx="9906000" cy="6858000" type="A4"/>
  <p:notesSz cx="9664700" cy="68548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77838" indent="-206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57263" indent="-428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36688" indent="-650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14525" indent="-857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6633"/>
    <a:srgbClr val="663300"/>
    <a:srgbClr val="006600"/>
    <a:srgbClr val="009900"/>
    <a:srgbClr val="FFFF00"/>
    <a:srgbClr val="996600"/>
    <a:srgbClr val="0000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60" autoAdjust="0"/>
    <p:restoredTop sz="94236" autoAdjust="0"/>
  </p:normalViewPr>
  <p:slideViewPr>
    <p:cSldViewPr>
      <p:cViewPr>
        <p:scale>
          <a:sx n="60" d="100"/>
          <a:sy n="60" d="100"/>
        </p:scale>
        <p:origin x="-1380" y="-726"/>
      </p:cViewPr>
      <p:guideLst>
        <p:guide orient="horz" pos="2160"/>
        <p:guide pos="312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8782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473700" y="0"/>
            <a:ext cx="418941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C9C5F-6A5A-489A-9649-06E89874EE2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76563" y="514350"/>
            <a:ext cx="3711575" cy="257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66788" y="3255963"/>
            <a:ext cx="7731125" cy="308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0338"/>
            <a:ext cx="418782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473700" y="6510338"/>
            <a:ext cx="418941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C3C9A-DB43-4E55-ADFB-1088E4E797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658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C3C9A-DB43-4E55-ADFB-1088E4E7974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1CFAA-0C8E-4E63-8A4B-691034D45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C121F-1402-4168-B2D1-F9002C0F2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94710-D720-4537-B38A-3FA3A3449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3924300"/>
            <a:ext cx="437515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95300" y="624840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8A40B-AC57-4CB6-8D04-91B4BB425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7814"/>
            <a:ext cx="89154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3938589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F23F8-30B9-4B3A-AEFF-4C7A08BA2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300" y="292100"/>
            <a:ext cx="89154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05EAE-16C5-4321-9470-D3460D544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8909E-9291-43C5-B9A1-7FE888D0B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78908" indent="0">
              <a:buNone/>
              <a:defRPr sz="1900"/>
            </a:lvl2pPr>
            <a:lvl3pPr marL="957816" indent="0">
              <a:buNone/>
              <a:defRPr sz="1600"/>
            </a:lvl3pPr>
            <a:lvl4pPr marL="1436724" indent="0">
              <a:buNone/>
              <a:defRPr sz="1500"/>
            </a:lvl4pPr>
            <a:lvl5pPr marL="1915631" indent="0">
              <a:buNone/>
              <a:defRPr sz="1500"/>
            </a:lvl5pPr>
            <a:lvl6pPr marL="2394539" indent="0">
              <a:buNone/>
              <a:defRPr sz="1500"/>
            </a:lvl6pPr>
            <a:lvl7pPr marL="2873447" indent="0">
              <a:buNone/>
              <a:defRPr sz="1500"/>
            </a:lvl7pPr>
            <a:lvl8pPr marL="3352355" indent="0">
              <a:buNone/>
              <a:defRPr sz="1500"/>
            </a:lvl8pPr>
            <a:lvl9pPr marL="3831263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098E2-2546-4492-90DF-2A45C6223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A7E3B-472E-410F-8C36-C2F0A8E19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D6603-EF42-4BAF-941E-BAC7D29B7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B754F-6A0B-4A0E-9870-955B850D0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4CF4C-5EC5-464B-AADF-7FB40FF79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CA06E-376B-4E75-B3CC-91C661C24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04BDF-4A61-4913-8990-24F6D2CD9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r">
              <a:defRPr sz="15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47982C-D7AF-4C9B-94E0-6A0B19815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  <p:sldLayoutId id="2147483741" r:id="rId12"/>
    <p:sldLayoutId id="2147483742" r:id="rId13"/>
    <p:sldLayoutId id="2147483729" r:id="rId14"/>
    <p:sldLayoutId id="2147483743" r:id="rId15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5pPr>
      <a:lvl6pPr marL="478908" algn="r" rtl="0" fontAlgn="base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6pPr>
      <a:lvl7pPr marL="957816" algn="r" rtl="0" fontAlgn="base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7pPr>
      <a:lvl8pPr marL="1436724" algn="r" rtl="0" fontAlgn="base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8pPr>
      <a:lvl9pPr marL="1915631" algn="r" rtl="0" fontAlgn="base">
        <a:spcBef>
          <a:spcPct val="0"/>
        </a:spcBef>
        <a:spcAft>
          <a:spcPct val="0"/>
        </a:spcAft>
        <a:defRPr sz="46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Char char="•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2pPr>
      <a:lvl3pPr marL="1196975" indent="-238125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74813" indent="-2381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33993" indent="-23945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12901" indent="-23945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91809" indent="-23945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070717" indent="-23945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wmf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img7.imageshost.ru/imgs/090928/bde246ec4e/437fe.jpg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11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136576" y="356931"/>
            <a:ext cx="7632848" cy="108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82" tIns="47891" rIns="95782" bIns="47891"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rgbClr val="462300"/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ГОРОДА МОСКВЫ</a:t>
            </a:r>
          </a:p>
          <a:p>
            <a:pPr algn="ctr" eaLnBrk="0" hangingPunct="0"/>
            <a:r>
              <a:rPr lang="ru-RU" sz="1600" b="1" dirty="0">
                <a:solidFill>
                  <a:srgbClr val="462300"/>
                </a:solidFill>
                <a:latin typeface="Times New Roman" pitchFamily="18" charset="0"/>
                <a:cs typeface="Times New Roman" pitchFamily="18" charset="0"/>
              </a:rPr>
              <a:t>ЮГО-ВОСТОЧНОЕ ОКРУЖНОЕ УПРАВЛЕНИЕ ОБРАЗОВАНИЯ</a:t>
            </a:r>
          </a:p>
          <a:p>
            <a:pPr algn="ctr" eaLnBrk="0" hangingPunct="0"/>
            <a:r>
              <a:rPr lang="ru-RU" sz="1600" b="1" dirty="0">
                <a:solidFill>
                  <a:srgbClr val="462300"/>
                </a:solidFill>
                <a:latin typeface="Times New Roman" pitchFamily="18" charset="0"/>
                <a:cs typeface="Times New Roman" pitchFamily="18" charset="0"/>
              </a:rPr>
              <a:t>ГОСУДАРСТВЕННОЕ ОБРАЗОВАТЕЛЬНОЕ УЧРЕЖДЕНИЕ</a:t>
            </a:r>
          </a:p>
          <a:p>
            <a:pPr algn="ctr" eaLnBrk="0" hangingPunct="0"/>
            <a:r>
              <a:rPr lang="ru-RU" sz="1600" b="1" dirty="0">
                <a:solidFill>
                  <a:srgbClr val="462300"/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 </a:t>
            </a:r>
            <a:r>
              <a:rPr lang="ru-RU" sz="1600" b="1" dirty="0" smtClean="0">
                <a:solidFill>
                  <a:srgbClr val="462300"/>
                </a:solidFill>
                <a:latin typeface="Times New Roman" pitchFamily="18" charset="0"/>
                <a:cs typeface="Times New Roman" pitchFamily="18" charset="0"/>
              </a:rPr>
              <a:t>1393 «ШКОЛА РОСТ»</a:t>
            </a:r>
            <a:endParaRPr lang="ru-RU" sz="1600" b="1" dirty="0">
              <a:solidFill>
                <a:srgbClr val="462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6306" y="1580439"/>
            <a:ext cx="7687133" cy="495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WordArt 5"/>
          <p:cNvSpPr>
            <a:spLocks noChangeArrowheads="1" noChangeShapeType="1" noTextEdit="1"/>
          </p:cNvSpPr>
          <p:nvPr/>
        </p:nvSpPr>
        <p:spPr bwMode="auto">
          <a:xfrm>
            <a:off x="2288704" y="1580439"/>
            <a:ext cx="5803900" cy="3071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 dirty="0">
                <a:ln w="31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Этно-краеведческий </a:t>
            </a:r>
          </a:p>
          <a:p>
            <a:pPr algn="ctr"/>
            <a:r>
              <a:rPr lang="ru-RU" sz="3700" b="1" kern="10" dirty="0">
                <a:ln w="31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музей</a:t>
            </a:r>
          </a:p>
          <a:p>
            <a:pPr algn="ctr"/>
            <a:r>
              <a:rPr lang="ru-RU" sz="3700" b="1" kern="10" dirty="0">
                <a:ln w="31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"Русского  быта"</a:t>
            </a:r>
          </a:p>
        </p:txBody>
      </p:sp>
      <p:sp>
        <p:nvSpPr>
          <p:cNvPr id="5" name="Text Box 0"/>
          <p:cNvSpPr txBox="1">
            <a:spLocks noChangeArrowheads="1"/>
          </p:cNvSpPr>
          <p:nvPr/>
        </p:nvSpPr>
        <p:spPr bwMode="auto">
          <a:xfrm>
            <a:off x="3080792" y="5013176"/>
            <a:ext cx="53736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FF00"/>
                </a:solidFill>
                <a:latin typeface="Times New Roman" pitchFamily="18" charset="0"/>
              </a:rPr>
              <a:t>Полищук Ирина Александровна, </a:t>
            </a:r>
            <a:r>
              <a:rPr lang="ru-RU" sz="2000" b="1" kern="0" dirty="0" err="1" smtClean="0">
                <a:solidFill>
                  <a:srgbClr val="FFFF00"/>
                </a:solidFill>
                <a:latin typeface="Times New Roman" pitchFamily="18" charset="0"/>
              </a:rPr>
              <a:t>к.п.н</a:t>
            </a:r>
            <a:r>
              <a:rPr lang="ru-RU" sz="2000" b="1" kern="0" dirty="0" smtClean="0">
                <a:solidFill>
                  <a:srgbClr val="FFFF00"/>
                </a:solidFill>
                <a:latin typeface="Times New Roman" pitchFamily="18" charset="0"/>
              </a:rPr>
              <a:t>.,</a:t>
            </a:r>
            <a:br>
              <a:rPr lang="ru-RU" sz="2000" b="1" kern="0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2000" b="1" kern="0" dirty="0" smtClean="0">
                <a:solidFill>
                  <a:srgbClr val="FFFF00"/>
                </a:solidFill>
                <a:latin typeface="Times New Roman" pitchFamily="18" charset="0"/>
              </a:rPr>
              <a:t>руководитель структурного подразделения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FF00"/>
                </a:solidFill>
                <a:latin typeface="Times New Roman" pitchFamily="18" charset="0"/>
              </a:rPr>
              <a:t>по воспитательной работе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FF00"/>
                </a:solidFill>
                <a:latin typeface="Times New Roman" pitchFamily="18" charset="0"/>
              </a:rPr>
              <a:t>ГБОУ СОШ № 1393 «Школа Рост»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3946525" y="3071813"/>
            <a:ext cx="2400300" cy="10715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5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ОБУЧЕНИЕ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1160463" y="3071813"/>
            <a:ext cx="2322512" cy="10715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5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ИНФОРМИРОВАНИЕ</a:t>
            </a: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6810375" y="3071813"/>
            <a:ext cx="2089150" cy="10715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5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ТВОРЧЕСКИХ НАЧАЛ</a:t>
            </a: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2166938" y="4643438"/>
            <a:ext cx="2166937" cy="10715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5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ОБЩЕНИЕ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5649913" y="4643438"/>
            <a:ext cx="2089150" cy="10715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5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ОТДЫХ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470025" y="1428750"/>
            <a:ext cx="309563" cy="1500188"/>
            <a:chOff x="567" y="2750"/>
            <a:chExt cx="1542" cy="589"/>
          </a:xfrm>
        </p:grpSpPr>
        <p:sp>
          <p:nvSpPr>
            <p:cNvPr id="17427" name="Line 32"/>
            <p:cNvSpPr>
              <a:spLocks noChangeShapeType="1"/>
            </p:cNvSpPr>
            <p:nvPr/>
          </p:nvSpPr>
          <p:spPr bwMode="auto">
            <a:xfrm flipH="1">
              <a:off x="567" y="2750"/>
              <a:ext cx="15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28" name="Line 33"/>
            <p:cNvSpPr>
              <a:spLocks noChangeShapeType="1"/>
            </p:cNvSpPr>
            <p:nvPr/>
          </p:nvSpPr>
          <p:spPr bwMode="auto">
            <a:xfrm>
              <a:off x="567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8048625" y="1357313"/>
            <a:ext cx="309563" cy="1643062"/>
            <a:chOff x="3787" y="2750"/>
            <a:chExt cx="1497" cy="589"/>
          </a:xfrm>
        </p:grpSpPr>
        <p:sp>
          <p:nvSpPr>
            <p:cNvPr id="17425" name="Line 38"/>
            <p:cNvSpPr>
              <a:spLocks noChangeShapeType="1"/>
            </p:cNvSpPr>
            <p:nvPr/>
          </p:nvSpPr>
          <p:spPr bwMode="auto">
            <a:xfrm flipH="1">
              <a:off x="3787" y="2750"/>
              <a:ext cx="149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26" name="Line 39"/>
            <p:cNvSpPr>
              <a:spLocks noChangeShapeType="1"/>
            </p:cNvSpPr>
            <p:nvPr/>
          </p:nvSpPr>
          <p:spPr bwMode="auto">
            <a:xfrm>
              <a:off x="5284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48" name="Line 40"/>
          <p:cNvSpPr>
            <a:spLocks noChangeShapeType="1"/>
          </p:cNvSpPr>
          <p:nvPr/>
        </p:nvSpPr>
        <p:spPr bwMode="auto">
          <a:xfrm>
            <a:off x="5106988" y="1928813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5782" tIns="47891" rIns="95782" bIns="47891"/>
          <a:lstStyle/>
          <a:p>
            <a:endParaRPr lang="ru-RU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792538" y="1785938"/>
            <a:ext cx="231775" cy="2786062"/>
            <a:chOff x="567" y="2750"/>
            <a:chExt cx="1542" cy="589"/>
          </a:xfrm>
        </p:grpSpPr>
        <p:sp>
          <p:nvSpPr>
            <p:cNvPr id="17423" name="Line 32"/>
            <p:cNvSpPr>
              <a:spLocks noChangeShapeType="1"/>
            </p:cNvSpPr>
            <p:nvPr/>
          </p:nvSpPr>
          <p:spPr bwMode="auto">
            <a:xfrm flipH="1">
              <a:off x="567" y="2750"/>
              <a:ext cx="15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24" name="Line 33"/>
            <p:cNvSpPr>
              <a:spLocks noChangeShapeType="1"/>
            </p:cNvSpPr>
            <p:nvPr/>
          </p:nvSpPr>
          <p:spPr bwMode="auto">
            <a:xfrm>
              <a:off x="567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269038" y="1785938"/>
            <a:ext cx="309562" cy="2786062"/>
            <a:chOff x="3787" y="2750"/>
            <a:chExt cx="1497" cy="589"/>
          </a:xfrm>
        </p:grpSpPr>
        <p:sp>
          <p:nvSpPr>
            <p:cNvPr id="17421" name="Line 38"/>
            <p:cNvSpPr>
              <a:spLocks noChangeShapeType="1"/>
            </p:cNvSpPr>
            <p:nvPr/>
          </p:nvSpPr>
          <p:spPr bwMode="auto">
            <a:xfrm flipH="1">
              <a:off x="3787" y="2750"/>
              <a:ext cx="149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22" name="Line 39"/>
            <p:cNvSpPr>
              <a:spLocks noChangeShapeType="1"/>
            </p:cNvSpPr>
            <p:nvPr/>
          </p:nvSpPr>
          <p:spPr bwMode="auto">
            <a:xfrm>
              <a:off x="5284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20" name="WordArt 4"/>
          <p:cNvSpPr>
            <a:spLocks noChangeArrowheads="1" noChangeShapeType="1" noTextEdit="1"/>
          </p:cNvSpPr>
          <p:nvPr/>
        </p:nvSpPr>
        <p:spPr bwMode="auto">
          <a:xfrm>
            <a:off x="1857375" y="642938"/>
            <a:ext cx="6113463" cy="1214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Направления деятельности </a:t>
            </a:r>
          </a:p>
          <a:p>
            <a:pPr algn="ctr"/>
            <a:r>
              <a:rPr lang="ru-RU" sz="37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музея «Русского быта»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animBg="1"/>
      <p:bldP spid="17434" grpId="0" animBg="1"/>
      <p:bldP spid="17435" grpId="0" animBg="1"/>
      <p:bldP spid="17436" grpId="0" animBg="1"/>
      <p:bldP spid="17437" grpId="0" animBg="1"/>
      <p:bldP spid="174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915400" cy="1143000"/>
          </a:xfrm>
        </p:spPr>
        <p:txBody>
          <a:bodyPr/>
          <a:lstStyle/>
          <a:p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 descr="430_474_565"/>
          <p:cNvPicPr>
            <a:picLocks noChangeAspect="1" noChangeArrowheads="1"/>
          </p:cNvPicPr>
          <p:nvPr/>
        </p:nvPicPr>
        <p:blipFill>
          <a:blip r:embed="rId3">
            <a:lum bright="6000" contrast="18000"/>
          </a:blip>
          <a:srcRect/>
          <a:stretch>
            <a:fillRect/>
          </a:stretch>
        </p:blipFill>
        <p:spPr bwMode="auto">
          <a:xfrm>
            <a:off x="273050" y="260350"/>
            <a:ext cx="3960813" cy="2640013"/>
          </a:xfrm>
          <a:prstGeom prst="rect">
            <a:avLst/>
          </a:prstGeom>
          <a:noFill/>
          <a:ln w="38100">
            <a:solidFill>
              <a:srgbClr val="58002C"/>
            </a:solidFill>
            <a:miter lim="800000"/>
            <a:headEnd/>
            <a:tailEnd/>
          </a:ln>
          <a:effectLst>
            <a:outerShdw dist="107763" dir="2700000" algn="ctr" rotWithShape="0">
              <a:srgbClr val="58002C">
                <a:alpha val="50000"/>
              </a:srgbClr>
            </a:outerShdw>
          </a:effectLst>
        </p:spPr>
      </p:pic>
      <p:sp>
        <p:nvSpPr>
          <p:cNvPr id="103435" name="Text Box 3"/>
          <p:cNvSpPr txBox="1">
            <a:spLocks noChangeArrowheads="1"/>
          </p:cNvSpPr>
          <p:nvPr/>
        </p:nvSpPr>
        <p:spPr bwMode="auto">
          <a:xfrm>
            <a:off x="4881563" y="428604"/>
            <a:ext cx="50244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Простая русская изба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Ни кособока, ни горбата,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И с ней была моя судьба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Надолго связана когда-то.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                                  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</a:rPr>
              <a:t>Шилин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</a:rPr>
              <a:t> В.В.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9701" name="Picture 5" descr="IMG_47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3860800"/>
            <a:ext cx="3960813" cy="2776538"/>
          </a:xfrm>
          <a:prstGeom prst="rect">
            <a:avLst/>
          </a:prstGeom>
          <a:noFill/>
          <a:ln w="38100">
            <a:solidFill>
              <a:srgbClr val="58002C"/>
            </a:solidFill>
            <a:miter lim="800000"/>
            <a:headEnd/>
            <a:tailEnd/>
          </a:ln>
          <a:effectLst>
            <a:outerShdw dist="107763" dir="2700000" algn="ctr" rotWithShape="0">
              <a:srgbClr val="58002C">
                <a:alpha val="50000"/>
              </a:srgbClr>
            </a:outerShdw>
          </a:effectLst>
        </p:spPr>
      </p:pic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4448175" y="3933825"/>
            <a:ext cx="5457825" cy="2924175"/>
          </a:xfrm>
          <a:prstGeom prst="rect">
            <a:avLst/>
          </a:prstGeom>
          <a:solidFill>
            <a:srgbClr val="FFFFFF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/>
          <a:lstStyle/>
          <a:p>
            <a:pPr eaLnBrk="0" hangingPunct="0">
              <a:spcBef>
                <a:spcPct val="20000"/>
              </a:spcBef>
            </a:pPr>
            <a:r>
              <a:rPr 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В старину люди ценили дом. «Мой дом –моя крепость», - говорили на Руси. Самый простой дом состоял из </a:t>
            </a:r>
            <a:r>
              <a:rPr lang="ru-RU" sz="20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четырѐхстенного </a:t>
            </a:r>
            <a:r>
              <a:rPr 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сруба, к которому были прирублены сени. Вся постройка была покрыта двускатной крышей. Деревянный крестьянский дом назывался </a:t>
            </a:r>
            <a:r>
              <a:rPr lang="ru-RU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изба – </a:t>
            </a:r>
            <a:r>
              <a:rPr lang="ru-RU" sz="20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тѐплая </a:t>
            </a:r>
            <a:r>
              <a:rPr 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половина с печью</a:t>
            </a:r>
            <a:r>
              <a:rPr lang="ru-RU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название происходит от </a:t>
            </a:r>
            <a:r>
              <a:rPr lang="ru-RU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истопить, </a:t>
            </a:r>
            <a:r>
              <a:rPr lang="ru-RU" sz="20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истопка</a:t>
            </a:r>
            <a:r>
              <a:rPr lang="ru-RU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; изба – </a:t>
            </a:r>
            <a:r>
              <a:rPr lang="ru-RU" sz="20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истьба</a:t>
            </a:r>
            <a:r>
              <a:rPr lang="ru-RU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– </a:t>
            </a:r>
            <a:r>
              <a:rPr lang="ru-RU" sz="20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истоба</a:t>
            </a:r>
            <a:r>
              <a:rPr lang="ru-RU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03438" name="WordArt 5" descr="Белый мрамор"/>
          <p:cNvSpPr>
            <a:spLocks noChangeArrowheads="1" noChangeShapeType="1" noTextEdit="1"/>
          </p:cNvSpPr>
          <p:nvPr/>
        </p:nvSpPr>
        <p:spPr bwMode="auto">
          <a:xfrm>
            <a:off x="1381101" y="2643182"/>
            <a:ext cx="7786742" cy="1362081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Русская изба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sp>
        <p:nvSpPr>
          <p:cNvPr id="80900" name="WordArt 4"/>
          <p:cNvSpPr>
            <a:spLocks noChangeArrowheads="1" noChangeShapeType="1" noTextEdit="1"/>
          </p:cNvSpPr>
          <p:nvPr/>
        </p:nvSpPr>
        <p:spPr bwMode="auto">
          <a:xfrm>
            <a:off x="992188" y="333375"/>
            <a:ext cx="7777162" cy="165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ВНУТРЕННЕЕ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 УБРАНСТВО ИЗБЫ</a:t>
            </a:r>
          </a:p>
        </p:txBody>
      </p:sp>
      <p:pic>
        <p:nvPicPr>
          <p:cNvPr id="80902" name="Picture 4" descr="pechka"/>
          <p:cNvPicPr>
            <a:picLocks noChangeAspect="1" noChangeArrowheads="1"/>
          </p:cNvPicPr>
          <p:nvPr/>
        </p:nvPicPr>
        <p:blipFill>
          <a:blip r:embed="rId2">
            <a:lum bright="-24000" contrast="6000"/>
          </a:blip>
          <a:srcRect/>
          <a:stretch>
            <a:fillRect/>
          </a:stretch>
        </p:blipFill>
        <p:spPr bwMode="auto">
          <a:xfrm>
            <a:off x="1208088" y="2852738"/>
            <a:ext cx="3600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Text Box 5"/>
          <p:cNvSpPr txBox="1">
            <a:spLocks noChangeArrowheads="1"/>
          </p:cNvSpPr>
          <p:nvPr/>
        </p:nvSpPr>
        <p:spPr bwMode="auto">
          <a:xfrm>
            <a:off x="4881563" y="2349500"/>
            <a:ext cx="4176712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В низенькой светелке с створчатым окном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Светиться лампадка в сумраке ночном;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Слабый огонечек то совсем замрет,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То дрожащим светом стены обольет.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 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Новая светелка чисто прибрана;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В темноте белее занавес окна;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Пол оструган гладко, ровен потолок;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Печка развальная стала в уголок.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 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По стенам укладки с дедовским добром;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Узкая скамейка, крытая ковром;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Крашенные пяльцы с стулом раздвижным</a:t>
            </a:r>
          </a:p>
          <a:p>
            <a:r>
              <a:rPr lang="ru-RU" sz="1600" b="1">
                <a:solidFill>
                  <a:srgbClr val="663300"/>
                </a:solidFill>
                <a:latin typeface="Times New Roman" pitchFamily="18" charset="0"/>
              </a:rPr>
              <a:t>И кровать резная с пологом цветным.</a:t>
            </a:r>
          </a:p>
          <a:p>
            <a:endParaRPr lang="ru-RU" sz="1600" b="1">
              <a:solidFill>
                <a:srgbClr val="663300"/>
              </a:solidFill>
              <a:latin typeface="Times New Roman" pitchFamily="18" charset="0"/>
            </a:endParaRPr>
          </a:p>
          <a:p>
            <a:r>
              <a:rPr lang="ru-RU" sz="1600" b="1">
                <a:solidFill>
                  <a:srgbClr val="660033"/>
                </a:solidFill>
                <a:latin typeface="Times New Roman" pitchFamily="18" charset="0"/>
              </a:rPr>
              <a:t>                                            </a:t>
            </a:r>
            <a:r>
              <a:rPr lang="ru-RU" sz="1600" b="1">
                <a:latin typeface="Times New Roman" pitchFamily="18" charset="0"/>
              </a:rPr>
              <a:t>К. Д. Ушинский.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sp>
        <p:nvSpPr>
          <p:cNvPr id="84996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1208088" y="1484313"/>
            <a:ext cx="7416800" cy="1295400"/>
          </a:xfrm>
          <a:noFill/>
          <a:ln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2000" smtClean="0">
                <a:latin typeface="Times New Roman" pitchFamily="18" charset="0"/>
              </a:rPr>
              <a:t>Простая крестьянская изба, а сколько мудрости и смысла в себя она вобрала! Интерьер избы – это столь же высокое искусство, как и все, что создавал талантливый русский народ. </a:t>
            </a: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5168900" y="3429000"/>
            <a:ext cx="36718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ru-RU" sz="2000" b="1">
                <a:latin typeface="Times New Roman" pitchFamily="18" charset="0"/>
              </a:rPr>
              <a:t>Потолок связывался в народных представлениях с небом; матица олицетворяла собой млечный путь в небе</a:t>
            </a:r>
            <a:r>
              <a:rPr lang="ru-RU" sz="2000" b="1">
                <a:latin typeface="Century Gothic" pitchFamily="34" charset="0"/>
              </a:rPr>
              <a:t>.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352550" y="5589588"/>
            <a:ext cx="77041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Под потолком шли полавошники, на которых располагалась крестьянская утварь, а около печи укрепляли деревянный настил – полати.</a:t>
            </a:r>
          </a:p>
        </p:txBody>
      </p:sp>
      <p:pic>
        <p:nvPicPr>
          <p:cNvPr id="84999" name="Picture 7" descr="_roo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088" y="2708275"/>
            <a:ext cx="38163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001" name="WordArt 9"/>
          <p:cNvSpPr>
            <a:spLocks noChangeArrowheads="1" noChangeShapeType="1" noTextEdit="1"/>
          </p:cNvSpPr>
          <p:nvPr/>
        </p:nvSpPr>
        <p:spPr bwMode="auto">
          <a:xfrm>
            <a:off x="1281113" y="333375"/>
            <a:ext cx="7343775" cy="863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Жили-были...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2550" y="6021388"/>
            <a:ext cx="7345363" cy="493712"/>
          </a:xfrm>
        </p:spPr>
        <p:txBody>
          <a:bodyPr/>
          <a:lstStyle/>
          <a:p>
            <a:pPr algn="ctr"/>
            <a:r>
              <a:rPr lang="ru-RU" sz="2500" smtClean="0">
                <a:solidFill>
                  <a:srgbClr val="FF0000"/>
                </a:solidFill>
                <a:latin typeface="Times New Roman" pitchFamily="18" charset="0"/>
              </a:rPr>
              <a:t>Красный угол был олицетворением зари</a:t>
            </a:r>
          </a:p>
        </p:txBody>
      </p:sp>
      <p:pic>
        <p:nvPicPr>
          <p:cNvPr id="81923" name="Picture 3" descr="Untitled -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37325" y="3141663"/>
            <a:ext cx="2228850" cy="2879725"/>
          </a:xfrm>
          <a:noFill/>
          <a:ln/>
        </p:spPr>
      </p:pic>
      <p:pic>
        <p:nvPicPr>
          <p:cNvPr id="81925" name="Picture 5" descr="DSCN117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1113" y="3141663"/>
            <a:ext cx="24018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1208088" y="1341438"/>
            <a:ext cx="7632700" cy="2447925"/>
          </a:xfrm>
          <a:prstGeom prst="rect">
            <a:avLst/>
          </a:prstGeom>
          <a:solidFill>
            <a:srgbClr val="FFFFFF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/>
          <a:lstStyle/>
          <a:p>
            <a:pPr eaLnBrk="0" hangingPunct="0">
              <a:spcBef>
                <a:spcPct val="20000"/>
              </a:spcBef>
            </a:pPr>
            <a:r>
              <a:rPr lang="ru-RU" sz="1600" b="1">
                <a:latin typeface="Times New Roman" pitchFamily="18" charset="0"/>
              </a:rPr>
              <a:t>В избе четыре угла. Каждый имеет свое название и назначение. Передний угол </a:t>
            </a:r>
          </a:p>
          <a:p>
            <a:pPr eaLnBrk="0" hangingPunct="0">
              <a:spcBef>
                <a:spcPct val="20000"/>
              </a:spcBef>
            </a:pPr>
            <a:r>
              <a:rPr lang="ru-RU" sz="1600" b="1">
                <a:latin typeface="Times New Roman" pitchFamily="18" charset="0"/>
              </a:rPr>
              <a:t>назывался </a:t>
            </a:r>
            <a:r>
              <a:rPr lang="ru-RU" sz="1600" b="1" i="1">
                <a:solidFill>
                  <a:srgbClr val="FF0000"/>
                </a:solidFill>
                <a:latin typeface="Times New Roman" pitchFamily="18" charset="0"/>
              </a:rPr>
              <a:t>красным.</a:t>
            </a:r>
            <a:r>
              <a:rPr lang="ru-RU" sz="1600" b="1" i="1">
                <a:latin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</a:rPr>
              <a:t>В красном  углу стояли иконы, поэтому его еще называли</a:t>
            </a:r>
          </a:p>
          <a:p>
            <a:pPr eaLnBrk="0" hangingPunct="0">
              <a:spcBef>
                <a:spcPct val="20000"/>
              </a:spcBef>
            </a:pPr>
            <a:r>
              <a:rPr lang="ru-RU" sz="1600" b="1" i="1">
                <a:solidFill>
                  <a:srgbClr val="FF0000"/>
                </a:solidFill>
                <a:latin typeface="Times New Roman" pitchFamily="18" charset="0"/>
              </a:rPr>
              <a:t>святой угол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ru-RU" sz="1600" b="1">
                <a:latin typeface="Times New Roman" pitchFamily="18" charset="0"/>
              </a:rPr>
              <a:t> Это самое почетное место в доме. Самых дорогих гостей саживали </a:t>
            </a:r>
          </a:p>
          <a:p>
            <a:pPr eaLnBrk="0" hangingPunct="0">
              <a:spcBef>
                <a:spcPct val="20000"/>
              </a:spcBef>
            </a:pPr>
            <a:r>
              <a:rPr lang="ru-RU" sz="1600" b="1">
                <a:latin typeface="Times New Roman" pitchFamily="18" charset="0"/>
              </a:rPr>
              <a:t>в красном углу. Входивший с порога человек обязательно устремлял свой взор </a:t>
            </a:r>
          </a:p>
          <a:p>
            <a:pPr eaLnBrk="0" hangingPunct="0">
              <a:spcBef>
                <a:spcPct val="20000"/>
              </a:spcBef>
            </a:pPr>
            <a:r>
              <a:rPr lang="ru-RU" sz="1600" b="1">
                <a:latin typeface="Times New Roman" pitchFamily="18" charset="0"/>
              </a:rPr>
              <a:t>в этот угол, снимал шапку, крестился и низко кланялся иконам. </a:t>
            </a:r>
            <a:r>
              <a:rPr lang="en-US" sz="1600" b="1">
                <a:latin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</a:rPr>
              <a:t>В нашем </a:t>
            </a:r>
          </a:p>
          <a:p>
            <a:pPr eaLnBrk="0" hangingPunct="0">
              <a:spcBef>
                <a:spcPct val="20000"/>
              </a:spcBef>
            </a:pPr>
            <a:r>
              <a:rPr lang="ru-RU" sz="1600" b="1">
                <a:latin typeface="Times New Roman" pitchFamily="18" charset="0"/>
              </a:rPr>
              <a:t>музее хранится икона Божией Матери «Знамение»</a:t>
            </a:r>
          </a:p>
        </p:txBody>
      </p:sp>
      <p:sp>
        <p:nvSpPr>
          <p:cNvPr id="81927" name="WordArt 7"/>
          <p:cNvSpPr>
            <a:spLocks noChangeArrowheads="1" noChangeShapeType="1" noTextEdit="1"/>
          </p:cNvSpPr>
          <p:nvPr/>
        </p:nvSpPr>
        <p:spPr bwMode="auto">
          <a:xfrm>
            <a:off x="1784350" y="333375"/>
            <a:ext cx="6408738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КРАСНЫЙ УГОЛ</a:t>
            </a:r>
          </a:p>
        </p:txBody>
      </p:sp>
      <p:pic>
        <p:nvPicPr>
          <p:cNvPr id="81929" name="Picture 9" descr="P3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16375" y="3141663"/>
            <a:ext cx="22082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08088" y="1196975"/>
            <a:ext cx="3438525" cy="5329238"/>
          </a:xfrm>
        </p:spPr>
        <p:txBody>
          <a:bodyPr lIns="91440" tIns="45720" rIns="91440" bIns="45720"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«Печь кормила, поила, лечила и утешала, на ней подчас рожали младенцев, она же, когда человек дряхлел, помогала достойно выдержать краткую смертную муку и навек успокоиться. Печь нужна была в любом возрасте, в любом состоянии, положении. Она остывала вместе с гибелью всей семьи или дома… Тепло, которым дышала печь, было сродни душевному теплу» </a:t>
            </a:r>
            <a:endParaRPr lang="ru-RU" sz="17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sz="1800" b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В музее «Русского быта» в  углу планируется воссоздать макет  русской  печи  в  натуральную величину</a:t>
            </a:r>
          </a:p>
          <a:p>
            <a:pPr marL="0" indent="0" algn="just">
              <a:lnSpc>
                <a:spcPct val="90000"/>
              </a:lnSpc>
            </a:pPr>
            <a:endParaRPr lang="ru-RU" sz="18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7043" name="Picture 8" descr="P2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97463" y="1268413"/>
            <a:ext cx="3540125" cy="4752975"/>
          </a:xfrm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23910" y="5929330"/>
            <a:ext cx="74882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</a:rPr>
              <a:t>Печь была основой жизни, </a:t>
            </a:r>
            <a:br>
              <a:rPr lang="ru-RU" sz="2400" b="1" i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400" b="1" i="1" dirty="0">
                <a:solidFill>
                  <a:srgbClr val="663300"/>
                </a:solidFill>
                <a:latin typeface="Times New Roman" pitchFamily="18" charset="0"/>
              </a:rPr>
              <a:t>главным оберегом семьи, семейным очагом</a:t>
            </a:r>
          </a:p>
        </p:txBody>
      </p:sp>
      <p:sp>
        <p:nvSpPr>
          <p:cNvPr id="87048" name="WordArt 8"/>
          <p:cNvSpPr>
            <a:spLocks noChangeArrowheads="1" noChangeShapeType="1" noTextEdit="1"/>
          </p:cNvSpPr>
          <p:nvPr/>
        </p:nvSpPr>
        <p:spPr bwMode="auto">
          <a:xfrm>
            <a:off x="1281113" y="260350"/>
            <a:ext cx="734377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«Печь краса – в доме чудеса!»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786" y="5072074"/>
            <a:ext cx="7775575" cy="1079500"/>
          </a:xfrm>
        </p:spPr>
        <p:txBody>
          <a:bodyPr/>
          <a:lstStyle/>
          <a:p>
            <a:pPr algn="just"/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</a:rPr>
              <a:t>Рядом с устьем печи стоят железные ухваты, которыми ставят в печь и достают горшки. А так же у печи находился деревянный ушат с водой.</a:t>
            </a:r>
          </a:p>
        </p:txBody>
      </p:sp>
      <p:pic>
        <p:nvPicPr>
          <p:cNvPr id="94211" name="Picture 3" descr="Untitled - 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lum contrast="6000"/>
          </a:blip>
          <a:srcRect/>
          <a:stretch>
            <a:fillRect/>
          </a:stretch>
        </p:blipFill>
        <p:spPr>
          <a:xfrm>
            <a:off x="3238488" y="1428736"/>
            <a:ext cx="2714644" cy="3514725"/>
          </a:xfrm>
          <a:noFill/>
          <a:ln/>
        </p:spPr>
      </p:pic>
      <p:pic>
        <p:nvPicPr>
          <p:cNvPr id="94212" name="Picture 4" descr="Untitled - 2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8000"/>
          </a:blip>
          <a:srcRect/>
          <a:stretch>
            <a:fillRect/>
          </a:stretch>
        </p:blipFill>
        <p:spPr>
          <a:xfrm>
            <a:off x="6167446" y="1500174"/>
            <a:ext cx="2643206" cy="3454400"/>
          </a:xfrm>
          <a:noFill/>
          <a:ln/>
        </p:spPr>
      </p:pic>
      <p:pic>
        <p:nvPicPr>
          <p:cNvPr id="123906" name="Picture 2" descr="DSCN235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23910" y="1428735"/>
            <a:ext cx="2071701" cy="352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MCj0435787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55282" y="285729"/>
            <a:ext cx="1193315" cy="1857388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786" y="274638"/>
            <a:ext cx="7643866" cy="1143000"/>
          </a:xfrm>
        </p:spPr>
        <p:txBody>
          <a:bodyPr/>
          <a:lstStyle/>
          <a:p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9662" y="1785926"/>
            <a:ext cx="3243259" cy="43815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sz="2000" dirty="0" smtClean="0">
                <a:latin typeface="Times New Roman" pitchFamily="18" charset="0"/>
              </a:rPr>
              <a:t>Правый от печки угол назывался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</a:rPr>
              <a:t>бабий угол или закуток –особенный угол</a:t>
            </a:r>
            <a:r>
              <a:rPr lang="ru-RU" sz="2000" dirty="0" smtClean="0">
                <a:latin typeface="Times New Roman" pitchFamily="18" charset="0"/>
              </a:rPr>
              <a:t>. Здесь командовала хозяйка, тут все приспособлено для приготовления пищи и хранения домашней утвари. Утварью в старину называли предметы домашнего обихода: чугуны, миски, чарки, кринки, ложки, скалки, самовары</a:t>
            </a:r>
            <a:r>
              <a:rPr lang="ru-RU" sz="2000" dirty="0" smtClean="0"/>
              <a:t>.</a:t>
            </a:r>
          </a:p>
          <a:p>
            <a:pPr marL="0" indent="0"/>
            <a:endParaRPr lang="ru-RU" sz="2000" dirty="0" smtClean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8538" y="3789363"/>
            <a:ext cx="3960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1" name="WordArt 5"/>
          <p:cNvSpPr>
            <a:spLocks noChangeArrowheads="1" noChangeShapeType="1" noTextEdit="1"/>
          </p:cNvSpPr>
          <p:nvPr/>
        </p:nvSpPr>
        <p:spPr bwMode="auto">
          <a:xfrm>
            <a:off x="1523976" y="428604"/>
            <a:ext cx="7056438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ookman Old Style"/>
              </a:rPr>
              <a:t>БАБИЙ УГОЛ – ЗАКУТОК</a:t>
            </a:r>
          </a:p>
          <a:p>
            <a:pPr algn="ctr"/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Bookman Old Style"/>
            </a:endParaRPr>
          </a:p>
        </p:txBody>
      </p:sp>
      <p:pic>
        <p:nvPicPr>
          <p:cNvPr id="91142" name="Picture 3" descr="DSCN116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8538" y="1268413"/>
            <a:ext cx="39608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3667116" y="4214818"/>
            <a:ext cx="5429288" cy="286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82" tIns="47891" rIns="95782" bIns="47891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Эту люльку привезли из Рязанской области,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Сапожковского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района, деревни Дмитриевка. Когда-то она принадлежала Колганову Иосифу, отцу Колганова Дмитрия Иосифовича, 1897 года рождения. В этой люльке или зыбке в младенчестве качали его самого. В 2001 году зыбка была передана Козловой Ольге Ивановне в дар Музею «Русского быта» ГОУ СОШ № 894 г. Москвы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1389" name="Picture 13" descr="Untitled - 17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</a:blip>
          <a:srcRect/>
          <a:stretch>
            <a:fillRect/>
          </a:stretch>
        </p:blipFill>
        <p:spPr bwMode="auto">
          <a:xfrm>
            <a:off x="1309663" y="785794"/>
            <a:ext cx="23769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1166786" y="3500438"/>
            <a:ext cx="78581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ЛЮЛЬКА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крестьянская колыбель (конец XIX — начало XX века) - маленькая кроватка, корзинка для грудных детей, позволяющая укачивать ребенка. 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92" name="Picture 16" descr="DSCN217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38224" y="4357694"/>
            <a:ext cx="241267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5" name="Picture 19" descr="G:\ФОТО\ШКОЛА\открытие музея ОТЕЧЕСТВО\IMG_751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95744" y="785794"/>
            <a:ext cx="4143404" cy="2643206"/>
          </a:xfrm>
          <a:prstGeom prst="rect">
            <a:avLst/>
          </a:prstGeom>
          <a:noFill/>
        </p:spPr>
      </p:pic>
      <p:sp>
        <p:nvSpPr>
          <p:cNvPr id="8" name="WordArt 15"/>
          <p:cNvSpPr>
            <a:spLocks noChangeArrowheads="1" noChangeShapeType="1" noTextEdit="1"/>
          </p:cNvSpPr>
          <p:nvPr/>
        </p:nvSpPr>
        <p:spPr bwMode="auto">
          <a:xfrm>
            <a:off x="1452538" y="357166"/>
            <a:ext cx="7200900" cy="228601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Экспонаты с особой историей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95810" y="2857496"/>
            <a:ext cx="4643470" cy="4000504"/>
          </a:xfrm>
          <a:noFill/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sz="2100" b="0" dirty="0" smtClean="0">
                <a:latin typeface="Times New Roman" pitchFamily="18" charset="0"/>
                <a:cs typeface="Times New Roman" pitchFamily="18" charset="0"/>
              </a:rPr>
              <a:t>Экспонаты размешены по разделам, каждый раздел дополняется детскими работами: тканые половики, лоскутное шитьё, изделия из бересты, вышивка. </a:t>
            </a:r>
          </a:p>
          <a:p>
            <a:pPr marL="0" indent="0" algn="just">
              <a:buFontTx/>
              <a:buNone/>
            </a:pPr>
            <a:r>
              <a:rPr lang="ru-RU" sz="2100" b="0" dirty="0" err="1" smtClean="0">
                <a:latin typeface="Times New Roman" pitchFamily="18" charset="0"/>
                <a:cs typeface="Times New Roman" pitchFamily="18" charset="0"/>
              </a:rPr>
              <a:t>Этно-краеведческий</a:t>
            </a:r>
            <a:r>
              <a:rPr lang="ru-RU" sz="2100" b="0" dirty="0" smtClean="0">
                <a:latin typeface="Times New Roman" pitchFamily="18" charset="0"/>
                <a:cs typeface="Times New Roman" pitchFamily="18" charset="0"/>
              </a:rPr>
              <a:t> музей «Русского быта» знакомит ребят с русским бытом, ремеслами, основанными на глубоких традициях, уходящих корнями в долгие времена жизни русского крестьянства. </a:t>
            </a:r>
          </a:p>
        </p:txBody>
      </p:sp>
      <p:sp>
        <p:nvSpPr>
          <p:cNvPr id="83971" name="WordArt 4"/>
          <p:cNvSpPr>
            <a:spLocks noChangeArrowheads="1" noChangeShapeType="1" noTextEdit="1"/>
          </p:cNvSpPr>
          <p:nvPr/>
        </p:nvSpPr>
        <p:spPr bwMode="auto">
          <a:xfrm>
            <a:off x="1023910" y="357165"/>
            <a:ext cx="7786742" cy="1500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 dirty="0" smtClean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 pitchFamily="66" charset="0"/>
              </a:rPr>
              <a:t>«Здесь русский дух, </a:t>
            </a:r>
          </a:p>
          <a:p>
            <a:pPr algn="ctr"/>
            <a:r>
              <a:rPr lang="ru-RU" sz="3700" b="1" kern="10" dirty="0" smtClean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 pitchFamily="66" charset="0"/>
              </a:rPr>
              <a:t>здесь Русью пахнет»</a:t>
            </a:r>
            <a:endParaRPr lang="ru-RU" sz="3700" b="1" kern="10" dirty="0">
              <a:ln w="9525">
                <a:solidFill>
                  <a:srgbClr val="66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8002" name="Picture 2" descr="F:\МУЗЕЙ РУССКОГО БЫТА\фото музей русск. быта\DSCN115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6720" y="3143249"/>
            <a:ext cx="3881464" cy="3053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95348" y="1928802"/>
            <a:ext cx="8810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Коллекция  музея  делится  на  подлинные  экспонаты – предметы быта, одежды  и  декоративно-прикладного  творчества  и  вспомогательные, 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исполненные  по образцам  руками  самих  ребят. </a:t>
            </a:r>
            <a:endParaRPr lang="ru-RU" sz="2000" b="1" i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992188" y="333375"/>
            <a:ext cx="820896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/>
            <a:endParaRPr lang="ru-RU" sz="4800" b="1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4800" b="1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2293" name="Прямоугольник 4"/>
          <p:cNvSpPr>
            <a:spLocks noGrp="1" noChangeArrowheads="1"/>
          </p:cNvSpPr>
          <p:nvPr>
            <p:ph type="subTitle" idx="4294967295"/>
          </p:nvPr>
        </p:nvSpPr>
        <p:spPr>
          <a:xfrm>
            <a:off x="4810124" y="3357562"/>
            <a:ext cx="4176712" cy="3286148"/>
          </a:xfrm>
          <a:noFill/>
        </p:spPr>
        <p:txBody>
          <a:bodyPr/>
          <a:lstStyle/>
          <a:p>
            <a:pPr marL="0" indent="379413">
              <a:lnSpc>
                <a:spcPct val="80000"/>
              </a:lnSpc>
              <a:buFontTx/>
              <a:buNone/>
            </a:pPr>
            <a:r>
              <a:rPr lang="ru-RU" sz="2000" i="1" dirty="0" smtClean="0">
                <a:solidFill>
                  <a:srgbClr val="006600"/>
                </a:solidFill>
                <a:latin typeface="Times New Roman" pitchFamily="18" charset="0"/>
              </a:rPr>
              <a:t>«Воспитание любви к родному краю, родной культуре, к родному селу или городу, к родной речи начинается с малого – с любви к своей семье, к своему жилищу, к своей школе. Постепенно расширяясь, эта любовь к родному переходит в любовь к своей стране – к её истории, её прошлому и настоящему, а затем ко всему человечеству, к человеческой культуре»</a:t>
            </a:r>
          </a:p>
          <a:p>
            <a:pPr marL="0" indent="379413" algn="r">
              <a:lnSpc>
                <a:spcPct val="80000"/>
              </a:lnSpc>
              <a:buFontTx/>
              <a:buNone/>
            </a:pPr>
            <a:r>
              <a:rPr lang="ru-RU" sz="1900" dirty="0" smtClean="0">
                <a:solidFill>
                  <a:srgbClr val="006600"/>
                </a:solidFill>
                <a:latin typeface="Times New Roman" pitchFamily="18" charset="0"/>
              </a:rPr>
              <a:t>                              </a:t>
            </a:r>
            <a:r>
              <a:rPr lang="ru-RU" sz="1900" b="0" dirty="0" smtClean="0">
                <a:solidFill>
                  <a:srgbClr val="006600"/>
                </a:solidFill>
                <a:latin typeface="Times New Roman" pitchFamily="18" charset="0"/>
              </a:rPr>
              <a:t>Д. С. Лихачёв</a:t>
            </a:r>
          </a:p>
        </p:txBody>
      </p:sp>
      <p:sp>
        <p:nvSpPr>
          <p:cNvPr id="12294" name="WordArt 5" descr="Белый мрамор"/>
          <p:cNvSpPr>
            <a:spLocks noChangeArrowheads="1" noChangeShapeType="1" noTextEdit="1"/>
          </p:cNvSpPr>
          <p:nvPr/>
        </p:nvSpPr>
        <p:spPr bwMode="auto">
          <a:xfrm>
            <a:off x="881034" y="357166"/>
            <a:ext cx="8501122" cy="28448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ДРЕВНЯЯ РУСЬ...</a:t>
            </a:r>
          </a:p>
          <a:p>
            <a:pPr algn="ctr"/>
            <a:r>
              <a:rPr lang="ru-RU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ТРАДИЦИИ, </a:t>
            </a:r>
            <a:endParaRPr lang="ru-RU" kern="10" dirty="0" smtClean="0">
              <a:ln w="9525">
                <a:round/>
                <a:headEnd/>
                <a:tailEnd/>
              </a:ln>
              <a:solidFill>
                <a:srgbClr val="FFFF00"/>
              </a:solidFill>
              <a:latin typeface="Monotype Corsiva"/>
            </a:endParaRPr>
          </a:p>
          <a:p>
            <a:pPr algn="ctr"/>
            <a:r>
              <a:rPr lang="ru-RU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ОБРЯДЫ,</a:t>
            </a:r>
          </a:p>
          <a:p>
            <a:pPr algn="ctr"/>
            <a:r>
              <a:rPr lang="ru-RU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 </a:t>
            </a:r>
            <a:r>
              <a:rPr lang="ru-RU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ПРАЗДНИКИ...</a:t>
            </a: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81100" y="3357562"/>
            <a:ext cx="3357586" cy="267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84800" y="2492375"/>
            <a:ext cx="3455988" cy="3960813"/>
          </a:xfrm>
          <a:noFill/>
        </p:spPr>
        <p:txBody>
          <a:bodyPr/>
          <a:lstStyle/>
          <a:p>
            <a:pPr algn="just"/>
            <a:r>
              <a:rPr lang="ru-RU" sz="1800" b="0" smtClean="0">
                <a:latin typeface="Times New Roman" pitchFamily="18" charset="0"/>
                <a:cs typeface="Times New Roman" pitchFamily="18" charset="0"/>
              </a:rPr>
              <a:t>Экспозиция музея воссоздает обстановку старинной русской избы. Воздух  в  музее  особенный,  пряный, наполненный  ароматом  сухих  трав. Стены  деревянные,  имитирующие  бревенчатый  дом, в переднем углу горницы  - «красный угол» с иконой, слева   расположена детская люлька, которой  больше  150  лет,  на окнах  - занавески с русским народным орнаментом, шитьем.  </a:t>
            </a:r>
          </a:p>
        </p:txBody>
      </p:sp>
      <p:sp>
        <p:nvSpPr>
          <p:cNvPr id="20483" name="WordArt 4"/>
          <p:cNvSpPr>
            <a:spLocks noChangeArrowheads="1" noChangeShapeType="1" noTextEdit="1"/>
          </p:cNvSpPr>
          <p:nvPr/>
        </p:nvSpPr>
        <p:spPr bwMode="auto">
          <a:xfrm>
            <a:off x="1281113" y="1412875"/>
            <a:ext cx="7416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 dirty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1. «Интерьер крестьянской  избы»</a:t>
            </a:r>
          </a:p>
        </p:txBody>
      </p:sp>
      <p:sp>
        <p:nvSpPr>
          <p:cNvPr id="20486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470025" y="357188"/>
            <a:ext cx="6888163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Тематическая структура </a:t>
            </a:r>
          </a:p>
          <a:p>
            <a:pPr algn="ctr"/>
            <a:r>
              <a:rPr lang="ru-RU" sz="37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экспозиций</a:t>
            </a:r>
          </a:p>
        </p:txBody>
      </p:sp>
      <p:pic>
        <p:nvPicPr>
          <p:cNvPr id="29702" name="Picture 6" descr="IMG_476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8088" y="2420938"/>
            <a:ext cx="2520950" cy="1966912"/>
          </a:xfrm>
          <a:prstGeom prst="rect">
            <a:avLst/>
          </a:prstGeom>
          <a:noFill/>
          <a:ln w="38100">
            <a:solidFill>
              <a:srgbClr val="58002C"/>
            </a:solidFill>
            <a:miter lim="800000"/>
            <a:headEnd/>
            <a:tailEnd/>
          </a:ln>
          <a:effectLst>
            <a:outerShdw dist="107763" dir="2700000" algn="ctr" rotWithShape="0">
              <a:srgbClr val="58002C">
                <a:alpha val="50000"/>
              </a:srgbClr>
            </a:outerShdw>
          </a:effec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875" y="4508500"/>
            <a:ext cx="2400300" cy="21240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46525" y="2714625"/>
            <a:ext cx="4799013" cy="2928938"/>
          </a:xfrm>
          <a:noFill/>
        </p:spPr>
        <p:txBody>
          <a:bodyPr/>
          <a:lstStyle/>
          <a:p>
            <a:pPr algn="just"/>
            <a:r>
              <a:rPr lang="ru-RU" sz="2500" b="0" smtClean="0">
                <a:latin typeface="Times New Roman" pitchFamily="18" charset="0"/>
                <a:cs typeface="Times New Roman" pitchFamily="18" charset="0"/>
              </a:rPr>
              <a:t>На экспозиции представлены образцы крестьянской одежды: рубашки, расшитые сарафаны, а также обувь - лапти. Очень удобная обувь плелась из лыка липы или бересты</a:t>
            </a:r>
            <a:r>
              <a:rPr lang="ru-RU" sz="2100" smtClean="0"/>
              <a:t>. </a:t>
            </a:r>
          </a:p>
        </p:txBody>
      </p:sp>
      <p:sp>
        <p:nvSpPr>
          <p:cNvPr id="21507" name="WordArt 4"/>
          <p:cNvSpPr>
            <a:spLocks noChangeArrowheads="1" noChangeShapeType="1" noTextEdit="1"/>
          </p:cNvSpPr>
          <p:nvPr/>
        </p:nvSpPr>
        <p:spPr bwMode="auto">
          <a:xfrm>
            <a:off x="1281113" y="1412875"/>
            <a:ext cx="738981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2. «Народный костюм. </a:t>
            </a:r>
          </a:p>
          <a:p>
            <a:pPr algn="ctr"/>
            <a:r>
              <a:rPr lang="ru-RU" sz="37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Ткани и вышивка»</a:t>
            </a:r>
          </a:p>
        </p:txBody>
      </p:sp>
      <p:sp>
        <p:nvSpPr>
          <p:cNvPr id="21508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470025" y="428625"/>
            <a:ext cx="6888163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Тематическая структура </a:t>
            </a:r>
          </a:p>
          <a:p>
            <a:pPr algn="ctr"/>
            <a:r>
              <a:rPr lang="ru-RU" sz="37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экспозиций</a:t>
            </a:r>
          </a:p>
        </p:txBody>
      </p:sp>
      <p:pic>
        <p:nvPicPr>
          <p:cNvPr id="21509" name="Picture 2" descr="DSCN114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1112" y="2781300"/>
            <a:ext cx="2600317" cy="286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 descr="DSCN115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65650" y="5000625"/>
            <a:ext cx="317341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809860" y="1214422"/>
            <a:ext cx="2643206" cy="3357586"/>
          </a:xfrm>
          <a:noFill/>
        </p:spPr>
        <p:txBody>
          <a:bodyPr/>
          <a:lstStyle/>
          <a:p>
            <a:pPr algn="just"/>
            <a:r>
              <a:rPr lang="ru-RU" sz="1900" b="0" dirty="0" smtClean="0">
                <a:latin typeface="Times New Roman" pitchFamily="18" charset="0"/>
                <a:cs typeface="Times New Roman" pitchFamily="18" charset="0"/>
              </a:rPr>
              <a:t>В музее «Русского быта» можно  увидеть предметы деревенского</a:t>
            </a:r>
            <a:r>
              <a:rPr lang="en-US" sz="1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0" dirty="0" smtClean="0">
                <a:latin typeface="Times New Roman" pitchFamily="18" charset="0"/>
                <a:cs typeface="Times New Roman" pitchFamily="18" charset="0"/>
              </a:rPr>
              <a:t>быта:  прялку  из Тульской  области, веретена, швейку,  </a:t>
            </a:r>
          </a:p>
          <a:p>
            <a:pPr algn="just"/>
            <a:r>
              <a:rPr lang="ru-RU" sz="1900" b="0" dirty="0" smtClean="0">
                <a:latin typeface="Times New Roman" pitchFamily="18" charset="0"/>
                <a:cs typeface="Times New Roman" pitchFamily="18" charset="0"/>
              </a:rPr>
              <a:t>берду –часть  ручного </a:t>
            </a:r>
          </a:p>
          <a:p>
            <a:pPr algn="just"/>
            <a:r>
              <a:rPr lang="ru-RU" sz="1900" b="0" dirty="0" smtClean="0">
                <a:latin typeface="Times New Roman" pitchFamily="18" charset="0"/>
                <a:cs typeface="Times New Roman" pitchFamily="18" charset="0"/>
              </a:rPr>
              <a:t>ткацкого   станка.   </a:t>
            </a:r>
          </a:p>
        </p:txBody>
      </p:sp>
      <p:sp>
        <p:nvSpPr>
          <p:cNvPr id="22531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470025" y="428625"/>
            <a:ext cx="6888163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7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2" name="Picture 2" descr="DSCN114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24636" y="4429132"/>
            <a:ext cx="2836155" cy="207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DSCN116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67512" y="357166"/>
            <a:ext cx="19814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 descr="DSCN116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2406" y="4429132"/>
            <a:ext cx="2757136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 descr="DSCN114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52802" y="4429132"/>
            <a:ext cx="2844714" cy="207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24504" y="2285992"/>
            <a:ext cx="2643188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38752" y="4071942"/>
            <a:ext cx="3341688" cy="644525"/>
          </a:xfrm>
          <a:prstGeom prst="rect">
            <a:avLst/>
          </a:prstGeom>
        </p:spPr>
        <p:txBody>
          <a:bodyPr lIns="95782" tIns="47891" rIns="95782" bIns="47891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Чесалки для очистки шерсти.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XIX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век. </a:t>
            </a:r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2881298" y="357166"/>
            <a:ext cx="37211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/>
            <a:r>
              <a:rPr lang="ru-RU" sz="5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Ткачество</a:t>
            </a:r>
          </a:p>
        </p:txBody>
      </p:sp>
      <p:pic>
        <p:nvPicPr>
          <p:cNvPr id="125954" name="Picture 2" descr="№39 самопрялка"/>
          <p:cNvPicPr>
            <a:picLocks noChangeAspect="1" noChangeArrowheads="1"/>
          </p:cNvPicPr>
          <p:nvPr/>
        </p:nvPicPr>
        <p:blipFill>
          <a:blip r:embed="rId8" cstate="email">
            <a:lum bright="18000"/>
          </a:blip>
          <a:srcRect/>
          <a:stretch>
            <a:fillRect/>
          </a:stretch>
        </p:blipFill>
        <p:spPr bwMode="auto">
          <a:xfrm>
            <a:off x="452406" y="642918"/>
            <a:ext cx="2303120" cy="307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3714752"/>
            <a:ext cx="3651218" cy="650715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Самопрялка.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конец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XIX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век – начало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XX 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века 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81364" y="6207285"/>
            <a:ext cx="2928958" cy="650715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Самопрялка.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конец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XIX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век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2406" y="6207284"/>
            <a:ext cx="2714644" cy="373716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Челноки, катушки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96074" y="6207285"/>
            <a:ext cx="2786082" cy="373716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Берда, чесалки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жю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81826" y="2596778"/>
            <a:ext cx="2057397" cy="30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38950" y="5572140"/>
            <a:ext cx="2452670" cy="92771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Украинское платье. Домотканое полотно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орнаментом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09992" y="4500570"/>
            <a:ext cx="2798689" cy="190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2" descr="DSCN234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09662" y="1285859"/>
            <a:ext cx="2286016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 descr="DSCN233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67116" y="1643050"/>
            <a:ext cx="166134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4" descr="DSCN233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09662" y="3857628"/>
            <a:ext cx="2357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2" descr="F:\все с рабочего стола\экспонаты музея Русского быта\DSCN233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400000">
            <a:off x="5264047" y="1903507"/>
            <a:ext cx="2083653" cy="1562740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786" y="274638"/>
            <a:ext cx="7643866" cy="868346"/>
          </a:xfrm>
        </p:spPr>
        <p:txBody>
          <a:bodyPr/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Одежда и обувь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38224" y="3214686"/>
            <a:ext cx="2738422" cy="92771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Холщовая праздничная рубаха.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Домотканое полотно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вышивкой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09662" y="6215082"/>
            <a:ext cx="2428892" cy="373716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Холщовые портки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1712913" y="333375"/>
            <a:ext cx="6264275" cy="11509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ЭКСПОНАТЫ</a:t>
            </a:r>
          </a:p>
        </p:txBody>
      </p:sp>
      <p:pic>
        <p:nvPicPr>
          <p:cNvPr id="98314" name="Picture 10" descr="№9 рушник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13363" y="4581525"/>
            <a:ext cx="3097212" cy="1982788"/>
          </a:xfrm>
          <a:prstGeom prst="rect">
            <a:avLst/>
          </a:prstGeom>
          <a:noFill/>
        </p:spPr>
      </p:pic>
      <p:pic>
        <p:nvPicPr>
          <p:cNvPr id="98315" name="Picture 11" descr="№35 рушник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36650" y="1700213"/>
            <a:ext cx="1871663" cy="2376487"/>
          </a:xfrm>
          <a:prstGeom prst="rect">
            <a:avLst/>
          </a:prstGeom>
          <a:noFill/>
        </p:spPr>
      </p:pic>
      <p:pic>
        <p:nvPicPr>
          <p:cNvPr id="98316" name="Picture 12" descr="№38 рушник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36650" y="4149725"/>
            <a:ext cx="1871663" cy="2425700"/>
          </a:xfrm>
          <a:prstGeom prst="rect">
            <a:avLst/>
          </a:prstGeom>
          <a:noFill/>
        </p:spPr>
      </p:pic>
      <p:pic>
        <p:nvPicPr>
          <p:cNvPr id="98317" name="Picture 13" descr="№61 рушник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52775" y="1700213"/>
            <a:ext cx="1800225" cy="2376487"/>
          </a:xfrm>
          <a:prstGeom prst="rect">
            <a:avLst/>
          </a:prstGeom>
          <a:noFill/>
        </p:spPr>
      </p:pic>
      <p:pic>
        <p:nvPicPr>
          <p:cNvPr id="98318" name="Picture 14" descr="№69 рушник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52775" y="4149725"/>
            <a:ext cx="1800225" cy="2376488"/>
          </a:xfrm>
          <a:prstGeom prst="rect">
            <a:avLst/>
          </a:prstGeom>
          <a:noFill/>
        </p:spPr>
      </p:pic>
      <p:sp>
        <p:nvSpPr>
          <p:cNvPr id="98322" name="Text Box 23"/>
          <p:cNvSpPr txBox="1">
            <a:spLocks noChangeArrowheads="1"/>
          </p:cNvSpPr>
          <p:nvPr/>
        </p:nvSpPr>
        <p:spPr bwMode="auto">
          <a:xfrm>
            <a:off x="2216150" y="6442075"/>
            <a:ext cx="16605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100" b="1" i="1">
                <a:latin typeface="Times New Roman" pitchFamily="18" charset="0"/>
              </a:rPr>
              <a:t>Рушники</a:t>
            </a: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5024438" y="1700213"/>
            <a:ext cx="39766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На экспозиции</a:t>
            </a:r>
            <a:r>
              <a:rPr lang="ru-RU" i="1">
                <a:latin typeface="Times New Roman" pitchFamily="18" charset="0"/>
              </a:rPr>
              <a:t>  </a:t>
            </a:r>
            <a:r>
              <a:rPr lang="ru-RU">
                <a:latin typeface="Times New Roman" pitchFamily="18" charset="0"/>
              </a:rPr>
              <a:t>представлена коллекция полотенец. В русском быту полотенца и рушники, расшитые  причудливыми  узорами, имели большое употребление на свадьбах, праздниках, при похоронных ритуалах. В рисунках и орнаментах отражались различные пожелания, напутствия, а также рисунки-обереги от дурных сил.</a:t>
            </a:r>
          </a:p>
        </p:txBody>
      </p:sp>
      <p:sp>
        <p:nvSpPr>
          <p:cNvPr id="98324" name="Text Box 23"/>
          <p:cNvSpPr txBox="1">
            <a:spLocks noChangeArrowheads="1"/>
          </p:cNvSpPr>
          <p:nvPr/>
        </p:nvSpPr>
        <p:spPr bwMode="auto">
          <a:xfrm>
            <a:off x="2073275" y="3860800"/>
            <a:ext cx="21605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100" b="1" i="1">
                <a:latin typeface="Times New Roman" pitchFamily="18" charset="0"/>
              </a:rPr>
              <a:t>Полотенца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102100" y="1000125"/>
            <a:ext cx="4721225" cy="4214813"/>
          </a:xfrm>
          <a:noFill/>
        </p:spPr>
        <p:txBody>
          <a:bodyPr/>
          <a:lstStyle/>
          <a:p>
            <a:pPr algn="just"/>
            <a:r>
              <a:rPr lang="ru-RU" sz="1900" b="0" smtClean="0">
                <a:latin typeface="Times New Roman" pitchFamily="18" charset="0"/>
                <a:cs typeface="Times New Roman" pitchFamily="18" charset="0"/>
              </a:rPr>
              <a:t>В «Музее русского быта»  собраны коллекции изделий прикладного  искусства  старинных  </a:t>
            </a:r>
          </a:p>
          <a:p>
            <a:pPr algn="just"/>
            <a:r>
              <a:rPr lang="ru-RU" sz="1900" b="0" smtClean="0">
                <a:latin typeface="Times New Roman" pitchFamily="18" charset="0"/>
                <a:cs typeface="Times New Roman" pitchFamily="18" charset="0"/>
              </a:rPr>
              <a:t>промыслов:  Хохломы,  Жестов, Гжели. Наряду с подлинными предметами располагаются вещи, выполненные руками детей (куклы, игрушки). «Дымковские игрушки» исполнены учениками младших классов из теста и пластилина. Таким  образом, экспозиция музея  представляет  довольно  широкий</a:t>
            </a:r>
          </a:p>
          <a:p>
            <a:pPr algn="just"/>
            <a:r>
              <a:rPr lang="ru-RU" sz="1900" b="0" smtClean="0">
                <a:latin typeface="Times New Roman" pitchFamily="18" charset="0"/>
                <a:cs typeface="Times New Roman" pitchFamily="18" charset="0"/>
              </a:rPr>
              <a:t>диапазон предметов народного  быта  разных  областей  нашей Родины</a:t>
            </a:r>
          </a:p>
          <a:p>
            <a:pPr algn="just"/>
            <a:endParaRPr lang="ru-RU" sz="1900" b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WordArt 4"/>
          <p:cNvSpPr>
            <a:spLocks noChangeArrowheads="1" noChangeShapeType="1" noTextEdit="1"/>
          </p:cNvSpPr>
          <p:nvPr/>
        </p:nvSpPr>
        <p:spPr bwMode="auto">
          <a:xfrm>
            <a:off x="2166938" y="357188"/>
            <a:ext cx="5881687" cy="627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3. «Народные промыслы»</a:t>
            </a:r>
          </a:p>
        </p:txBody>
      </p:sp>
      <p:sp>
        <p:nvSpPr>
          <p:cNvPr id="23556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465138" y="428625"/>
            <a:ext cx="3790950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7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57" name="Picture 4" descr="DSCN114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1338" y="1428750"/>
            <a:ext cx="29702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muzey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7350" y="3929063"/>
            <a:ext cx="16732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 descr="DSCN114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13040" y="5107781"/>
            <a:ext cx="3791715" cy="156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dyimkovskayaigrushka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44725" y="3929063"/>
            <a:ext cx="18669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52538" y="1285860"/>
            <a:ext cx="6888163" cy="1928812"/>
          </a:xfrm>
          <a:noFill/>
        </p:spPr>
        <p:txBody>
          <a:bodyPr/>
          <a:lstStyle/>
          <a:p>
            <a:pPr algn="jus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Самой большой является коллекция предметов из металла: серпы, кованые гвозди, замки, петли, гири, подковы, безмены, старинные утюги,  керосиновые  лампы. Интересна коллекция русских самоваров. Их собрано 5 штук разных видов. На них сохранились клеймо заводов-изготовителей и медали выставок.</a:t>
            </a:r>
          </a:p>
        </p:txBody>
      </p:sp>
      <p:sp>
        <p:nvSpPr>
          <p:cNvPr id="24579" name="WordArt 4"/>
          <p:cNvSpPr>
            <a:spLocks noChangeArrowheads="1" noChangeShapeType="1" noTextEdit="1"/>
          </p:cNvSpPr>
          <p:nvPr/>
        </p:nvSpPr>
        <p:spPr bwMode="auto">
          <a:xfrm>
            <a:off x="2166938" y="357188"/>
            <a:ext cx="5881687" cy="627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3. «Изделия из металла»</a:t>
            </a:r>
          </a:p>
        </p:txBody>
      </p:sp>
      <p:sp>
        <p:nvSpPr>
          <p:cNvPr id="24580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465138" y="428625"/>
            <a:ext cx="3790950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7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581" name="Picture 2" descr="DSCN116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36577" y="4149725"/>
            <a:ext cx="2374974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DSCN116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6963" y="4149725"/>
            <a:ext cx="2952501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11552" y="3434009"/>
            <a:ext cx="2843592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68675" y="5589588"/>
            <a:ext cx="2952750" cy="919162"/>
          </a:xfrm>
          <a:prstGeom prst="rect">
            <a:avLst/>
          </a:prstGeom>
        </p:spPr>
        <p:txBody>
          <a:bodyPr lIns="95782" tIns="47891" rIns="95782" bIns="47891">
            <a:spAutoFit/>
          </a:bodyPr>
          <a:lstStyle/>
          <a:p>
            <a:pPr algn="ctr"/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Кованые вилы, лопата, серп  для жатвы урожая.</a:t>
            </a:r>
          </a:p>
          <a:p>
            <a:pPr algn="ctr"/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XIX</a:t>
            </a: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в.</a:t>
            </a:r>
          </a:p>
        </p:txBody>
      </p:sp>
      <p:sp>
        <p:nvSpPr>
          <p:cNvPr id="24586" name="Text Box 22"/>
          <p:cNvSpPr txBox="1">
            <a:spLocks noChangeArrowheads="1"/>
          </p:cNvSpPr>
          <p:nvPr/>
        </p:nvSpPr>
        <p:spPr bwMode="auto">
          <a:xfrm>
            <a:off x="1281113" y="6165850"/>
            <a:ext cx="2376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Утюги. </a:t>
            </a:r>
            <a:r>
              <a:rPr lang="en-US" sz="2000" b="1" i="1">
                <a:latin typeface="Times New Roman" pitchFamily="18" charset="0"/>
              </a:rPr>
              <a:t>XIX </a:t>
            </a:r>
            <a:r>
              <a:rPr lang="ru-RU" sz="2000" b="1" i="1">
                <a:latin typeface="Times New Roman" pitchFamily="18" charset="0"/>
              </a:rPr>
              <a:t>век.</a:t>
            </a:r>
          </a:p>
        </p:txBody>
      </p:sp>
      <p:sp>
        <p:nvSpPr>
          <p:cNvPr id="24587" name="Text Box 22"/>
          <p:cNvSpPr txBox="1">
            <a:spLocks noChangeArrowheads="1"/>
          </p:cNvSpPr>
          <p:nvPr/>
        </p:nvSpPr>
        <p:spPr bwMode="auto">
          <a:xfrm>
            <a:off x="6105525" y="6165850"/>
            <a:ext cx="287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Самовары.  </a:t>
            </a:r>
            <a:r>
              <a:rPr lang="en-US" sz="2000" b="1" i="1">
                <a:latin typeface="Times New Roman" pitchFamily="18" charset="0"/>
              </a:rPr>
              <a:t>XIX-XX</a:t>
            </a:r>
            <a:r>
              <a:rPr lang="ru-RU" sz="2000" b="1" i="1">
                <a:latin typeface="Times New Roman" pitchFamily="18" charset="0"/>
              </a:rPr>
              <a:t> век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22"/>
          <p:cNvSpPr txBox="1">
            <a:spLocks noChangeArrowheads="1"/>
          </p:cNvSpPr>
          <p:nvPr/>
        </p:nvSpPr>
        <p:spPr bwMode="auto">
          <a:xfrm>
            <a:off x="1281113" y="4149725"/>
            <a:ext cx="3167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Самовары.  </a:t>
            </a:r>
            <a:r>
              <a:rPr lang="en-US" sz="2000" b="1" i="1">
                <a:latin typeface="Times New Roman" pitchFamily="18" charset="0"/>
              </a:rPr>
              <a:t>XIX-XX</a:t>
            </a:r>
            <a:r>
              <a:rPr lang="ru-RU" sz="2000" b="1" i="1">
                <a:latin typeface="Times New Roman" pitchFamily="18" charset="0"/>
              </a:rPr>
              <a:t> век</a:t>
            </a:r>
          </a:p>
        </p:txBody>
      </p:sp>
      <p:pic>
        <p:nvPicPr>
          <p:cNvPr id="99334" name="Picture 6" descr="№105 самовар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08313" y="1557338"/>
            <a:ext cx="1747837" cy="2663825"/>
          </a:xfrm>
          <a:prstGeom prst="rect">
            <a:avLst/>
          </a:prstGeom>
          <a:noFill/>
        </p:spPr>
      </p:pic>
      <p:pic>
        <p:nvPicPr>
          <p:cNvPr id="99335" name="Picture 7" descr="№106 самовар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8088" y="1557338"/>
            <a:ext cx="1617662" cy="2663825"/>
          </a:xfrm>
          <a:prstGeom prst="rect">
            <a:avLst/>
          </a:prstGeom>
          <a:noFill/>
        </p:spPr>
      </p:pic>
      <p:pic>
        <p:nvPicPr>
          <p:cNvPr id="99336" name="Picture 8" descr="№79 нож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81113" y="4508500"/>
            <a:ext cx="792162" cy="1943100"/>
          </a:xfrm>
          <a:prstGeom prst="rect">
            <a:avLst/>
          </a:prstGeom>
          <a:noFill/>
        </p:spPr>
      </p:pic>
      <p:pic>
        <p:nvPicPr>
          <p:cNvPr id="99340" name="Picture 12" descr="№97 подкова лошадина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40563" y="4724400"/>
            <a:ext cx="1727200" cy="1657350"/>
          </a:xfrm>
          <a:prstGeom prst="rect">
            <a:avLst/>
          </a:prstGeom>
          <a:noFill/>
        </p:spPr>
      </p:pic>
      <p:pic>
        <p:nvPicPr>
          <p:cNvPr id="99341" name="Picture 13" descr="№81 стп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53000" y="1557338"/>
            <a:ext cx="1944688" cy="2663825"/>
          </a:xfrm>
          <a:prstGeom prst="rect">
            <a:avLst/>
          </a:prstGeom>
          <a:noFill/>
        </p:spPr>
      </p:pic>
      <p:pic>
        <p:nvPicPr>
          <p:cNvPr id="99342" name="Picture 14" descr="№83 весы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52775" y="4508500"/>
            <a:ext cx="925513" cy="1944688"/>
          </a:xfrm>
          <a:prstGeom prst="rect">
            <a:avLst/>
          </a:prstGeom>
          <a:noFill/>
        </p:spPr>
      </p:pic>
      <p:sp>
        <p:nvSpPr>
          <p:cNvPr id="99343" name="WordArt 15"/>
          <p:cNvSpPr>
            <a:spLocks noChangeArrowheads="1" noChangeShapeType="1" noTextEdit="1"/>
          </p:cNvSpPr>
          <p:nvPr/>
        </p:nvSpPr>
        <p:spPr bwMode="auto">
          <a:xfrm>
            <a:off x="1712913" y="333375"/>
            <a:ext cx="6264275" cy="11509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ЭКСПОНАТЫ</a:t>
            </a:r>
          </a:p>
        </p:txBody>
      </p:sp>
      <p:sp>
        <p:nvSpPr>
          <p:cNvPr id="99344" name="Text Box 22"/>
          <p:cNvSpPr txBox="1">
            <a:spLocks noChangeArrowheads="1"/>
          </p:cNvSpPr>
          <p:nvPr/>
        </p:nvSpPr>
        <p:spPr bwMode="auto">
          <a:xfrm>
            <a:off x="4305300" y="6457950"/>
            <a:ext cx="2376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Утюги. </a:t>
            </a:r>
            <a:r>
              <a:rPr lang="en-US" sz="2000" b="1" i="1">
                <a:latin typeface="Times New Roman" pitchFamily="18" charset="0"/>
              </a:rPr>
              <a:t>XIX </a:t>
            </a:r>
            <a:r>
              <a:rPr lang="ru-RU" sz="2000" b="1" i="1">
                <a:latin typeface="Times New Roman" pitchFamily="18" charset="0"/>
              </a:rPr>
              <a:t>век.</a:t>
            </a:r>
          </a:p>
        </p:txBody>
      </p:sp>
      <p:sp>
        <p:nvSpPr>
          <p:cNvPr id="99345" name="Text Box 22"/>
          <p:cNvSpPr txBox="1">
            <a:spLocks noChangeArrowheads="1"/>
          </p:cNvSpPr>
          <p:nvPr/>
        </p:nvSpPr>
        <p:spPr bwMode="auto">
          <a:xfrm>
            <a:off x="1065213" y="6457950"/>
            <a:ext cx="1008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Нож</a:t>
            </a:r>
          </a:p>
        </p:txBody>
      </p:sp>
      <p:sp>
        <p:nvSpPr>
          <p:cNvPr id="99346" name="Text Box 22"/>
          <p:cNvSpPr txBox="1">
            <a:spLocks noChangeArrowheads="1"/>
          </p:cNvSpPr>
          <p:nvPr/>
        </p:nvSpPr>
        <p:spPr bwMode="auto">
          <a:xfrm>
            <a:off x="3081338" y="6453188"/>
            <a:ext cx="122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Безмен</a:t>
            </a:r>
          </a:p>
        </p:txBody>
      </p:sp>
      <p:sp>
        <p:nvSpPr>
          <p:cNvPr id="99347" name="Text Box 22"/>
          <p:cNvSpPr txBox="1">
            <a:spLocks noChangeArrowheads="1"/>
          </p:cNvSpPr>
          <p:nvPr/>
        </p:nvSpPr>
        <p:spPr bwMode="auto">
          <a:xfrm>
            <a:off x="4881563" y="4149725"/>
            <a:ext cx="208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Ступа и пестик</a:t>
            </a:r>
          </a:p>
        </p:txBody>
      </p:sp>
      <p:sp>
        <p:nvSpPr>
          <p:cNvPr id="99348" name="Text Box 22"/>
          <p:cNvSpPr txBox="1">
            <a:spLocks noChangeArrowheads="1"/>
          </p:cNvSpPr>
          <p:nvPr/>
        </p:nvSpPr>
        <p:spPr bwMode="auto">
          <a:xfrm>
            <a:off x="7185025" y="6457950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Подкова</a:t>
            </a:r>
          </a:p>
        </p:txBody>
      </p:sp>
      <p:pic>
        <p:nvPicPr>
          <p:cNvPr id="99349" name="Picture 21" descr="DSCN220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69125" y="1557338"/>
            <a:ext cx="18716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6824663" y="4149725"/>
            <a:ext cx="22320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Подставка под утюг</a:t>
            </a:r>
          </a:p>
        </p:txBody>
      </p:sp>
      <p:pic>
        <p:nvPicPr>
          <p:cNvPr id="99351" name="Picture 23" descr="DSCN235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44713" y="4508500"/>
            <a:ext cx="8636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52" name="Text Box 22"/>
          <p:cNvSpPr txBox="1">
            <a:spLocks noChangeArrowheads="1"/>
          </p:cNvSpPr>
          <p:nvPr/>
        </p:nvSpPr>
        <p:spPr bwMode="auto">
          <a:xfrm>
            <a:off x="2000250" y="6457950"/>
            <a:ext cx="1008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Ухват</a:t>
            </a:r>
          </a:p>
        </p:txBody>
      </p:sp>
      <p:pic>
        <p:nvPicPr>
          <p:cNvPr id="6" name="Picture 7" descr="ммр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089400" y="4724400"/>
            <a:ext cx="287972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36650" y="1196975"/>
            <a:ext cx="7674002" cy="1874835"/>
          </a:xfrm>
          <a:noFill/>
        </p:spPr>
        <p:txBody>
          <a:bodyPr/>
          <a:lstStyle/>
          <a:p>
            <a:pPr algn="just"/>
            <a:r>
              <a:rPr lang="ru-RU" sz="1900" b="0" dirty="0" smtClean="0">
                <a:latin typeface="Times New Roman" pitchFamily="18" charset="0"/>
                <a:cs typeface="Times New Roman" pitchFamily="18" charset="0"/>
              </a:rPr>
              <a:t>На экспозиции представлены предметы старинной мебели и утвари: лавки, ухваты, чугунки, деревянные ложки. Собраны бытовые предметы, окружающие людей в их повседневной жизни. Это посуда, которая изготавливалась раньше в основном из красной глины. Представлены изделия плетения - корзины, короба. Плелись они из различных природных материалов - бересты, дранки, соломы. </a:t>
            </a:r>
          </a:p>
        </p:txBody>
      </p:sp>
      <p:sp>
        <p:nvSpPr>
          <p:cNvPr id="25603" name="WordArt 4"/>
          <p:cNvSpPr>
            <a:spLocks noChangeArrowheads="1" noChangeShapeType="1" noTextEdit="1"/>
          </p:cNvSpPr>
          <p:nvPr/>
        </p:nvSpPr>
        <p:spPr bwMode="auto">
          <a:xfrm>
            <a:off x="1523976" y="428604"/>
            <a:ext cx="6929486" cy="698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 dirty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3. «Предметы русского быта»</a:t>
            </a:r>
          </a:p>
        </p:txBody>
      </p:sp>
      <p:sp>
        <p:nvSpPr>
          <p:cNvPr id="25604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465138" y="428625"/>
            <a:ext cx="3790950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7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5608" name="Picture 8" descr="G:\ФОТО\ШКОЛА\открытие музея ОТЕЧЕСТВО\IMG_75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38686" y="3214686"/>
            <a:ext cx="4246762" cy="3119754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95348" y="3000371"/>
            <a:ext cx="3643338" cy="385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стеллажах представлено большое количество предметов бытового назначения: старинные утюги, лопата для сажания хлеба в печь, горшочки для каши, глиняные крынки, самовары разных лет, инструменты. На  экспозиции можно увидеть  дугу от упряжи  лошадей  из 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Костромской  области,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коромысло  из  села  Петрищева Московской области    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24174" y="285728"/>
            <a:ext cx="3929090" cy="857256"/>
          </a:xfrm>
        </p:spPr>
        <p:txBody>
          <a:bodyPr/>
          <a:lstStyle/>
          <a:p>
            <a:pPr algn="ctr" eaLnBrk="1" hangingPunct="1"/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Орудия труда</a:t>
            </a:r>
          </a:p>
        </p:txBody>
      </p:sp>
      <p:pic>
        <p:nvPicPr>
          <p:cNvPr id="108549" name="Picture 5" descr="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95348" y="1142984"/>
            <a:ext cx="3735936" cy="2428892"/>
          </a:xfrm>
          <a:prstGeom prst="rect">
            <a:avLst/>
          </a:prstGeom>
          <a:noFill/>
          <a:ln w="9525">
            <a:solidFill>
              <a:srgbClr val="996633"/>
            </a:solidFill>
            <a:miter lim="800000"/>
            <a:headEnd/>
            <a:tailEnd/>
          </a:ln>
        </p:spPr>
      </p:pic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1095348" y="3500438"/>
            <a:ext cx="3643338" cy="6507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5782" tIns="47891" rIns="95782" bIns="47891" anchorCtr="1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Рубанок. Фуганок. Шпунт. 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XIX-XX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в. </a:t>
            </a:r>
          </a:p>
        </p:txBody>
      </p:sp>
      <p:pic>
        <p:nvPicPr>
          <p:cNvPr id="7" name="Picture 4" descr="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67314" y="1142984"/>
            <a:ext cx="36158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81628" y="3429000"/>
            <a:ext cx="3143272" cy="650875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Лемех. 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(наконечник плуга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в.</a:t>
            </a:r>
          </a:p>
        </p:txBody>
      </p:sp>
      <p:pic>
        <p:nvPicPr>
          <p:cNvPr id="9" name="Picture 4" descr="мммм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38752" y="4071942"/>
            <a:ext cx="3429024" cy="22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953132" y="6215082"/>
            <a:ext cx="2357454" cy="373716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Кочедык.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в.</a:t>
            </a:r>
          </a:p>
        </p:txBody>
      </p:sp>
      <p:pic>
        <p:nvPicPr>
          <p:cNvPr id="34828" name="Picture 12" descr="DSCN37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09662" y="4143380"/>
            <a:ext cx="3500462" cy="2120900"/>
          </a:xfrm>
          <a:prstGeom prst="rect">
            <a:avLst/>
          </a:prstGeom>
          <a:ln w="889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52604" y="6215082"/>
            <a:ext cx="2143140" cy="373716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Серп.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pic>
        <p:nvPicPr>
          <p:cNvPr id="8195" name="Picture 6" descr="рамка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06000" cy="6858000"/>
          </a:xfrm>
          <a:noFill/>
        </p:spPr>
      </p:pic>
      <p:sp>
        <p:nvSpPr>
          <p:cNvPr id="8196" name="WordArt 6"/>
          <p:cNvSpPr>
            <a:spLocks noChangeArrowheads="1" noChangeShapeType="1" noTextEdit="1"/>
          </p:cNvSpPr>
          <p:nvPr/>
        </p:nvSpPr>
        <p:spPr bwMode="auto">
          <a:xfrm>
            <a:off x="193675" y="333375"/>
            <a:ext cx="9518650" cy="10080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6900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Monotype Corsiva"/>
              </a:rPr>
              <a:t>Программа «Земля наш общий дом» </a:t>
            </a:r>
          </a:p>
        </p:txBody>
      </p:sp>
      <p:sp>
        <p:nvSpPr>
          <p:cNvPr id="8197" name="AutoShape 7"/>
          <p:cNvSpPr>
            <a:spLocks noChangeArrowheads="1"/>
          </p:cNvSpPr>
          <p:nvPr/>
        </p:nvSpPr>
        <p:spPr bwMode="auto">
          <a:xfrm>
            <a:off x="4641850" y="549275"/>
            <a:ext cx="525463" cy="504825"/>
          </a:xfrm>
          <a:prstGeom prst="downArrow">
            <a:avLst>
              <a:gd name="adj1" fmla="val 50000"/>
              <a:gd name="adj2" fmla="val 25981"/>
            </a:avLst>
          </a:prstGeom>
          <a:solidFill>
            <a:srgbClr val="CC99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95782" tIns="47891" rIns="95782" bIns="47891" anchor="ctr"/>
          <a:lstStyle/>
          <a:p>
            <a:endParaRPr lang="ru-RU"/>
          </a:p>
        </p:txBody>
      </p:sp>
      <p:sp>
        <p:nvSpPr>
          <p:cNvPr id="8198" name="WordArt 8"/>
          <p:cNvSpPr>
            <a:spLocks noChangeArrowheads="1" noChangeShapeType="1" noTextEdit="1"/>
          </p:cNvSpPr>
          <p:nvPr/>
        </p:nvSpPr>
        <p:spPr bwMode="auto">
          <a:xfrm>
            <a:off x="271463" y="908050"/>
            <a:ext cx="9440862" cy="79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spc="754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Monotype Corsiva"/>
              </a:rPr>
              <a:t>Блок «Традициям отцов верны!» </a:t>
            </a:r>
          </a:p>
        </p:txBody>
      </p:sp>
      <p:sp>
        <p:nvSpPr>
          <p:cNvPr id="8199" name="WordArt 9"/>
          <p:cNvSpPr>
            <a:spLocks noChangeArrowheads="1" noChangeShapeType="1" noTextEdit="1"/>
          </p:cNvSpPr>
          <p:nvPr/>
        </p:nvSpPr>
        <p:spPr bwMode="auto">
          <a:xfrm>
            <a:off x="584200" y="1700213"/>
            <a:ext cx="91281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9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Духовно-нравственное воспитание</a:t>
            </a:r>
          </a:p>
        </p:txBody>
      </p:sp>
      <p:sp>
        <p:nvSpPr>
          <p:cNvPr id="8200" name="WordArt 10"/>
          <p:cNvSpPr>
            <a:spLocks noChangeArrowheads="1" noChangeShapeType="1" noTextEdit="1"/>
          </p:cNvSpPr>
          <p:nvPr/>
        </p:nvSpPr>
        <p:spPr bwMode="auto">
          <a:xfrm>
            <a:off x="193675" y="2276475"/>
            <a:ext cx="163830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33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Цель: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93675" y="2060575"/>
            <a:ext cx="9361488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r>
              <a:rPr lang="ru-RU" sz="2100">
                <a:latin typeface="Times New Roman" pitchFamily="18" charset="0"/>
              </a:rPr>
              <a:t>                            </a:t>
            </a:r>
            <a:r>
              <a:rPr lang="ru-RU">
                <a:solidFill>
                  <a:srgbClr val="663300"/>
                </a:solidFill>
                <a:latin typeface="Monotype Corsiva" pitchFamily="66" charset="0"/>
              </a:rPr>
              <a:t>формирование  общечеловеческих норм  </a:t>
            </a:r>
          </a:p>
          <a:p>
            <a:r>
              <a:rPr lang="ru-RU">
                <a:solidFill>
                  <a:srgbClr val="663300"/>
                </a:solidFill>
                <a:latin typeface="Monotype Corsiva" pitchFamily="66" charset="0"/>
              </a:rPr>
              <a:t>                                   гуманистической   морали, развитие  культуры общения;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663300"/>
                </a:solidFill>
                <a:latin typeface="Monotype Corsiva" pitchFamily="66" charset="0"/>
              </a:rPr>
              <a:t> развитие внутренней свободы, способности к объективной самооценке, </a:t>
            </a:r>
          </a:p>
          <a:p>
            <a:r>
              <a:rPr lang="ru-RU">
                <a:solidFill>
                  <a:srgbClr val="663300"/>
                </a:solidFill>
                <a:latin typeface="Monotype Corsiva" pitchFamily="66" charset="0"/>
              </a:rPr>
              <a:t>   чувства собственного достоинства;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663300"/>
                </a:solidFill>
                <a:latin typeface="Monotype Corsiva" pitchFamily="66" charset="0"/>
              </a:rPr>
              <a:t> создание личностной причастности к миру, современной цивилизации</a:t>
            </a:r>
          </a:p>
        </p:txBody>
      </p:sp>
      <p:sp>
        <p:nvSpPr>
          <p:cNvPr id="8202" name="WordArt 12"/>
          <p:cNvSpPr>
            <a:spLocks noChangeArrowheads="1" noChangeShapeType="1" noTextEdit="1"/>
          </p:cNvSpPr>
          <p:nvPr/>
        </p:nvSpPr>
        <p:spPr bwMode="auto">
          <a:xfrm>
            <a:off x="193675" y="3500438"/>
            <a:ext cx="9712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Формы приобщения школьников к русской культуре </a:t>
            </a:r>
          </a:p>
        </p:txBody>
      </p:sp>
      <p:sp>
        <p:nvSpPr>
          <p:cNvPr id="8203" name="Rectangle 16"/>
          <p:cNvSpPr>
            <a:spLocks noChangeArrowheads="1"/>
          </p:cNvSpPr>
          <p:nvPr/>
        </p:nvSpPr>
        <p:spPr bwMode="auto">
          <a:xfrm>
            <a:off x="193675" y="4076700"/>
            <a:ext cx="9712325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>
              <a:buFontTx/>
              <a:buChar char="•"/>
            </a:pPr>
            <a:r>
              <a:rPr lang="ru-RU" i="1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народный календар</a:t>
            </a: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ь</a:t>
            </a: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тематические недели «Масленичная неделя», «Святочная неделя», «Пасхальная неделя», «Осенины»</a:t>
            </a: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«Праздник русского дерева»</a:t>
            </a: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(березы, сирени, рябины, калины, дуба, ивы ) </a:t>
            </a: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Музея «Русского быта»</a:t>
            </a: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,собирается материал «Бабушкин сундук» </a:t>
            </a: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Вечер «Поэзии русского костюма», </a:t>
            </a: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праздник «Забытые народные игры»</a:t>
            </a:r>
            <a:endParaRPr lang="ru-RU" i="1" u="sng">
              <a:solidFill>
                <a:srgbClr val="3A1D00"/>
              </a:solidFill>
              <a:latin typeface="Monotype Corsiva" pitchFamily="66" charset="0"/>
            </a:endParaRP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Выставка книг о народном костюме, </a:t>
            </a: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Классный час «Народная песня – душа России»</a:t>
            </a:r>
            <a:endParaRPr lang="ru-RU" i="1">
              <a:solidFill>
                <a:srgbClr val="3A1D00"/>
              </a:solidFill>
              <a:latin typeface="Monotype Corsiva" pitchFamily="66" charset="0"/>
            </a:endParaRP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Вечер «Великое русское слово», приуроченный к общешкольному конкурсу чтецов </a:t>
            </a: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</a:t>
            </a:r>
            <a:r>
              <a:rPr lang="ru-RU" i="1" u="sng">
                <a:solidFill>
                  <a:srgbClr val="3A1D00"/>
                </a:solidFill>
                <a:latin typeface="Monotype Corsiva" pitchFamily="66" charset="0"/>
              </a:rPr>
              <a:t>Система классных часов по народным ремеслам </a:t>
            </a:r>
            <a:r>
              <a:rPr lang="ru-RU" i="1">
                <a:solidFill>
                  <a:srgbClr val="3A1D00"/>
                </a:solidFill>
                <a:latin typeface="Monotype Corsiva" pitchFamily="66" charset="0"/>
              </a:rPr>
              <a:t> (Хохлома, Городец, Гжель, жостовские подносы)</a:t>
            </a:r>
          </a:p>
        </p:txBody>
      </p:sp>
      <p:pic>
        <p:nvPicPr>
          <p:cNvPr id="8205" name="Picture 18" descr="фото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34388" y="2133600"/>
            <a:ext cx="1281112" cy="14398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7" descr="p9_izba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10190" y="4000504"/>
            <a:ext cx="3286148" cy="2425680"/>
          </a:xfrm>
        </p:spPr>
      </p:pic>
      <p:pic>
        <p:nvPicPr>
          <p:cNvPr id="96259" name="Picture 3" descr="№66 хлебниц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10190" y="1214422"/>
            <a:ext cx="3255717" cy="2571768"/>
          </a:xfrm>
          <a:prstGeom prst="rect">
            <a:avLst/>
          </a:prstGeom>
          <a:noFill/>
        </p:spPr>
      </p:pic>
      <p:pic>
        <p:nvPicPr>
          <p:cNvPr id="124930" name="Picture 2" descr="F:\ФОТО\ШКОЛА\МУЗЕЙ РУСКОГО БЫТА\экспонаты\P102084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3976" y="3929066"/>
            <a:ext cx="3286148" cy="24783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38224" y="1571612"/>
            <a:ext cx="3929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Наряду с подлинными предметами располагаются вещи, выполненные руками детей (куклы, игрушки).  Для музея Машков Иван, ученик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 А класса, создал макет русской избы.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81100" y="285728"/>
            <a:ext cx="7286676" cy="9286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Вспомогательный фонд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 Box 22"/>
          <p:cNvSpPr txBox="1">
            <a:spLocks noChangeArrowheads="1"/>
          </p:cNvSpPr>
          <p:nvPr/>
        </p:nvSpPr>
        <p:spPr bwMode="auto">
          <a:xfrm>
            <a:off x="6249144" y="4424334"/>
            <a:ext cx="2171700" cy="40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</a:rPr>
              <a:t>Лапти</a:t>
            </a:r>
          </a:p>
        </p:txBody>
      </p:sp>
      <p:sp>
        <p:nvSpPr>
          <p:cNvPr id="100357" name="WordArt 5"/>
          <p:cNvSpPr>
            <a:spLocks noChangeArrowheads="1" noChangeShapeType="1" noTextEdit="1"/>
          </p:cNvSpPr>
          <p:nvPr/>
        </p:nvSpPr>
        <p:spPr bwMode="auto">
          <a:xfrm>
            <a:off x="1712913" y="333375"/>
            <a:ext cx="6264275" cy="11509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ЭКСПОНАТЫ</a:t>
            </a:r>
          </a:p>
        </p:txBody>
      </p:sp>
      <p:pic>
        <p:nvPicPr>
          <p:cNvPr id="100358" name="Picture 6" descr="№5 лапти большие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01072" y="1890768"/>
            <a:ext cx="3168352" cy="2376794"/>
          </a:xfrm>
          <a:prstGeom prst="rect">
            <a:avLst/>
          </a:prstGeom>
          <a:noFill/>
        </p:spPr>
      </p:pic>
      <p:pic>
        <p:nvPicPr>
          <p:cNvPr id="100364" name="Picture 4" descr="3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82422" y="2420888"/>
            <a:ext cx="3952955" cy="273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504728" y="5427517"/>
            <a:ext cx="2340322" cy="40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82" tIns="47891" rIns="95782" bIns="4789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latin typeface="Times New Roman" pitchFamily="18" charset="0"/>
              </a:rPr>
              <a:t>Лоскутное одеяло</a:t>
            </a:r>
            <a:endParaRPr 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36" y="214290"/>
            <a:ext cx="4608513" cy="792162"/>
          </a:xfrm>
        </p:spPr>
        <p:txBody>
          <a:bodyPr/>
          <a:lstStyle/>
          <a:p>
            <a:pPr algn="ctr" eaLnBrk="1" hangingPunct="1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Нумизматика</a:t>
            </a:r>
          </a:p>
        </p:txBody>
      </p:sp>
      <p:pic>
        <p:nvPicPr>
          <p:cNvPr id="110602" name="Picture 10" descr="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167446" y="1357298"/>
            <a:ext cx="2428892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603" name="Picture 11" descr="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167446" y="3500438"/>
            <a:ext cx="2500330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407988" y="4832350"/>
            <a:ext cx="193675" cy="620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5782" tIns="47891" rIns="95782" bIns="47891" anchorCtr="1">
            <a:spAutoFit/>
          </a:bodyPr>
          <a:lstStyle/>
          <a:p>
            <a:pPr algn="ctr">
              <a:defRPr/>
            </a:pPr>
            <a:endParaRPr lang="ru-RU" sz="3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6096008" y="5429264"/>
            <a:ext cx="2627282" cy="927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5782" tIns="47891" rIns="95782" bIns="47891" anchorCtr="1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Монеты  медные, бумажные деньги </a:t>
            </a: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XX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в. Советская эпоха. </a:t>
            </a:r>
          </a:p>
        </p:txBody>
      </p:sp>
      <p:pic>
        <p:nvPicPr>
          <p:cNvPr id="123906" name="Picture 2" descr="F:\ФОТО\ШКОЛА\МУЗЕЙ РУСКОГО БЫТА\деньга\Изображение 0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10058" y="3857628"/>
            <a:ext cx="1714512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3907" name="Picture 3" descr="F:\ФОТО\ШКОЛА\МУЗЕЙ РУСКОГО БЫТА\деньга\Изображение 00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10058" y="1142984"/>
            <a:ext cx="1714512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3908" name="Picture 4" descr="F:\ФОТО\ШКОЛА\МУЗЕЙ РУСКОГО БЫТА\деньга\Изображение 00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1809728" y="2928934"/>
            <a:ext cx="1785950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3909" name="Picture 5" descr="F:\ФОТО\ШКОЛА\МУЗЕЙ РУСКОГО БЫТА\деньга\Изображение 010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400000">
            <a:off x="1738289" y="785798"/>
            <a:ext cx="1785951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166786" y="5500702"/>
            <a:ext cx="3286148" cy="927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5782" tIns="47891" rIns="95782" bIns="47891" anchorCtr="1">
            <a:sp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Денежные единицы 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начала </a:t>
            </a: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XX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Период правления Николая </a:t>
            </a:r>
            <a:r>
              <a:rPr lang="en-US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endParaRPr lang="ru-RU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G:\ФОТО\ШКОЛА\открытие музея ОТЕЧЕСТВО\IMG_763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38224" y="4000504"/>
            <a:ext cx="3745175" cy="2500330"/>
          </a:xfrm>
          <a:prstGeom prst="rect">
            <a:avLst/>
          </a:prstGeom>
          <a:noFill/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238224" y="357166"/>
            <a:ext cx="7416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 dirty="0" smtClean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Открытие музея</a:t>
            </a:r>
            <a:endParaRPr lang="ru-RU" sz="3700" b="1" kern="10" dirty="0">
              <a:ln w="9525">
                <a:solidFill>
                  <a:srgbClr val="66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33805" name="Picture 13" descr="G:\ФОТО\ШКОЛА\открытие музея ОТЕЧЕСТВО\IMG_761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66786" y="1285860"/>
            <a:ext cx="3786214" cy="2479159"/>
          </a:xfrm>
          <a:prstGeom prst="rect">
            <a:avLst/>
          </a:prstGeom>
          <a:noFill/>
        </p:spPr>
      </p:pic>
      <p:pic>
        <p:nvPicPr>
          <p:cNvPr id="104450" name="Picture 2" descr="G:\ФОТО\ШКОЛА\открытие музея ОТЕЧЕСТВО\IMG_751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67314" y="4000504"/>
            <a:ext cx="3714776" cy="2491351"/>
          </a:xfrm>
          <a:prstGeom prst="rect">
            <a:avLst/>
          </a:prstGeom>
          <a:noFill/>
        </p:spPr>
      </p:pic>
      <p:pic>
        <p:nvPicPr>
          <p:cNvPr id="104451" name="Picture 3" descr="G:\ФОТО\ШКОЛА\открытие музея ОТЕЧЕСТВО\IMG_747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95876" y="1285860"/>
            <a:ext cx="3714776" cy="2500329"/>
          </a:xfrm>
          <a:prstGeom prst="rect">
            <a:avLst/>
          </a:prstGeom>
          <a:noFill/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095348" y="3286124"/>
            <a:ext cx="7858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Встреча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почетных гостей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фойе школы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309662" y="500042"/>
            <a:ext cx="7416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b="1" kern="10" dirty="0" smtClean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Экскурсия в музее</a:t>
            </a:r>
            <a:endParaRPr lang="ru-RU" sz="3700" b="1" kern="10" dirty="0">
              <a:ln w="9525">
                <a:solidFill>
                  <a:srgbClr val="66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33801" name="Picture 9" descr="G:\ФОТО\ШКОЛА\открытие музея ОТЕЧЕСТВО\IMG_76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09662" y="4000504"/>
            <a:ext cx="3714776" cy="2500330"/>
          </a:xfrm>
          <a:prstGeom prst="rect">
            <a:avLst/>
          </a:prstGeom>
          <a:noFill/>
        </p:spPr>
      </p:pic>
      <p:pic>
        <p:nvPicPr>
          <p:cNvPr id="33802" name="Picture 10" descr="G:\ФОТО\ШКОЛА\открытие музея ОТЕЧЕСТВО\IMG_762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67314" y="4000504"/>
            <a:ext cx="3643338" cy="2480035"/>
          </a:xfrm>
          <a:prstGeom prst="rect">
            <a:avLst/>
          </a:prstGeom>
          <a:noFill/>
        </p:spPr>
      </p:pic>
      <p:pic>
        <p:nvPicPr>
          <p:cNvPr id="33803" name="Picture 11" descr="G:\ФОТО\ШКОЛА\открытие музея ОТЕЧЕСТВО\IMG_762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38224" y="1428736"/>
            <a:ext cx="3786214" cy="2428892"/>
          </a:xfrm>
          <a:prstGeom prst="rect">
            <a:avLst/>
          </a:prstGeom>
          <a:noFill/>
        </p:spPr>
      </p:pic>
      <p:pic>
        <p:nvPicPr>
          <p:cNvPr id="33806" name="Picture 14" descr="G:\ФОТО\ШКОЛА\открытие музея ОТЕЧЕСТВО\IMG_748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26775" y="1428736"/>
            <a:ext cx="3583877" cy="24288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IMG_004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81563" y="2628900"/>
            <a:ext cx="4103687" cy="3495675"/>
          </a:xfrm>
          <a:prstGeom prst="rect">
            <a:avLst/>
          </a:prstGeom>
          <a:noFill/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745163" y="6165850"/>
            <a:ext cx="2378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</a:rPr>
              <a:t>В гостях Детский сад</a:t>
            </a:r>
          </a:p>
        </p:txBody>
      </p:sp>
      <p:pic>
        <p:nvPicPr>
          <p:cNvPr id="30731" name="Picture 11" descr="IMG_5781-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66786" y="1500174"/>
            <a:ext cx="4392612" cy="3179763"/>
          </a:xfrm>
          <a:prstGeom prst="rect">
            <a:avLst/>
          </a:prstGeom>
          <a:noFill/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095348" y="4714884"/>
            <a:ext cx="3767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День открытых дверей.</a:t>
            </a:r>
          </a:p>
          <a:p>
            <a:pPr algn="ctr"/>
            <a:r>
              <a:rPr lang="ru-RU" b="1" dirty="0">
                <a:latin typeface="Times New Roman" pitchFamily="18" charset="0"/>
              </a:rPr>
              <a:t>В гостях будущие первоклассники</a:t>
            </a: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1666852" y="214290"/>
            <a:ext cx="6643734" cy="1643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</a:t>
            </a:r>
          </a:p>
          <a:p>
            <a:pPr algn="ctr"/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ПАРТНЕРСТВО</a:t>
            </a:r>
            <a:endParaRPr lang="ru-RU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pic>
        <p:nvPicPr>
          <p:cNvPr id="31747" name="Picture 6" descr="рамка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06000" cy="6858000"/>
          </a:xfrm>
          <a:noFill/>
        </p:spPr>
      </p:pic>
      <p:pic>
        <p:nvPicPr>
          <p:cNvPr id="31756" name="Picture 12" descr="IMG_5809-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89400" y="1773238"/>
            <a:ext cx="2817813" cy="4221162"/>
          </a:xfrm>
          <a:prstGeom prst="rect">
            <a:avLst/>
          </a:prstGeom>
          <a:noFill/>
        </p:spPr>
      </p:pic>
      <p:pic>
        <p:nvPicPr>
          <p:cNvPr id="31757" name="Picture 13" descr="IMG_5770-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3050" y="1484313"/>
            <a:ext cx="3671888" cy="3270250"/>
          </a:xfrm>
          <a:prstGeom prst="rect">
            <a:avLst/>
          </a:prstGeom>
          <a:noFill/>
        </p:spPr>
      </p:pic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344488" y="5229225"/>
            <a:ext cx="329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</a:rPr>
              <a:t>Встреча гостей в фойе школы</a:t>
            </a:r>
          </a:p>
        </p:txBody>
      </p:sp>
      <p:pic>
        <p:nvPicPr>
          <p:cNvPr id="31759" name="Picture 15" descr="IMG_5823-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4538" y="2646363"/>
            <a:ext cx="2811462" cy="4211637"/>
          </a:xfrm>
          <a:prstGeom prst="rect">
            <a:avLst/>
          </a:prstGeom>
          <a:noFill/>
        </p:spPr>
      </p:pic>
      <p:pic>
        <p:nvPicPr>
          <p:cNvPr id="31760" name="Picture 16" descr="IMG_611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36650" y="0"/>
            <a:ext cx="7921625" cy="1412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WordArt 6"/>
          <p:cNvSpPr>
            <a:spLocks noChangeArrowheads="1" noChangeShapeType="1" noTextEdit="1"/>
          </p:cNvSpPr>
          <p:nvPr/>
        </p:nvSpPr>
        <p:spPr bwMode="auto">
          <a:xfrm>
            <a:off x="1166786" y="285728"/>
            <a:ext cx="7743854" cy="835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Калейдоскоп  форм воспитательной работы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Picture 17" descr="фото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67182" y="2428868"/>
            <a:ext cx="4643470" cy="302043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1166786" y="1142984"/>
            <a:ext cx="514353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театрализованные представления;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театрализованные беседы;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информационно-познавательные программы с элементами театрализации;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инсценировки;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викторины;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праздники;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устные журналы;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диспуты;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игры-путешествия;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вечера;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викторины;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творческие конкурсы;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выставки рисунков;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встречи с интересными людьми;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конкурсы сочинений;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заочные путешествия;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все с рабочего стола\день открытых дверей в шк\2010_03_13\IMG_745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38818" y="1428736"/>
            <a:ext cx="2143140" cy="3214710"/>
          </a:xfrm>
          <a:prstGeom prst="rect">
            <a:avLst/>
          </a:prstGeom>
          <a:noFill/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309662" y="428604"/>
            <a:ext cx="7215238" cy="846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700" kern="10" dirty="0">
                <a:ln w="9525">
                  <a:solidFill>
                    <a:srgbClr val="7C760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Виды деятельности учащихся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38158" y="1428736"/>
            <a:ext cx="4143404" cy="5072098"/>
          </a:xfrm>
          <a:prstGeom prst="rect">
            <a:avLst/>
          </a:prstGeom>
          <a:noFill/>
        </p:spPr>
        <p:txBody>
          <a:bodyPr/>
          <a:lstStyle/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Ознакомление с историей происхождения, традициями праздников.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Изучение колядок,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масленичных  песен, стихотворений русских поэтов.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Чтение и обсуждение художественных произведений,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посвященных Рождеству, Масленице, Пасхе.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Знакомство с картинами известных русских художников.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Рисование.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Изготовление поделок: Рождественской звезды, пасхальных  яиц и подставок для них.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Прослушивание аудиозаписей с народными песнями и  христианскими песнопениями</a:t>
            </a:r>
          </a:p>
          <a:p>
            <a:pPr marL="358775" marR="0" lvl="0" indent="-358775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58775" marR="0" lvl="0" indent="-35877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0" descr="DSCN303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95876" y="4214818"/>
            <a:ext cx="3429024" cy="237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166786" y="500042"/>
            <a:ext cx="7715304" cy="107157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рисунков. </a:t>
            </a:r>
            <a:b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учащихся школы</a:t>
            </a:r>
          </a:p>
        </p:txBody>
      </p:sp>
      <p:pic>
        <p:nvPicPr>
          <p:cNvPr id="44035" name="Picture 5" descr="конкурс рисунк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38752" y="1753128"/>
            <a:ext cx="3458664" cy="231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Рождество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38752" y="4229127"/>
            <a:ext cx="3469721" cy="232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" name="Рисунок 5" descr="http://www.kshi3.narod.ru/images/rus_izba/200/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30" y="3429000"/>
            <a:ext cx="2286016" cy="313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52538" y="1753128"/>
            <a:ext cx="3475382" cy="218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136650" y="260350"/>
            <a:ext cx="7632700" cy="1143000"/>
          </a:xfrm>
        </p:spPr>
        <p:txBody>
          <a:bodyPr/>
          <a:lstStyle/>
          <a:p>
            <a:pPr algn="ctr"/>
            <a:r>
              <a:rPr lang="ru-RU" sz="420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4200" smtClean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4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1208088" y="1773238"/>
            <a:ext cx="7561262" cy="5084762"/>
          </a:xfrm>
        </p:spPr>
        <p:txBody>
          <a:bodyPr/>
          <a:lstStyle/>
          <a:p>
            <a:pPr>
              <a:buFontTx/>
              <a:buNone/>
            </a:pPr>
            <a:r>
              <a:rPr lang="ru-RU" sz="2100" i="1" u="sng" smtClean="0">
                <a:latin typeface="Times New Roman" pitchFamily="18" charset="0"/>
                <a:cs typeface="Times New Roman" pitchFamily="18" charset="0"/>
              </a:rPr>
              <a:t>подготовка ученика к деятельной, нравственной жизни в</a:t>
            </a:r>
          </a:p>
          <a:p>
            <a:pPr>
              <a:buFontTx/>
              <a:buNone/>
            </a:pPr>
            <a:r>
              <a:rPr lang="ru-RU" sz="2100" i="1" u="sng" smtClean="0">
                <a:latin typeface="Times New Roman" pitchFamily="18" charset="0"/>
                <a:cs typeface="Times New Roman" pitchFamily="18" charset="0"/>
              </a:rPr>
              <a:t>современных условиях, формирование лучших черт</a:t>
            </a:r>
          </a:p>
          <a:p>
            <a:pPr>
              <a:buFontTx/>
              <a:buNone/>
            </a:pPr>
            <a:r>
              <a:rPr lang="ru-RU" sz="2100" i="1" u="sng" smtClean="0">
                <a:latin typeface="Times New Roman" pitchFamily="18" charset="0"/>
                <a:cs typeface="Times New Roman" pitchFamily="18" charset="0"/>
              </a:rPr>
              <a:t>россиянина: патриотизма, совестливости, трудолюбия,</a:t>
            </a:r>
          </a:p>
          <a:p>
            <a:pPr>
              <a:buFontTx/>
              <a:buNone/>
            </a:pPr>
            <a:r>
              <a:rPr lang="ru-RU" sz="2100" i="1" u="sng" smtClean="0">
                <a:latin typeface="Times New Roman" pitchFamily="18" charset="0"/>
                <a:cs typeface="Times New Roman" pitchFamily="18" charset="0"/>
              </a:rPr>
              <a:t>порядочности, отзывчивости, а также развития  </a:t>
            </a:r>
          </a:p>
          <a:p>
            <a:pPr>
              <a:buFontTx/>
              <a:buNone/>
            </a:pPr>
            <a:r>
              <a:rPr lang="ru-RU" sz="2100" i="1" u="sng" smtClean="0">
                <a:latin typeface="Times New Roman" pitchFamily="18" charset="0"/>
                <a:cs typeface="Times New Roman" pitchFamily="18" charset="0"/>
              </a:rPr>
              <a:t>творческих способностей</a:t>
            </a:r>
          </a:p>
          <a:p>
            <a:pPr>
              <a:buFontTx/>
              <a:buNone/>
            </a:pPr>
            <a:endParaRPr lang="ru-RU" sz="26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воспитывать чувство любви к своей малой родине, гордость за свой народ;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познакомить с предметами быта XIX-XX века;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использовать экспонаты на уроках, на занятиях дополнительного  образования, во внеклассных мероприятиях;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сохранить старинные вещи</a:t>
            </a:r>
          </a:p>
          <a:p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281113" y="3789363"/>
            <a:ext cx="7704137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Подцели создания Музея "Русского быта»: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1208088" y="404813"/>
            <a:ext cx="734536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ЦЕЛЬ СОЗДАНИЯ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МУЗЕЯ «РУССКОГО БЫТА»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1100" y="357167"/>
            <a:ext cx="7072362" cy="1389379"/>
          </a:xfrm>
          <a:prstGeom prst="rect">
            <a:avLst/>
          </a:prstGeom>
          <a:noFill/>
        </p:spPr>
        <p:txBody>
          <a:bodyPr wrap="square" lIns="95782" tIns="47891" rIns="95782" bIns="478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Праздники </a:t>
            </a:r>
            <a:endParaRPr lang="ru-RU" sz="42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Рождества и Масленицы </a:t>
            </a:r>
          </a:p>
        </p:txBody>
      </p:sp>
      <p:pic>
        <p:nvPicPr>
          <p:cNvPr id="137217" name="Picture 1" descr="http://img7.imageshost.ru/imgs/090928/bde246ec4e/437fe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523976" y="4143380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3976" y="1785926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95876" y="1785926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95876" y="4143380"/>
            <a:ext cx="33718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67050" y="3857628"/>
            <a:ext cx="387135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Масленица идет – блины несет…</a:t>
            </a:r>
            <a:endParaRPr lang="ru-RU" sz="3600" b="1" i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5" descr="MCNA00697_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76" y="1571612"/>
            <a:ext cx="689797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095348" y="357166"/>
            <a:ext cx="7743854" cy="1263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Monotype Corsiva" pitchFamily="66" charset="0"/>
                <a:cs typeface="Times New Roman" pitchFamily="18" charset="0"/>
              </a:rPr>
              <a:t>Формы использования 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Monotype Corsiva" pitchFamily="66" charset="0"/>
                <a:cs typeface="Times New Roman" pitchFamily="18" charset="0"/>
              </a:rPr>
              <a:t>музея</a:t>
            </a:r>
          </a:p>
          <a:p>
            <a:pPr algn="ctr"/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учебно-воспитательном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Monotype Corsiva" pitchFamily="66" charset="0"/>
                <a:cs typeface="Times New Roman" pitchFamily="18" charset="0"/>
              </a:rPr>
              <a:t>процесс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pic>
        <p:nvPicPr>
          <p:cNvPr id="128001" name="Picture 1" descr="F:\ФОТО\ШКОЛА\гражд.-патр\IMGP109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92777" y="4270232"/>
            <a:ext cx="2928958" cy="2196719"/>
          </a:xfrm>
          <a:prstGeom prst="rect">
            <a:avLst/>
          </a:prstGeom>
          <a:noFill/>
        </p:spPr>
      </p:pic>
      <p:pic>
        <p:nvPicPr>
          <p:cNvPr id="13" name="Picture 28" descr="Рисунок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817096" y="2071678"/>
            <a:ext cx="2873376" cy="2047875"/>
          </a:xfrm>
          <a:noFill/>
          <a:ln/>
        </p:spPr>
      </p:pic>
      <p:sp>
        <p:nvSpPr>
          <p:cNvPr id="8" name="Прямоугольник 7"/>
          <p:cNvSpPr/>
          <p:nvPr/>
        </p:nvSpPr>
        <p:spPr>
          <a:xfrm>
            <a:off x="1166786" y="2071678"/>
            <a:ext cx="44291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 времени создания музея проведено более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 экскурсий, лекций, праздников, посиделок. Тематика этих мероприятий разнообразна:  «Смысл русской загадки», «Языческие и христианские праздники Руси», «Предметы обихода», «Щедрость русской избы», «Обереги русской избы». На базе музея проходят занятия объединений дополнительного образования:  студии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Театралика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детского музыкального оркестра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Забавушка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выразительного чтения; уроки литературы, истории, ИЗО, МХК.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4" descr="школа 894 урок мужества 007"/>
          <p:cNvPicPr>
            <a:picLocks noChangeAspect="1" noChangeArrowheads="1"/>
          </p:cNvPicPr>
          <p:nvPr/>
        </p:nvPicPr>
        <p:blipFill>
          <a:blip r:embed="rId2" cstate="email">
            <a:lum contrast="24000"/>
          </a:blip>
          <a:srcRect/>
          <a:stretch>
            <a:fillRect/>
          </a:stretch>
        </p:blipFill>
        <p:spPr bwMode="auto">
          <a:xfrm>
            <a:off x="1238224" y="2071678"/>
            <a:ext cx="3663301" cy="221457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16391" name="Picture 15" descr="MCNA00697_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38" y="1357298"/>
            <a:ext cx="689797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9" descr="Изображение 00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83515" y="4312835"/>
            <a:ext cx="237626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238224" y="571480"/>
            <a:ext cx="7572428" cy="7636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71647" y="2055368"/>
            <a:ext cx="3387673" cy="22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8" descr="4_patrio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76" y="1500174"/>
            <a:ext cx="3474573" cy="2336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4949" name="PubBanner"/>
          <p:cNvSpPr>
            <a:spLocks noEditPoints="1" noChangeArrowheads="1"/>
          </p:cNvSpPr>
          <p:nvPr/>
        </p:nvSpPr>
        <p:spPr bwMode="auto">
          <a:xfrm>
            <a:off x="0" y="0"/>
            <a:ext cx="9906000" cy="2205038"/>
          </a:xfrm>
          <a:custGeom>
            <a:avLst/>
            <a:gdLst>
              <a:gd name="T0" fmla="*/ 10800 w 21600"/>
              <a:gd name="T1" fmla="*/ 0 h 21600"/>
              <a:gd name="T2" fmla="*/ 684 w 21600"/>
              <a:gd name="T3" fmla="*/ 13728 h 21600"/>
              <a:gd name="T4" fmla="*/ 10800 w 21600"/>
              <a:gd name="T5" fmla="*/ 12549 h 21600"/>
              <a:gd name="T6" fmla="*/ 20928 w 21600"/>
              <a:gd name="T7" fmla="*/ 137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826 w 21600"/>
              <a:gd name="T13" fmla="*/ 4525 h 21600"/>
              <a:gd name="T14" fmla="*/ 18785 w 21600"/>
              <a:gd name="T15" fmla="*/ 125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785" y="4525"/>
                </a:moveTo>
                <a:cubicBezTo>
                  <a:pt x="18684" y="3891"/>
                  <a:pt x="18494" y="3359"/>
                  <a:pt x="18152" y="2776"/>
                </a:cubicBezTo>
                <a:cubicBezTo>
                  <a:pt x="17708" y="2243"/>
                  <a:pt x="17125" y="1749"/>
                  <a:pt x="16453" y="1318"/>
                </a:cubicBezTo>
                <a:cubicBezTo>
                  <a:pt x="15667" y="925"/>
                  <a:pt x="14792" y="583"/>
                  <a:pt x="13816" y="342"/>
                </a:cubicBezTo>
                <a:cubicBezTo>
                  <a:pt x="12840" y="152"/>
                  <a:pt x="11826" y="0"/>
                  <a:pt x="10800" y="0"/>
                </a:cubicBezTo>
                <a:cubicBezTo>
                  <a:pt x="9735" y="0"/>
                  <a:pt x="8708" y="152"/>
                  <a:pt x="7732" y="342"/>
                </a:cubicBezTo>
                <a:cubicBezTo>
                  <a:pt x="6807" y="583"/>
                  <a:pt x="5932" y="925"/>
                  <a:pt x="5159" y="1318"/>
                </a:cubicBezTo>
                <a:cubicBezTo>
                  <a:pt x="4474" y="1749"/>
                  <a:pt x="3891" y="2243"/>
                  <a:pt x="3409" y="2776"/>
                </a:cubicBezTo>
                <a:cubicBezTo>
                  <a:pt x="3118" y="3359"/>
                  <a:pt x="2864" y="3891"/>
                  <a:pt x="2826" y="4525"/>
                </a:cubicBezTo>
                <a:lnTo>
                  <a:pt x="2826" y="6084"/>
                </a:lnTo>
                <a:lnTo>
                  <a:pt x="0" y="9152"/>
                </a:lnTo>
                <a:lnTo>
                  <a:pt x="684" y="13728"/>
                </a:lnTo>
                <a:lnTo>
                  <a:pt x="0" y="21600"/>
                </a:lnTo>
                <a:lnTo>
                  <a:pt x="2826" y="18684"/>
                </a:lnTo>
                <a:lnTo>
                  <a:pt x="2826" y="17074"/>
                </a:lnTo>
                <a:cubicBezTo>
                  <a:pt x="2864" y="16491"/>
                  <a:pt x="3118" y="15908"/>
                  <a:pt x="3409" y="15325"/>
                </a:cubicBezTo>
                <a:cubicBezTo>
                  <a:pt x="3891" y="14792"/>
                  <a:pt x="4474" y="14311"/>
                  <a:pt x="5159" y="13867"/>
                </a:cubicBezTo>
                <a:cubicBezTo>
                  <a:pt x="5932" y="13474"/>
                  <a:pt x="6807" y="13145"/>
                  <a:pt x="7732" y="12891"/>
                </a:cubicBezTo>
                <a:cubicBezTo>
                  <a:pt x="8708" y="12701"/>
                  <a:pt x="9735" y="12600"/>
                  <a:pt x="10800" y="12549"/>
                </a:cubicBezTo>
                <a:cubicBezTo>
                  <a:pt x="11826" y="12600"/>
                  <a:pt x="12840" y="12701"/>
                  <a:pt x="13816" y="12891"/>
                </a:cubicBezTo>
                <a:cubicBezTo>
                  <a:pt x="14792" y="13145"/>
                  <a:pt x="15667" y="13474"/>
                  <a:pt x="16453" y="13867"/>
                </a:cubicBezTo>
                <a:cubicBezTo>
                  <a:pt x="17125" y="14311"/>
                  <a:pt x="17708" y="14792"/>
                  <a:pt x="18152" y="15325"/>
                </a:cubicBezTo>
                <a:cubicBezTo>
                  <a:pt x="18494" y="15908"/>
                  <a:pt x="18684" y="16491"/>
                  <a:pt x="18785" y="17074"/>
                </a:cubicBezTo>
                <a:lnTo>
                  <a:pt x="18785" y="18684"/>
                </a:lnTo>
                <a:lnTo>
                  <a:pt x="21600" y="21600"/>
                </a:lnTo>
                <a:lnTo>
                  <a:pt x="20928" y="13728"/>
                </a:lnTo>
                <a:lnTo>
                  <a:pt x="21600" y="9152"/>
                </a:lnTo>
                <a:lnTo>
                  <a:pt x="18785" y="6084"/>
                </a:lnTo>
                <a:lnTo>
                  <a:pt x="18785" y="4525"/>
                </a:lnTo>
                <a:close/>
              </a:path>
            </a:pathLst>
          </a:custGeom>
          <a:solidFill>
            <a:srgbClr val="FF9966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16" name="WordArt 22"/>
          <p:cNvSpPr>
            <a:spLocks noChangeArrowheads="1" noChangeShapeType="1" noTextEdit="1"/>
          </p:cNvSpPr>
          <p:nvPr/>
        </p:nvSpPr>
        <p:spPr bwMode="auto">
          <a:xfrm>
            <a:off x="1381100" y="642918"/>
            <a:ext cx="7120230" cy="202246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1800" i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Поисково-исследовательская </a:t>
            </a:r>
          </a:p>
          <a:p>
            <a:pPr algn="ctr"/>
            <a:r>
              <a:rPr lang="ru-RU" sz="1800" i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деятельность</a:t>
            </a:r>
          </a:p>
        </p:txBody>
      </p:sp>
      <p:pic>
        <p:nvPicPr>
          <p:cNvPr id="17418" name="Picture 25" descr="MCNA00697_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7583" y="6454776"/>
            <a:ext cx="492548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7" name="Picture 1" descr="F:\ФОТО\ШКОЛА\конференция началка\проект 2009 04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52802" y="4071942"/>
            <a:ext cx="3357586" cy="22957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6978" name="Picture 2" descr="F:\ФОТО\ШКОЛА\конференция началка\проект 2009 05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6140" y="4000504"/>
            <a:ext cx="1696788" cy="23574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6979" name="Picture 3" descr="F:\ФОТО\ШКОЛА\конференция началка\проект 2009 11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52538" y="4000504"/>
            <a:ext cx="1593974" cy="23725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6980" name="Picture 4" descr="F:\ФОТО\ШКОЛА\пасхальная весна\DSC0316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66852" y="1500174"/>
            <a:ext cx="3286148" cy="2375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"/>
          <p:cNvSpPr txBox="1">
            <a:spLocks noChangeArrowheads="1"/>
          </p:cNvSpPr>
          <p:nvPr/>
        </p:nvSpPr>
        <p:spPr bwMode="auto">
          <a:xfrm>
            <a:off x="595282" y="948690"/>
            <a:ext cx="414340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протяжении многих лет ребята знакомятся  с историей Владимира, Переславля-Залесского, Гусь-Хрустального, Ростова Великого, Коломны, Углича, Мышкина, Мурома, Дивеева, Нижнего Новгорода. В октябре 2010 года  побывали в Коломне, где познакомились с историческими достопримечательностями женского и мужского монастырей. В ноябре 2010 года проведена экскурсия в Суздаль, где посетили Кремль,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Спасо-Ефимьев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мужской монастырь, Музей деревянного зодчества,  слушали концерт колокольной музыки. Основываясь на  впечатлениях от увиденного и услышанного на экскурсии, ребята создают  творческие проекты, исследования, альбомы, делают рисунки, пишут сочинения.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18" descr="IMGP163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96140" y="4786322"/>
            <a:ext cx="2569929" cy="186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WordArt 26"/>
          <p:cNvSpPr>
            <a:spLocks noChangeArrowheads="1" noChangeShapeType="1" noTextEdit="1"/>
          </p:cNvSpPr>
          <p:nvPr/>
        </p:nvSpPr>
        <p:spPr bwMode="auto">
          <a:xfrm>
            <a:off x="1166786" y="285728"/>
            <a:ext cx="7715303" cy="649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Экскурсии по городам России</a:t>
            </a:r>
          </a:p>
        </p:txBody>
      </p:sp>
      <p:pic>
        <p:nvPicPr>
          <p:cNvPr id="23561" name="Picture 30" descr="IMGP160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10124" y="3357562"/>
            <a:ext cx="2714644" cy="188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31" descr="CIMG566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10124" y="1142984"/>
            <a:ext cx="268441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33" descr="CIMG566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24702" y="2571744"/>
            <a:ext cx="268104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WordArt 35"/>
          <p:cNvSpPr>
            <a:spLocks noChangeArrowheads="1" noChangeShapeType="1" noTextEdit="1"/>
          </p:cNvSpPr>
          <p:nvPr/>
        </p:nvSpPr>
        <p:spPr bwMode="auto">
          <a:xfrm>
            <a:off x="5095876" y="5143512"/>
            <a:ext cx="2219179" cy="5857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ноябрь </a:t>
            </a:r>
            <a:r>
              <a:rPr lang="ru-RU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2010 </a:t>
            </a:r>
            <a:endParaRPr lang="ru-RU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6524636" y="1000108"/>
            <a:ext cx="2286016" cy="647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октябрь 2009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WordArt 4"/>
          <p:cNvSpPr>
            <a:spLocks noChangeArrowheads="1" noChangeShapeType="1" noTextEdit="1"/>
          </p:cNvSpPr>
          <p:nvPr/>
        </p:nvSpPr>
        <p:spPr bwMode="auto">
          <a:xfrm>
            <a:off x="1952604" y="3214686"/>
            <a:ext cx="6599260" cy="3643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свидания! Всем здоровья!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Быть добру в любом дому!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желаем только счастья!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Слез, болезней – никому!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Пусть вся жизнь богатой будет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удачу и тепло!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Пусть живут на радость людям </a:t>
            </a:r>
          </a:p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Вера, счастье и добро! </a:t>
            </a:r>
          </a:p>
          <a:p>
            <a:pPr algn="ctr"/>
            <a:endParaRPr lang="ru-RU" sz="3700" b="1" kern="10" dirty="0">
              <a:ln w="9525">
                <a:solidFill>
                  <a:srgbClr val="6633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26"/>
          <p:cNvSpPr>
            <a:spLocks noChangeArrowheads="1" noChangeShapeType="1" noTextEdit="1"/>
          </p:cNvSpPr>
          <p:nvPr/>
        </p:nvSpPr>
        <p:spPr bwMode="auto">
          <a:xfrm>
            <a:off x="1166786" y="714356"/>
            <a:ext cx="7715304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Спасибо за внимание!</a:t>
            </a:r>
            <a:endParaRPr lang="ru-RU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r>
              <a:rPr lang="ru-RU" sz="4200" smtClean="0"/>
              <a:t/>
            </a:r>
            <a:br>
              <a:rPr lang="ru-RU" sz="4200" smtClean="0"/>
            </a:br>
            <a:endParaRPr lang="ru-RU" sz="4200" smtClean="0"/>
          </a:p>
        </p:txBody>
      </p:sp>
      <p:pic>
        <p:nvPicPr>
          <p:cNvPr id="86019" name="Picture 6" descr="рамка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06000" cy="6858000"/>
          </a:xfrm>
          <a:noFill/>
        </p:spPr>
      </p:pic>
      <p:sp>
        <p:nvSpPr>
          <p:cNvPr id="86025" name="WordArt 9"/>
          <p:cNvSpPr>
            <a:spLocks noChangeArrowheads="1" noChangeShapeType="1" noTextEdit="1"/>
          </p:cNvSpPr>
          <p:nvPr/>
        </p:nvSpPr>
        <p:spPr bwMode="auto">
          <a:xfrm>
            <a:off x="344488" y="476250"/>
            <a:ext cx="9145587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00"/>
                </a:solidFill>
                <a:latin typeface="Garamond"/>
              </a:rPr>
              <a:t>ПАСТОРТ МУЗЕЯ «РУССКОГО БЫТА»</a:t>
            </a:r>
          </a:p>
        </p:txBody>
      </p:sp>
      <p:sp>
        <p:nvSpPr>
          <p:cNvPr id="86026" name="Содержимое 2"/>
          <p:cNvSpPr>
            <a:spLocks/>
          </p:cNvSpPr>
          <p:nvPr/>
        </p:nvSpPr>
        <p:spPr bwMode="auto">
          <a:xfrm>
            <a:off x="344488" y="1557338"/>
            <a:ext cx="9561512" cy="5040312"/>
          </a:xfrm>
          <a:prstGeom prst="rect">
            <a:avLst/>
          </a:prstGeom>
          <a:solidFill>
            <a:srgbClr val="FFFFFF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/>
          <a:lstStyle/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Название музея</a:t>
            </a:r>
            <a:r>
              <a:rPr lang="ru-RU" sz="1600">
                <a:latin typeface="Times New Roman" pitchFamily="18" charset="0"/>
              </a:rPr>
              <a:t>  </a:t>
            </a:r>
            <a:r>
              <a:rPr lang="ru-RU" sz="1600" u="sng">
                <a:latin typeface="Times New Roman" pitchFamily="18" charset="0"/>
              </a:rPr>
              <a:t>Музей русского быта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Профиль музея:</a:t>
            </a:r>
            <a:r>
              <a:rPr lang="ru-RU" sz="1600">
                <a:latin typeface="Times New Roman" pitchFamily="18" charset="0"/>
              </a:rPr>
              <a:t> </a:t>
            </a:r>
            <a:r>
              <a:rPr lang="ru-RU" sz="1600" u="sng">
                <a:latin typeface="Times New Roman" pitchFamily="18" charset="0"/>
              </a:rPr>
              <a:t>этно-краеведческий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Образовательное учреждение</a:t>
            </a:r>
            <a:r>
              <a:rPr lang="ru-RU" sz="1600">
                <a:latin typeface="Times New Roman" pitchFamily="18" charset="0"/>
              </a:rPr>
              <a:t>    </a:t>
            </a:r>
            <a:r>
              <a:rPr lang="ru-RU" sz="1600" u="sng">
                <a:latin typeface="Times New Roman" pitchFamily="18" charset="0"/>
              </a:rPr>
              <a:t>ГОУ СОШ  №  894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Местонахождение (административный округ)</a:t>
            </a:r>
            <a:r>
              <a:rPr lang="ru-RU" sz="1600">
                <a:latin typeface="Times New Roman" pitchFamily="18" charset="0"/>
              </a:rPr>
              <a:t>   </a:t>
            </a:r>
            <a:r>
              <a:rPr lang="ru-RU" sz="1600" u="sng">
                <a:latin typeface="Times New Roman" pitchFamily="18" charset="0"/>
              </a:rPr>
              <a:t>ЮВАО 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Адрес:</a:t>
            </a:r>
            <a:r>
              <a:rPr lang="ru-RU" sz="1600">
                <a:latin typeface="Times New Roman" pitchFamily="18" charset="0"/>
              </a:rPr>
              <a:t> </a:t>
            </a:r>
            <a:r>
              <a:rPr lang="ru-RU" sz="1600" u="sng">
                <a:latin typeface="Times New Roman" pitchFamily="18" charset="0"/>
              </a:rPr>
              <a:t>109507 г. Москва, Ферганский проезд, д. 10, корпус 4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Ф.И.О. заведующего музеем</a:t>
            </a:r>
            <a:r>
              <a:rPr lang="ru-RU" sz="1600">
                <a:latin typeface="Times New Roman" pitchFamily="18" charset="0"/>
              </a:rPr>
              <a:t> </a:t>
            </a:r>
            <a:r>
              <a:rPr lang="ru-RU" sz="1600" u="sng">
                <a:latin typeface="Times New Roman" pitchFamily="18" charset="0"/>
              </a:rPr>
              <a:t>Полищук Ирина Александровна  </a:t>
            </a:r>
            <a:r>
              <a:rPr lang="ru-RU" sz="1600">
                <a:latin typeface="Times New Roman" pitchFamily="18" charset="0"/>
              </a:rPr>
              <a:t>                </a:t>
            </a:r>
            <a:r>
              <a:rPr lang="ru-RU" sz="1600" b="1" i="1">
                <a:latin typeface="Times New Roman" pitchFamily="18" charset="0"/>
              </a:rPr>
              <a:t>телефоны</a:t>
            </a:r>
            <a:r>
              <a:rPr lang="ru-RU" sz="1600" i="1">
                <a:latin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</a:rPr>
              <a:t>моб. 8 (985) 415 89 49</a:t>
            </a:r>
            <a:endParaRPr lang="ru-RU" sz="1600" u="sng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Основные разделы экспозиции</a:t>
            </a:r>
            <a:r>
              <a:rPr lang="ru-RU" sz="1600">
                <a:latin typeface="Times New Roman" pitchFamily="18" charset="0"/>
              </a:rPr>
              <a:t>: </a:t>
            </a:r>
            <a:r>
              <a:rPr lang="ru-RU" sz="1600" u="sng">
                <a:latin typeface="Times New Roman" pitchFamily="18" charset="0"/>
              </a:rPr>
              <a:t>«Интерьер крестьянской избы», </a:t>
            </a:r>
            <a:r>
              <a:rPr lang="ru-RU" sz="1600">
                <a:latin typeface="Times New Roman" pitchFamily="18" charset="0"/>
              </a:rPr>
              <a:t>«</a:t>
            </a:r>
            <a:r>
              <a:rPr lang="ru-RU" sz="1600" u="sng">
                <a:latin typeface="Times New Roman" pitchFamily="18" charset="0"/>
              </a:rPr>
              <a:t>Народный костюм.  Ткани и вышивка»,</a:t>
            </a: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>
                <a:latin typeface="Times New Roman" pitchFamily="18" charset="0"/>
              </a:rPr>
              <a:t>                                                       </a:t>
            </a:r>
            <a:r>
              <a:rPr lang="ru-RU" sz="1600" u="sng">
                <a:latin typeface="Times New Roman" pitchFamily="18" charset="0"/>
              </a:rPr>
              <a:t>«Предметы русского быта», «Изделия из металла», «Народные промыслы»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Приказ об открытии музея</a:t>
            </a:r>
            <a:r>
              <a:rPr lang="ru-RU" sz="1600" i="1">
                <a:latin typeface="Times New Roman" pitchFamily="18" charset="0"/>
              </a:rPr>
              <a:t>                            №     </a:t>
            </a:r>
            <a:r>
              <a:rPr lang="ru-RU" sz="1600" u="sng">
                <a:latin typeface="Times New Roman" pitchFamily="18" charset="0"/>
              </a:rPr>
              <a:t>14/1</a:t>
            </a:r>
            <a:r>
              <a:rPr lang="ru-RU" sz="1600" i="1">
                <a:latin typeface="Times New Roman" pitchFamily="18" charset="0"/>
              </a:rPr>
              <a:t>       от    </a:t>
            </a:r>
            <a:r>
              <a:rPr lang="ru-RU" sz="1600" u="sng">
                <a:latin typeface="Times New Roman" pitchFamily="18" charset="0"/>
              </a:rPr>
              <a:t>27.11.2009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Приказ о назначении заведующего музеем</a:t>
            </a:r>
            <a:r>
              <a:rPr lang="ru-RU" sz="1600" i="1">
                <a:latin typeface="Times New Roman" pitchFamily="18" charset="0"/>
              </a:rPr>
              <a:t>   №      </a:t>
            </a:r>
            <a:r>
              <a:rPr lang="ru-RU" sz="1600" u="sng">
                <a:latin typeface="Times New Roman" pitchFamily="18" charset="0"/>
              </a:rPr>
              <a:t>14/1</a:t>
            </a:r>
            <a:r>
              <a:rPr lang="ru-RU" sz="1600" i="1">
                <a:latin typeface="Times New Roman" pitchFamily="18" charset="0"/>
              </a:rPr>
              <a:t>       от      </a:t>
            </a:r>
            <a:r>
              <a:rPr lang="ru-RU" sz="1600" u="sng">
                <a:latin typeface="Times New Roman" pitchFamily="18" charset="0"/>
              </a:rPr>
              <a:t>27.11.2009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Инвентарная книга (книга поступлений) музея</a:t>
            </a:r>
            <a:r>
              <a:rPr lang="ru-RU" sz="1600" i="1">
                <a:latin typeface="Times New Roman" pitchFamily="18" charset="0"/>
              </a:rPr>
              <a:t> за №  </a:t>
            </a:r>
            <a:r>
              <a:rPr lang="ru-RU" sz="1600" u="sng">
                <a:latin typeface="Times New Roman" pitchFamily="18" charset="0"/>
              </a:rPr>
              <a:t>01/08</a:t>
            </a:r>
            <a:r>
              <a:rPr lang="ru-RU" sz="1600" i="1">
                <a:latin typeface="Times New Roman" pitchFamily="18" charset="0"/>
              </a:rPr>
              <a:t> </a:t>
            </a: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Внесена в номенклатуру дел школы, Приказ</a:t>
            </a:r>
            <a:r>
              <a:rPr lang="ru-RU" sz="1600" i="1">
                <a:latin typeface="Times New Roman" pitchFamily="18" charset="0"/>
              </a:rPr>
              <a:t>         </a:t>
            </a:r>
            <a:r>
              <a:rPr lang="ru-RU" sz="1600" u="sng">
                <a:latin typeface="Times New Roman" pitchFamily="18" charset="0"/>
              </a:rPr>
              <a:t>14/1 </a:t>
            </a:r>
            <a:r>
              <a:rPr lang="ru-RU" sz="1600" i="1">
                <a:latin typeface="Times New Roman" pitchFamily="18" charset="0"/>
              </a:rPr>
              <a:t>   от      </a:t>
            </a:r>
            <a:r>
              <a:rPr lang="ru-RU" sz="1600" u="sng">
                <a:latin typeface="Times New Roman" pitchFamily="18" charset="0"/>
              </a:rPr>
              <a:t>27.11.2009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Количество единиц хранения основного фонда на момент заполнения анкеты:</a:t>
            </a:r>
            <a:r>
              <a:rPr lang="ru-RU" sz="1600" i="1">
                <a:latin typeface="Times New Roman" pitchFamily="18" charset="0"/>
              </a:rPr>
              <a:t> </a:t>
            </a:r>
            <a:r>
              <a:rPr lang="ru-RU" sz="1600" u="sng">
                <a:latin typeface="Times New Roman" pitchFamily="18" charset="0"/>
              </a:rPr>
              <a:t>178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Количество единиц хранения вспомогательного фонда</a:t>
            </a:r>
            <a:r>
              <a:rPr lang="ru-RU" sz="1600" i="1">
                <a:latin typeface="Times New Roman" pitchFamily="18" charset="0"/>
              </a:rPr>
              <a:t>     </a:t>
            </a:r>
            <a:r>
              <a:rPr lang="ru-RU" sz="1600" u="sng">
                <a:latin typeface="Times New Roman" pitchFamily="18" charset="0"/>
              </a:rPr>
              <a:t>45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Количество единиц хранения обменного фонда</a:t>
            </a:r>
            <a:r>
              <a:rPr lang="ru-RU" sz="1600" i="1">
                <a:latin typeface="Times New Roman" pitchFamily="18" charset="0"/>
              </a:rPr>
              <a:t>    </a:t>
            </a:r>
            <a:r>
              <a:rPr lang="ru-RU" sz="1600">
                <a:latin typeface="Times New Roman" pitchFamily="18" charset="0"/>
              </a:rPr>
              <a:t>              </a:t>
            </a:r>
            <a:r>
              <a:rPr lang="ru-RU" sz="1600" u="sng">
                <a:latin typeface="Times New Roman" pitchFamily="18" charset="0"/>
              </a:rPr>
              <a:t> 12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Музейные помещения: </a:t>
            </a:r>
            <a:r>
              <a:rPr lang="ru-RU" sz="1600" i="1">
                <a:latin typeface="Times New Roman" pitchFamily="18" charset="0"/>
              </a:rPr>
              <a:t>экспозиционные: кол-во: </a:t>
            </a:r>
            <a:r>
              <a:rPr lang="ru-RU" sz="1600" u="sng">
                <a:latin typeface="Times New Roman" pitchFamily="18" charset="0"/>
              </a:rPr>
              <a:t>1</a:t>
            </a:r>
            <a:r>
              <a:rPr lang="ru-RU" sz="1600">
                <a:latin typeface="Times New Roman" pitchFamily="18" charset="0"/>
              </a:rPr>
              <a:t>, </a:t>
            </a:r>
            <a:r>
              <a:rPr lang="ru-RU" sz="1600" u="sng">
                <a:latin typeface="Times New Roman" pitchFamily="18" charset="0"/>
              </a:rPr>
              <a:t>32,2 кв.м;</a:t>
            </a:r>
            <a:r>
              <a:rPr lang="ru-RU" sz="1600">
                <a:latin typeface="Times New Roman" pitchFamily="18" charset="0"/>
              </a:rPr>
              <a:t> </a:t>
            </a:r>
            <a:r>
              <a:rPr lang="ru-RU" sz="1600" i="1">
                <a:latin typeface="Times New Roman" pitchFamily="18" charset="0"/>
              </a:rPr>
              <a:t>хранилище фондов: кол-во: </a:t>
            </a:r>
            <a:r>
              <a:rPr lang="ru-RU" sz="1600" u="sng">
                <a:latin typeface="Times New Roman" pitchFamily="18" charset="0"/>
              </a:rPr>
              <a:t>1, 03,0 кв.м</a:t>
            </a:r>
            <a:endParaRPr lang="ru-RU" sz="1600" i="1">
              <a:latin typeface="Times New Roman" pitchFamily="18" charset="0"/>
            </a:endParaRPr>
          </a:p>
          <a:p>
            <a:pPr marL="358775" indent="-358775" eaLnBrk="0" hangingPunct="0">
              <a:spcBef>
                <a:spcPct val="20000"/>
              </a:spcBef>
            </a:pPr>
            <a:r>
              <a:rPr lang="ru-RU" sz="1600" b="1" i="1">
                <a:latin typeface="Times New Roman" pitchFamily="18" charset="0"/>
              </a:rPr>
              <a:t>Сколько человек работает в активе музея:</a:t>
            </a:r>
            <a:r>
              <a:rPr lang="ru-RU" sz="1600" i="1">
                <a:latin typeface="Times New Roman" pitchFamily="18" charset="0"/>
              </a:rPr>
              <a:t>              детей  </a:t>
            </a:r>
            <a:r>
              <a:rPr lang="ru-RU" sz="1600" u="sng">
                <a:latin typeface="Times New Roman" pitchFamily="18" charset="0"/>
              </a:rPr>
              <a:t>15 </a:t>
            </a:r>
            <a:r>
              <a:rPr lang="ru-RU" sz="1600" i="1">
                <a:latin typeface="Times New Roman" pitchFamily="18" charset="0"/>
              </a:rPr>
              <a:t>    взрослых       </a:t>
            </a:r>
            <a:r>
              <a:rPr lang="ru-RU" sz="1600" u="sng">
                <a:latin typeface="Times New Roman" pitchFamily="18" charset="0"/>
              </a:rPr>
              <a:t>3</a:t>
            </a:r>
            <a:endParaRPr lang="ru-RU" sz="1600" i="1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4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268413"/>
          <a:ext cx="10569575" cy="5229225"/>
        </p:xfrm>
        <a:graphic>
          <a:graphicData uri="http://schemas.openxmlformats.org/presentationml/2006/ole">
            <p:oleObj spid="_x0000_s102406" name="Диаграмма" r:id="rId3" imgW="10715557" imgH="7153185" progId="MSGraph.Chart.8">
              <p:embed followColorScheme="full"/>
            </p:oleObj>
          </a:graphicData>
        </a:graphic>
      </p:graphicFrame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0" y="5300663"/>
            <a:ext cx="2360613" cy="1176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782" tIns="47891" rIns="95782" bIns="47891" anchorCtr="1">
            <a:spAutoFit/>
          </a:bodyPr>
          <a:lstStyle/>
          <a:p>
            <a:pPr algn="ctr"/>
            <a:r>
              <a:rPr lang="ru-RU" sz="3700" b="1">
                <a:latin typeface="Monotype Corsiva" pitchFamily="66" charset="0"/>
              </a:rPr>
              <a:t>36</a:t>
            </a:r>
          </a:p>
          <a:p>
            <a:pPr algn="ctr"/>
            <a:r>
              <a:rPr lang="ru-RU" sz="3400" b="1">
                <a:latin typeface="Monotype Corsiva" pitchFamily="66" charset="0"/>
              </a:rPr>
              <a:t>предметов</a:t>
            </a: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2505075" y="4797425"/>
            <a:ext cx="2262188" cy="143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782" tIns="47891" rIns="95782" bIns="47891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700" b="1">
                <a:latin typeface="Monotype Corsiva" pitchFamily="66" charset="0"/>
              </a:rPr>
              <a:t>58</a:t>
            </a:r>
          </a:p>
          <a:p>
            <a:pPr algn="ctr">
              <a:spcBef>
                <a:spcPct val="50000"/>
              </a:spcBef>
            </a:pPr>
            <a:r>
              <a:rPr lang="ru-RU" sz="3400" b="1">
                <a:latin typeface="Monotype Corsiva" pitchFamily="66" charset="0"/>
              </a:rPr>
              <a:t>предметов</a:t>
            </a:r>
          </a:p>
        </p:txBody>
      </p:sp>
      <p:sp>
        <p:nvSpPr>
          <p:cNvPr id="102406" name="Text Box 10"/>
          <p:cNvSpPr txBox="1">
            <a:spLocks noChangeArrowheads="1"/>
          </p:cNvSpPr>
          <p:nvPr/>
        </p:nvSpPr>
        <p:spPr bwMode="auto">
          <a:xfrm>
            <a:off x="5024438" y="4076700"/>
            <a:ext cx="2028825" cy="143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782" tIns="47891" rIns="95782" bIns="47891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700" b="1">
                <a:latin typeface="Monotype Corsiva" pitchFamily="66" charset="0"/>
              </a:rPr>
              <a:t>126</a:t>
            </a:r>
          </a:p>
          <a:p>
            <a:pPr algn="ctr">
              <a:spcBef>
                <a:spcPct val="50000"/>
              </a:spcBef>
            </a:pPr>
            <a:r>
              <a:rPr lang="ru-RU" sz="3400" b="1">
                <a:latin typeface="Monotype Corsiva" pitchFamily="66" charset="0"/>
              </a:rPr>
              <a:t>предметов</a:t>
            </a:r>
          </a:p>
        </p:txBody>
      </p:sp>
      <p:sp>
        <p:nvSpPr>
          <p:cNvPr id="102407" name="Text Box 11"/>
          <p:cNvSpPr txBox="1">
            <a:spLocks noChangeArrowheads="1"/>
          </p:cNvSpPr>
          <p:nvPr/>
        </p:nvSpPr>
        <p:spPr bwMode="auto">
          <a:xfrm>
            <a:off x="7400925" y="3284538"/>
            <a:ext cx="2027238" cy="143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782" tIns="47891" rIns="95782" bIns="47891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700" b="1">
                <a:latin typeface="Monotype Corsiva" pitchFamily="66" charset="0"/>
              </a:rPr>
              <a:t>178</a:t>
            </a:r>
          </a:p>
          <a:p>
            <a:pPr algn="ctr">
              <a:spcBef>
                <a:spcPct val="50000"/>
              </a:spcBef>
            </a:pPr>
            <a:r>
              <a:rPr lang="ru-RU" sz="3400" b="1">
                <a:latin typeface="Monotype Corsiva" pitchFamily="66" charset="0"/>
              </a:rPr>
              <a:t>предметов</a:t>
            </a:r>
          </a:p>
        </p:txBody>
      </p:sp>
      <p:sp>
        <p:nvSpPr>
          <p:cNvPr id="102409" name="WordArt 9" descr="Белый мрамор"/>
          <p:cNvSpPr>
            <a:spLocks noChangeArrowheads="1" noChangeShapeType="1" noTextEdit="1"/>
          </p:cNvSpPr>
          <p:nvPr/>
        </p:nvSpPr>
        <p:spPr bwMode="auto">
          <a:xfrm>
            <a:off x="1065213" y="260350"/>
            <a:ext cx="755967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Диаграмма пополнения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основного фонда музея </a:t>
            </a:r>
          </a:p>
        </p:txBody>
      </p:sp>
      <p:sp>
        <p:nvSpPr>
          <p:cNvPr id="102411" name="WordArt 11"/>
          <p:cNvSpPr>
            <a:spLocks noChangeArrowheads="1" noChangeShapeType="1" noTextEdit="1"/>
          </p:cNvSpPr>
          <p:nvPr/>
        </p:nvSpPr>
        <p:spPr bwMode="auto">
          <a:xfrm>
            <a:off x="1136650" y="1557338"/>
            <a:ext cx="43211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всего 178 экспонатов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703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73500" y="1196975"/>
            <a:ext cx="4824413" cy="3527425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1600" b="0" smtClean="0">
                <a:latin typeface="Times New Roman" pitchFamily="18" charset="0"/>
                <a:cs typeface="Times New Roman" pitchFamily="18" charset="0"/>
              </a:rPr>
              <a:t>Идея создания музея возникла на уроках русского языка и литературы, когда учащиеся  работали над темой «Времена года» и после проведения внеклассного мероприятия «Деревенские посиделки». Зародился план создания школьного музея. Сначала была открыта этно-краеведческая пилотная площадка.  А в 2008 году было принято решение создать в ГОУ СОШ № 894 г. Москвы этно-краеведческий музей «Русского быта», рассказывающий о прошлом наших предков, показывающий, как люди жили раньше (конца </a:t>
            </a:r>
            <a:r>
              <a:rPr lang="en-US" sz="1600" b="0" smtClean="0"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1600" b="0" smtClean="0">
                <a:latin typeface="Times New Roman" pitchFamily="18" charset="0"/>
                <a:cs typeface="Times New Roman" pitchFamily="18" charset="0"/>
              </a:rPr>
              <a:t> - начала </a:t>
            </a:r>
            <a:r>
              <a:rPr lang="en-US" sz="1600" b="0" smtClean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1600" b="0" smtClean="0">
                <a:latin typeface="Times New Roman" pitchFamily="18" charset="0"/>
                <a:cs typeface="Times New Roman" pitchFamily="18" charset="0"/>
              </a:rPr>
              <a:t>веков), какой была их культура, какое было отношение друг к другу.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2010 году музей «Русского быта» получил сертификат № 1244 от 30.03.2010 года о соответствии статусу «Музей образовательного учреждения»</a:t>
            </a:r>
            <a:endParaRPr lang="ru-RU" sz="1600" b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208088" y="260350"/>
            <a:ext cx="746442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algn="ctr"/>
            <a:r>
              <a:rPr lang="ru-RU" sz="4800" b="1">
                <a:solidFill>
                  <a:srgbClr val="00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Из истории  создания музея</a:t>
            </a:r>
            <a:endParaRPr lang="ru-RU" sz="4800" b="1" i="1">
              <a:solidFill>
                <a:srgbClr val="00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5365" name="Picture 5" descr="C:\Documents and Settings\ПИА\Рабочий стол\Полищук\фото школа\музей\P102088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0388" y="4005263"/>
            <a:ext cx="32400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IMGP108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1825" y="1341438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7463" y="4625975"/>
            <a:ext cx="3240087" cy="22320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3297238" y="2640013"/>
            <a:ext cx="3482975" cy="654050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Предметы музейного значения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«Из бабушкиного сундука»</a:t>
            </a:r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3368675" y="3860800"/>
            <a:ext cx="1584325" cy="1071563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Предметы крестьянского быта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1423988" y="3860800"/>
            <a:ext cx="1481137" cy="1071563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Интерьер крестьянской избы</a:t>
            </a: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5384800" y="3860800"/>
            <a:ext cx="1481138" cy="1071563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Народный костюм</a:t>
            </a: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7258050" y="3860800"/>
            <a:ext cx="1481138" cy="1071563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Ткани, вышивка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2432050" y="5229225"/>
            <a:ext cx="1403350" cy="1071563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Народные промыслы</a:t>
            </a:r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6465888" y="5300663"/>
            <a:ext cx="1482725" cy="1071562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Предметы из металла, дерева, бересты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216150" y="2924175"/>
            <a:ext cx="936625" cy="863600"/>
            <a:chOff x="567" y="2750"/>
            <a:chExt cx="1542" cy="589"/>
          </a:xfrm>
        </p:grpSpPr>
        <p:sp>
          <p:nvSpPr>
            <p:cNvPr id="72714" name="Line 32"/>
            <p:cNvSpPr>
              <a:spLocks noChangeShapeType="1"/>
            </p:cNvSpPr>
            <p:nvPr/>
          </p:nvSpPr>
          <p:spPr bwMode="auto">
            <a:xfrm flipH="1">
              <a:off x="567" y="2750"/>
              <a:ext cx="15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715" name="Line 33"/>
            <p:cNvSpPr>
              <a:spLocks noChangeShapeType="1"/>
            </p:cNvSpPr>
            <p:nvPr/>
          </p:nvSpPr>
          <p:spPr bwMode="auto">
            <a:xfrm>
              <a:off x="567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42" name="Line 34"/>
          <p:cNvSpPr>
            <a:spLocks noChangeShapeType="1"/>
          </p:cNvSpPr>
          <p:nvPr/>
        </p:nvSpPr>
        <p:spPr bwMode="auto">
          <a:xfrm>
            <a:off x="4089400" y="3357563"/>
            <a:ext cx="0" cy="430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5782" tIns="47891" rIns="95782" bIns="47891"/>
          <a:lstStyle/>
          <a:p>
            <a:endParaRPr lang="ru-RU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897688" y="2924175"/>
            <a:ext cx="1150937" cy="792163"/>
            <a:chOff x="3787" y="2750"/>
            <a:chExt cx="1497" cy="589"/>
          </a:xfrm>
        </p:grpSpPr>
        <p:sp>
          <p:nvSpPr>
            <p:cNvPr id="72720" name="Line 38"/>
            <p:cNvSpPr>
              <a:spLocks noChangeShapeType="1"/>
            </p:cNvSpPr>
            <p:nvPr/>
          </p:nvSpPr>
          <p:spPr bwMode="auto">
            <a:xfrm flipH="1">
              <a:off x="3787" y="2750"/>
              <a:ext cx="149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721" name="Line 39"/>
            <p:cNvSpPr>
              <a:spLocks noChangeShapeType="1"/>
            </p:cNvSpPr>
            <p:nvPr/>
          </p:nvSpPr>
          <p:spPr bwMode="auto">
            <a:xfrm>
              <a:off x="5284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1238250" y="476250"/>
            <a:ext cx="750728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2" tIns="47891" rIns="95782" bIns="47891">
            <a:spAutoFit/>
          </a:bodyPr>
          <a:lstStyle/>
          <a:p>
            <a:pPr indent="379413" algn="just">
              <a:spcBef>
                <a:spcPct val="50000"/>
              </a:spcBef>
            </a:pPr>
            <a:r>
              <a:rPr lang="ru-RU" b="1" i="1">
                <a:latin typeface="Times New Roman" pitchFamily="18" charset="0"/>
                <a:cs typeface="Times New Roman" pitchFamily="18" charset="0"/>
              </a:rPr>
              <a:t>Созданию школьного этно-краеведческого Музея «Русского быта» предшествовала многолетняя работа учащихся школы по учебным предметам, поисково-собирательская работа, оформление собранного материала в тема­тические выставки и краеведческие уголки, освоение многообразных форм и методов краеведческой и музейной работы, накопление большого фактического и информационного материала, позволяющего,  в конечном счете, создать музей </a:t>
            </a:r>
            <a:endParaRPr lang="ru-RU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081338" y="3141663"/>
            <a:ext cx="142875" cy="1944687"/>
            <a:chOff x="567" y="2750"/>
            <a:chExt cx="1542" cy="589"/>
          </a:xfrm>
        </p:grpSpPr>
        <p:sp>
          <p:nvSpPr>
            <p:cNvPr id="72746" name="Line 32"/>
            <p:cNvSpPr>
              <a:spLocks noChangeShapeType="1"/>
            </p:cNvSpPr>
            <p:nvPr/>
          </p:nvSpPr>
          <p:spPr bwMode="auto">
            <a:xfrm flipH="1">
              <a:off x="567" y="2750"/>
              <a:ext cx="15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>
              <a:off x="567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Line 34"/>
          <p:cNvSpPr>
            <a:spLocks noChangeShapeType="1"/>
          </p:cNvSpPr>
          <p:nvPr/>
        </p:nvSpPr>
        <p:spPr bwMode="auto">
          <a:xfrm>
            <a:off x="6105525" y="3357563"/>
            <a:ext cx="0" cy="430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5782" tIns="47891" rIns="95782" bIns="47891"/>
          <a:lstStyle/>
          <a:p>
            <a:endParaRPr lang="ru-RU"/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6824663" y="3068638"/>
            <a:ext cx="215900" cy="2160587"/>
            <a:chOff x="3787" y="2750"/>
            <a:chExt cx="1497" cy="589"/>
          </a:xfrm>
        </p:grpSpPr>
        <p:sp>
          <p:nvSpPr>
            <p:cNvPr id="72750" name="Line 38"/>
            <p:cNvSpPr>
              <a:spLocks noChangeShapeType="1"/>
            </p:cNvSpPr>
            <p:nvPr/>
          </p:nvSpPr>
          <p:spPr bwMode="auto">
            <a:xfrm flipH="1">
              <a:off x="3787" y="2750"/>
              <a:ext cx="149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751" name="Line 39"/>
            <p:cNvSpPr>
              <a:spLocks noChangeShapeType="1"/>
            </p:cNvSpPr>
            <p:nvPr/>
          </p:nvSpPr>
          <p:spPr bwMode="auto">
            <a:xfrm>
              <a:off x="5284" y="2750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6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6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6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6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6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6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6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600"/>
                            </p:stCondLst>
                            <p:childTnLst>
                              <p:par>
                                <p:cTn id="6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2" grpId="0" animBg="1"/>
      <p:bldP spid="17433" grpId="0" animBg="1"/>
      <p:bldP spid="17434" grpId="0" animBg="1"/>
      <p:bldP spid="17435" grpId="0" animBg="1"/>
      <p:bldP spid="17436" grpId="0" animBg="1"/>
      <p:bldP spid="17437" grpId="0" animBg="1"/>
      <p:bldP spid="17438" grpId="0" animBg="1"/>
      <p:bldP spid="17442" grpId="0" animBg="1"/>
      <p:bldP spid="17451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2" name="Text Box 44"/>
          <p:cNvSpPr txBox="1">
            <a:spLocks noChangeArrowheads="1"/>
          </p:cNvSpPr>
          <p:nvPr/>
        </p:nvSpPr>
        <p:spPr bwMode="auto">
          <a:xfrm>
            <a:off x="1352550" y="981075"/>
            <a:ext cx="7272338" cy="654050"/>
          </a:xfrm>
          <a:prstGeom prst="rect">
            <a:avLst/>
          </a:prstGeom>
          <a:solidFill>
            <a:srgbClr val="00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Содержание деятельности музея</a:t>
            </a: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auto">
          <a:xfrm>
            <a:off x="1208088" y="2349500"/>
            <a:ext cx="2089150" cy="1223963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Поисково-краеведческая работа</a:t>
            </a:r>
          </a:p>
        </p:txBody>
      </p:sp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4737100" y="4508500"/>
            <a:ext cx="3816350" cy="1223963"/>
          </a:xfrm>
          <a:prstGeom prst="rect">
            <a:avLst/>
          </a:prstGeom>
          <a:solidFill>
            <a:srgbClr val="CC66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Научно-исследовательская,    воспитательно-пропагандистская  деятельность</a:t>
            </a:r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55" name="Text Box 47"/>
          <p:cNvSpPr txBox="1">
            <a:spLocks noChangeArrowheads="1"/>
          </p:cNvSpPr>
          <p:nvPr/>
        </p:nvSpPr>
        <p:spPr bwMode="auto">
          <a:xfrm>
            <a:off x="5600700" y="2349500"/>
            <a:ext cx="1871663" cy="1223963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Творчество учащихся, ремесло</a:t>
            </a:r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45"/>
          <p:cNvSpPr txBox="1">
            <a:spLocks noChangeArrowheads="1"/>
          </p:cNvSpPr>
          <p:nvPr/>
        </p:nvSpPr>
        <p:spPr bwMode="auto">
          <a:xfrm>
            <a:off x="3440113" y="2349500"/>
            <a:ext cx="2016125" cy="1223963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Методическая, консультативная работа</a:t>
            </a:r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2144713" y="4508500"/>
            <a:ext cx="2376487" cy="122555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Образовательно-воспитательная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работа</a:t>
            </a:r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7616825" y="2349500"/>
            <a:ext cx="1368425" cy="1223963"/>
          </a:xfrm>
          <a:prstGeom prst="rect">
            <a:avLst/>
          </a:prstGeom>
          <a:solidFill>
            <a:srgbClr val="FFCC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5782" tIns="47891" rIns="95782" bIns="47891" anchor="ctr" anchorCtr="1"/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Работа с фондами</a:t>
            </a:r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>
            <a:off x="2289175" y="17002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27" name="Line 43"/>
          <p:cNvSpPr>
            <a:spLocks noChangeShapeType="1"/>
          </p:cNvSpPr>
          <p:nvPr/>
        </p:nvSpPr>
        <p:spPr bwMode="auto">
          <a:xfrm>
            <a:off x="4448175" y="17002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>
            <a:off x="8337550" y="17002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29" name="Line 45"/>
          <p:cNvSpPr>
            <a:spLocks noChangeShapeType="1"/>
          </p:cNvSpPr>
          <p:nvPr/>
        </p:nvSpPr>
        <p:spPr bwMode="auto">
          <a:xfrm>
            <a:off x="6608763" y="17002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30" name="Line 46"/>
          <p:cNvSpPr>
            <a:spLocks noChangeShapeType="1"/>
          </p:cNvSpPr>
          <p:nvPr/>
        </p:nvSpPr>
        <p:spPr bwMode="auto">
          <a:xfrm>
            <a:off x="3368675" y="1700213"/>
            <a:ext cx="0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31" name="Line 47"/>
          <p:cNvSpPr>
            <a:spLocks noChangeShapeType="1"/>
          </p:cNvSpPr>
          <p:nvPr/>
        </p:nvSpPr>
        <p:spPr bwMode="auto">
          <a:xfrm>
            <a:off x="5529263" y="1700213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6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52" grpId="0" animBg="1"/>
      <p:bldP spid="17453" grpId="0" animBg="1"/>
      <p:bldP spid="17454" grpId="0" animBg="1"/>
      <p:bldP spid="17455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Parchment">
  <a:themeElements>
    <a:clrScheme name="Parchm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rch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rch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ch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ch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ch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ch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ch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ch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ch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ch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ch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ch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ch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Parchment</Template>
  <TotalTime>1477</TotalTime>
  <Words>2081</Words>
  <Application>Microsoft Office PowerPoint</Application>
  <PresentationFormat>Лист A4 (210x297 мм)</PresentationFormat>
  <Paragraphs>297</Paragraphs>
  <Slides>45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Parchment</vt:lpstr>
      <vt:lpstr>Диаграмма</vt:lpstr>
      <vt:lpstr>Слайд 1</vt:lpstr>
      <vt:lpstr>Слайд 2</vt:lpstr>
      <vt:lpstr> </vt:lpstr>
      <vt:lpstr> </vt:lpstr>
      <vt:lpstr> </vt:lpstr>
      <vt:lpstr>Слайд 6</vt:lpstr>
      <vt:lpstr>Слайд 7</vt:lpstr>
      <vt:lpstr>Слайд 8</vt:lpstr>
      <vt:lpstr>Слайд 9</vt:lpstr>
      <vt:lpstr>Слайд 10</vt:lpstr>
      <vt:lpstr> </vt:lpstr>
      <vt:lpstr> </vt:lpstr>
      <vt:lpstr> </vt:lpstr>
      <vt:lpstr>Красный угол был олицетворением зари</vt:lpstr>
      <vt:lpstr>Слайд 15</vt:lpstr>
      <vt:lpstr>Рядом с устьем печи стоят железные ухваты, которыми ставят в печь и достают горшки. А так же у печи находился деревянный ушат с водой.</vt:lpstr>
      <vt:lpstr> </vt:lpstr>
      <vt:lpstr>Слайд 18</vt:lpstr>
      <vt:lpstr>Слайд 19</vt:lpstr>
      <vt:lpstr>Слайд 20</vt:lpstr>
      <vt:lpstr>Слайд 21</vt:lpstr>
      <vt:lpstr>Слайд 22</vt:lpstr>
      <vt:lpstr>Одежда и обувь</vt:lpstr>
      <vt:lpstr>Слайд 24</vt:lpstr>
      <vt:lpstr>Слайд 25</vt:lpstr>
      <vt:lpstr>Слайд 26</vt:lpstr>
      <vt:lpstr>Слайд 27</vt:lpstr>
      <vt:lpstr>Слайд 28</vt:lpstr>
      <vt:lpstr>Орудия труда</vt:lpstr>
      <vt:lpstr>Слайд 30</vt:lpstr>
      <vt:lpstr>Слайд 31</vt:lpstr>
      <vt:lpstr>Нумизматика</vt:lpstr>
      <vt:lpstr>Слайд 33</vt:lpstr>
      <vt:lpstr>Слайд 34</vt:lpstr>
      <vt:lpstr>Слайд 35</vt:lpstr>
      <vt:lpstr> </vt:lpstr>
      <vt:lpstr>Слайд 37</vt:lpstr>
      <vt:lpstr>Слайд 38</vt:lpstr>
      <vt:lpstr>Конкурс рисунков.  Работы учащихся школы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МОУ СОШ п.Южный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Tata</cp:lastModifiedBy>
  <cp:revision>148</cp:revision>
  <dcterms:created xsi:type="dcterms:W3CDTF">2010-01-11T13:37:26Z</dcterms:created>
  <dcterms:modified xsi:type="dcterms:W3CDTF">2014-05-21T16:37:35Z</dcterms:modified>
</cp:coreProperties>
</file>