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498" y="9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lineChart>
        <c:grouping val="standard"/>
        <c:varyColors val="0"/>
        <c:ser>
          <c:idx val="1"/>
          <c:order val="0"/>
          <c:tx>
            <c:strRef>
              <c:f>Лист1!$A$2</c:f>
              <c:strCache>
                <c:ptCount val="1"/>
                <c:pt idx="0">
                  <c:v>Количество ответов </c:v>
                </c:pt>
              </c:strCache>
            </c:strRef>
          </c:tx>
          <c:val>
            <c:numRef>
              <c:f>Лист1!$B$2:$L$2</c:f>
              <c:numCache>
                <c:formatCode>General</c:formatCode>
                <c:ptCount val="11"/>
                <c:pt idx="0">
                  <c:v>2</c:v>
                </c:pt>
                <c:pt idx="1">
                  <c:v>5</c:v>
                </c:pt>
                <c:pt idx="2">
                  <c:v>3</c:v>
                </c:pt>
                <c:pt idx="3">
                  <c:v>9</c:v>
                </c:pt>
                <c:pt idx="4">
                  <c:v>4</c:v>
                </c:pt>
                <c:pt idx="5">
                  <c:v>10</c:v>
                </c:pt>
                <c:pt idx="6">
                  <c:v>3</c:v>
                </c:pt>
                <c:pt idx="7">
                  <c:v>5</c:v>
                </c:pt>
                <c:pt idx="8">
                  <c:v>3</c:v>
                </c:pt>
                <c:pt idx="9">
                  <c:v>5</c:v>
                </c:pt>
                <c:pt idx="10">
                  <c:v>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3710976"/>
        <c:axId val="133712512"/>
      </c:lineChart>
      <c:catAx>
        <c:axId val="133710976"/>
        <c:scaling>
          <c:orientation val="minMax"/>
        </c:scaling>
        <c:delete val="0"/>
        <c:axPos val="b"/>
        <c:majorTickMark val="out"/>
        <c:minorTickMark val="none"/>
        <c:tickLblPos val="nextTo"/>
        <c:crossAx val="133712512"/>
        <c:crosses val="autoZero"/>
        <c:auto val="1"/>
        <c:lblAlgn val="ctr"/>
        <c:lblOffset val="100"/>
        <c:noMultiLvlLbl val="0"/>
      </c:catAx>
      <c:valAx>
        <c:axId val="13371251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3371097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1"/>
          <c:order val="0"/>
          <c:tx>
            <c:strRef>
              <c:f>Лист1!$A$2</c:f>
              <c:strCache>
                <c:ptCount val="1"/>
                <c:pt idx="0">
                  <c:v>Количество ответов </c:v>
                </c:pt>
              </c:strCache>
            </c:strRef>
          </c:tx>
          <c:invertIfNegative val="0"/>
          <c:val>
            <c:numRef>
              <c:f>Лист1!$B$2:$L$2</c:f>
              <c:numCache>
                <c:formatCode>General</c:formatCode>
                <c:ptCount val="11"/>
                <c:pt idx="0">
                  <c:v>2</c:v>
                </c:pt>
                <c:pt idx="1">
                  <c:v>5</c:v>
                </c:pt>
                <c:pt idx="2">
                  <c:v>3</c:v>
                </c:pt>
                <c:pt idx="3">
                  <c:v>9</c:v>
                </c:pt>
                <c:pt idx="4">
                  <c:v>4</c:v>
                </c:pt>
                <c:pt idx="5">
                  <c:v>10</c:v>
                </c:pt>
                <c:pt idx="6">
                  <c:v>3</c:v>
                </c:pt>
                <c:pt idx="7">
                  <c:v>5</c:v>
                </c:pt>
                <c:pt idx="8">
                  <c:v>3</c:v>
                </c:pt>
                <c:pt idx="9">
                  <c:v>5</c:v>
                </c:pt>
                <c:pt idx="10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757952"/>
        <c:axId val="138961664"/>
      </c:barChart>
      <c:catAx>
        <c:axId val="133757952"/>
        <c:scaling>
          <c:orientation val="minMax"/>
        </c:scaling>
        <c:delete val="0"/>
        <c:axPos val="b"/>
        <c:majorTickMark val="out"/>
        <c:minorTickMark val="none"/>
        <c:tickLblPos val="nextTo"/>
        <c:crossAx val="138961664"/>
        <c:crosses val="autoZero"/>
        <c:auto val="1"/>
        <c:lblAlgn val="ctr"/>
        <c:lblOffset val="100"/>
        <c:noMultiLvlLbl val="0"/>
      </c:catAx>
      <c:valAx>
        <c:axId val="13896166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3375795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pic>
        <p:nvPicPr>
          <p:cNvPr id="7" name="Рисунок 6" descr="25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358082" y="5072082"/>
            <a:ext cx="1785918" cy="1785918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500174"/>
            <a:ext cx="8229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25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 flipH="1">
            <a:off x="0" y="5033954"/>
            <a:ext cx="2000232" cy="1824046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25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286612" y="5000612"/>
            <a:ext cx="1857388" cy="185738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29.01.2014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 t="-27000" b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51.png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 flipH="1">
            <a:off x="0" y="3786190"/>
            <a:ext cx="1769171" cy="1874383"/>
          </a:xfrm>
          <a:prstGeom prst="rect">
            <a:avLst/>
          </a:prstGeom>
          <a:effectLst>
            <a:reflection blurRad="6350" stA="50000" endA="295" endPos="92000" dist="101600" dir="5400000" sy="-100000" algn="bl" rotWithShape="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20000"/>
                  <a:lumOff val="80000"/>
                </a:schemeClr>
              </a:gs>
              <a:gs pos="50000">
                <a:srgbClr val="9CB86E"/>
              </a:gs>
              <a:gs pos="100000">
                <a:srgbClr val="156B13"/>
              </a:gs>
            </a:gsLst>
            <a:path path="shape">
              <a:fillToRect l="50000" t="50000" r="50000" b="50000"/>
            </a:path>
            <a:tileRect/>
          </a:gra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29.01.2014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Статистическая обработка данных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Алгебра – 11 класс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Решение задач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 smtClean="0"/>
              <a:t>№1.</a:t>
            </a:r>
          </a:p>
          <a:p>
            <a:pPr marL="0" indent="0">
              <a:buNone/>
            </a:pPr>
            <a:r>
              <a:rPr lang="ru-RU" sz="2200" dirty="0" smtClean="0"/>
              <a:t>На уроке физкультуры 14 школьников прыгали в высоту, а учитель записывал их результаты. Получился такой ряд данных (в сантиметрах):</a:t>
            </a:r>
          </a:p>
          <a:p>
            <a:pPr marL="0" indent="0">
              <a:buNone/>
            </a:pPr>
            <a:r>
              <a:rPr lang="ru-RU" sz="2200" dirty="0" smtClean="0"/>
              <a:t>125, 110, 130, 125, 120, 130, 140, 125, 110, 130, 120, 125, 120, 125.</a:t>
            </a:r>
          </a:p>
          <a:p>
            <a:pPr marL="0" indent="0">
              <a:buNone/>
            </a:pPr>
            <a:r>
              <a:rPr lang="ru-RU" sz="2200" dirty="0" smtClean="0"/>
              <a:t>Требуется сгруппировать данные, составить таблицу их распределения, найти размах, моду и медиану измерения.</a:t>
            </a:r>
          </a:p>
          <a:p>
            <a:pPr marL="0" indent="0">
              <a:buNone/>
            </a:pPr>
            <a:r>
              <a:rPr lang="ru-RU" sz="2200" dirty="0" smtClean="0"/>
              <a:t>РЕШЕНИЕ:</a:t>
            </a:r>
          </a:p>
          <a:p>
            <a:pPr marL="0" indent="0">
              <a:buNone/>
            </a:pPr>
            <a:r>
              <a:rPr lang="ru-RU" sz="2200" dirty="0" smtClean="0"/>
              <a:t>Выпишем все варианты измерения в порядке возрастания:</a:t>
            </a:r>
          </a:p>
          <a:p>
            <a:pPr marL="0" indent="0">
              <a:buNone/>
            </a:pPr>
            <a:r>
              <a:rPr lang="ru-RU" sz="2200" dirty="0" smtClean="0"/>
              <a:t>110, 110, 120, 120, 120, 125, 125, 125, 125, 125, 130, 130, 130, 140.</a:t>
            </a:r>
          </a:p>
          <a:p>
            <a:pPr marL="0" indent="0">
              <a:buNone/>
            </a:pPr>
            <a:r>
              <a:rPr lang="ru-RU" sz="2200" dirty="0" smtClean="0"/>
              <a:t>Размах измерения равен 140-110=30. Варианта 125 встретилась наибольшее число раз и ее кратность равна 5; это мода измерения.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3984885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8596" y="404664"/>
            <a:ext cx="8229600" cy="5621473"/>
          </a:xfrm>
        </p:spPr>
        <p:txBody>
          <a:bodyPr/>
          <a:lstStyle/>
          <a:p>
            <a:pPr marL="0" indent="0">
              <a:buNone/>
            </a:pPr>
            <a:r>
              <a:rPr lang="ru-RU" sz="2000" dirty="0" smtClean="0"/>
              <a:t>Составим таблицу распределения данных: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sz="2000" dirty="0"/>
          </a:p>
          <a:p>
            <a:pPr marL="0" indent="0">
              <a:buNone/>
            </a:pPr>
            <a:r>
              <a:rPr lang="ru-RU" sz="2000" dirty="0" smtClean="0"/>
              <a:t>125 – медиана измерения.</a:t>
            </a:r>
          </a:p>
          <a:p>
            <a:pPr marL="0" indent="0">
              <a:buNone/>
            </a:pPr>
            <a:r>
              <a:rPr lang="ru-RU" sz="2000" dirty="0" smtClean="0"/>
              <a:t>№2.</a:t>
            </a:r>
          </a:p>
          <a:p>
            <a:pPr marL="0" indent="0">
              <a:buNone/>
            </a:pPr>
            <a:r>
              <a:rPr lang="ru-RU" sz="2000" dirty="0" smtClean="0"/>
              <a:t>В таблице распределения часть данных утеряна. Восстановите ее, если известно, что объем измерения равен 20, размах равен 6, а мода равна 2.</a:t>
            </a:r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9017486"/>
              </p:ext>
            </p:extLst>
          </p:nvPr>
        </p:nvGraphicFramePr>
        <p:xfrm>
          <a:off x="611560" y="836712"/>
          <a:ext cx="693643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8"/>
                <a:gridCol w="944275"/>
                <a:gridCol w="944275"/>
                <a:gridCol w="944275"/>
                <a:gridCol w="944275"/>
                <a:gridCol w="944275"/>
                <a:gridCol w="990919"/>
              </a:tblGrid>
              <a:tr h="370840">
                <a:tc rowSpan="2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Варианта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Сумма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125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140</a:t>
                      </a:r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Кратность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14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638960"/>
              </p:ext>
            </p:extLst>
          </p:nvPr>
        </p:nvGraphicFramePr>
        <p:xfrm>
          <a:off x="611560" y="3933056"/>
          <a:ext cx="6816079" cy="110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0937"/>
                <a:gridCol w="870857"/>
                <a:gridCol w="870857"/>
                <a:gridCol w="870857"/>
                <a:gridCol w="870857"/>
                <a:gridCol w="870857"/>
                <a:gridCol w="870857"/>
              </a:tblGrid>
              <a:tr h="139040">
                <a:tc rowSpan="2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Варианта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Сумма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Кратность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7400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476672"/>
            <a:ext cx="6822015" cy="1231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39552" y="1988840"/>
            <a:ext cx="814112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По определению, в графе «Сумма» должен стоять объем измерения, он равен 20. Кратность варианты «0» равна 20 – (5+1+7+3)= 4.</a:t>
            </a:r>
          </a:p>
          <a:p>
            <a:r>
              <a:rPr lang="ru-RU" sz="2000" dirty="0" smtClean="0"/>
              <a:t>Самая большая кратность равна 7. Значит, над ней и располагается мода измерения, равна 2. Так как размах равен 6, а наибольшая варианта равна 3, то наименьшая варианта равна 3-6 = -3. Эту варианту помещаем в пустую ячейку над кратностью 5.</a:t>
            </a:r>
            <a:endParaRPr lang="ru-RU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2771800" y="836712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- 3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499992" y="1221463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4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64088" y="908720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2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020272" y="1278052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20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6455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124744"/>
            <a:ext cx="8229600" cy="5518966"/>
          </a:xfrm>
        </p:spPr>
        <p:txBody>
          <a:bodyPr>
            <a:normAutofit fontScale="92500" lnSpcReduction="10000"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>
              <a:buNone/>
            </a:pPr>
            <a:r>
              <a:rPr lang="ru-RU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  </a:t>
            </a:r>
            <a:r>
              <a:rPr lang="ru-RU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+mj-lt"/>
              </a:rPr>
              <a:t>На праздничном вечере среди учеников провели лотерею. Каждый из 50 школьников произвольно задумал одну цифру от0 и до 9  и записал ее на левой и правой половинках своего билета. Правые половинки остались у их владельцев а левые попали на стол к организаторам лотереи. Итак, на столе 50 листочков, содержащих  необходимую информацию. Как в ней разобраться?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Решение: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500174"/>
            <a:ext cx="8229600" cy="5169186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ru-RU" dirty="0" smtClean="0"/>
              <a:t>  Первое, надо как-то упорядочить  и сгруппировать данные.Результат группировки показан в таблице.</a:t>
            </a:r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После этого всем участникам раздавали небольшие призы по шуточным номинациям:</a:t>
            </a:r>
          </a:p>
          <a:p>
            <a:pPr marL="514350" indent="-514350" algn="ctr">
              <a:buAutoNum type="arabicPeriod"/>
            </a:pPr>
            <a:r>
              <a:rPr lang="ru-RU" dirty="0" smtClean="0"/>
              <a:t>«Самый популярный» (ответ 5)</a:t>
            </a:r>
          </a:p>
          <a:p>
            <a:pPr marL="514350" indent="-514350" algn="ctr">
              <a:buAutoNum type="arabicPeriod"/>
            </a:pPr>
            <a:r>
              <a:rPr lang="ru-RU" dirty="0" smtClean="0"/>
              <a:t>«Почти самый популярный» (ответ 3)</a:t>
            </a:r>
          </a:p>
          <a:p>
            <a:pPr marL="514350" indent="-514350" algn="ctr">
              <a:buAutoNum type="arabicPeriod"/>
            </a:pPr>
            <a:r>
              <a:rPr lang="ru-RU" dirty="0" smtClean="0"/>
              <a:t>«Оригинально, но неверно» (ответ 10)</a:t>
            </a:r>
          </a:p>
          <a:p>
            <a:pPr marL="514350" indent="-514350" algn="ctr">
              <a:buAutoNum type="arabicPeriod"/>
            </a:pPr>
            <a:r>
              <a:rPr lang="ru-RU" dirty="0" smtClean="0"/>
              <a:t>«Сладкая парочка» (ответ 0)</a:t>
            </a:r>
          </a:p>
          <a:p>
            <a:pPr marL="514350" indent="-514350" algn="ctr">
              <a:buAutoNum type="arabicPeriod"/>
            </a:pPr>
            <a:r>
              <a:rPr lang="ru-RU" dirty="0" smtClean="0"/>
              <a:t>«Три богатыря» (ответ 2,6,8) </a:t>
            </a:r>
          </a:p>
          <a:p>
            <a:pPr marL="514350" indent="-514350" algn="ctr">
              <a:buAutoNum type="arabicPeriod"/>
            </a:pPr>
            <a:r>
              <a:rPr lang="ru-RU" dirty="0" smtClean="0"/>
              <a:t>«Отличники» (ответы 1,7,9)</a:t>
            </a:r>
          </a:p>
          <a:p>
            <a:pPr marL="514350" indent="-514350" algn="ctr">
              <a:buAutoNum type="arabicPeriod"/>
            </a:pPr>
            <a:r>
              <a:rPr lang="ru-RU" dirty="0" smtClean="0"/>
              <a:t>«Хорошисты» (ответ 4).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51520" y="2276872"/>
          <a:ext cx="8640156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9380"/>
                <a:gridCol w="664616"/>
                <a:gridCol w="664616"/>
                <a:gridCol w="664616"/>
                <a:gridCol w="664616"/>
                <a:gridCol w="664616"/>
                <a:gridCol w="664616"/>
                <a:gridCol w="664616"/>
                <a:gridCol w="664616"/>
                <a:gridCol w="664616"/>
                <a:gridCol w="664616"/>
                <a:gridCol w="664616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Ответ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Количество ответов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Многоугольник распределения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28625" y="1500188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Гистограмма распределения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28625" y="1500188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2160240"/>
          </a:xfrm>
        </p:spPr>
        <p:txBody>
          <a:bodyPr>
            <a:normAutofit fontScale="90000"/>
          </a:bodyPr>
          <a:lstStyle/>
          <a:p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dirty="0" smtClean="0"/>
              <a:t>Основные этапы простейшей статистической обработки данных: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2564904"/>
            <a:ext cx="8229600" cy="3445843"/>
          </a:xfrm>
        </p:spPr>
        <p:txBody>
          <a:bodyPr>
            <a:normAutofit fontScale="92500"/>
          </a:bodyPr>
          <a:lstStyle/>
          <a:p>
            <a:pPr marL="514350" indent="-514350">
              <a:buAutoNum type="arabicPeriod"/>
            </a:pPr>
            <a:r>
              <a:rPr lang="ru-RU" dirty="0" smtClean="0"/>
              <a:t>Данные упорядочивают и группируют.</a:t>
            </a:r>
          </a:p>
          <a:p>
            <a:pPr marL="514350" indent="-514350">
              <a:buAutoNum type="arabicPeriod"/>
            </a:pPr>
            <a:r>
              <a:rPr lang="ru-RU" dirty="0" smtClean="0"/>
              <a:t>Составляют таблицы распределения данных.</a:t>
            </a:r>
          </a:p>
          <a:p>
            <a:pPr marL="514350" indent="-514350">
              <a:buAutoNum type="arabicPeriod"/>
            </a:pPr>
            <a:r>
              <a:rPr lang="ru-RU" dirty="0" smtClean="0"/>
              <a:t>Строят графики распределения данных (гистограмма, круговая диаграмма).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rgbClr val="0070C0"/>
                </a:solidFill>
              </a:rPr>
              <a:t>Получения паспорта данных измерения (числовые характеристики).</a:t>
            </a:r>
          </a:p>
          <a:p>
            <a:pPr marL="514350" indent="-514350"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Числовые характеристики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14350" indent="-514350">
              <a:buAutoNum type="arabicPeriod"/>
            </a:pPr>
            <a:r>
              <a:rPr lang="ru-RU" u="sng" dirty="0" smtClean="0"/>
              <a:t>Объем измерения</a:t>
            </a:r>
            <a:r>
              <a:rPr lang="ru-RU" dirty="0" smtClean="0"/>
              <a:t>  (50 участников).</a:t>
            </a:r>
          </a:p>
          <a:p>
            <a:pPr marL="514350" indent="-514350">
              <a:buAutoNum type="arabicPeriod"/>
            </a:pPr>
            <a:r>
              <a:rPr lang="ru-RU" u="sng" dirty="0" smtClean="0"/>
              <a:t>Размах измерения</a:t>
            </a:r>
            <a:r>
              <a:rPr lang="ru-RU" dirty="0" smtClean="0"/>
              <a:t> (разность между наибольшим и наименьшим результатами 10-0=10)</a:t>
            </a:r>
          </a:p>
          <a:p>
            <a:pPr marL="514350" indent="-514350">
              <a:buAutoNum type="arabicPeriod"/>
            </a:pPr>
            <a:r>
              <a:rPr lang="ru-RU" u="sng" dirty="0" smtClean="0"/>
              <a:t>Мода измерения</a:t>
            </a:r>
            <a:r>
              <a:rPr lang="ru-RU" dirty="0" smtClean="0"/>
              <a:t> (значение, встречающееся чаще всего – 5)</a:t>
            </a:r>
          </a:p>
          <a:p>
            <a:pPr marL="514350" indent="-514350">
              <a:buAutoNum type="arabicPeriod"/>
            </a:pPr>
            <a:r>
              <a:rPr lang="ru-RU" u="sng" dirty="0" smtClean="0"/>
              <a:t>Среднее или среднее арифметическое</a:t>
            </a:r>
            <a:r>
              <a:rPr lang="ru-RU" dirty="0" smtClean="0"/>
              <a:t> (частное от деления суммы всех результатов измерения на объем измерения – 4.72)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052736"/>
            <a:ext cx="8229600" cy="497340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Варианта измерения – каждое число, встретившееся в конкретном измерении.</a:t>
            </a:r>
          </a:p>
          <a:p>
            <a:pPr>
              <a:buNone/>
            </a:pPr>
            <a:r>
              <a:rPr lang="ru-RU" sz="2000" dirty="0" smtClean="0"/>
              <a:t>Если записать все варианты измерения по порядку их получения, то получим ряд данных измерения. Если начать с наименьшей из вариант измерения и записать все остальные в порядке возрастания, то получим сгруппированный ряд данных.</a:t>
            </a:r>
          </a:p>
          <a:p>
            <a:pPr>
              <a:buNone/>
            </a:pPr>
            <a:r>
              <a:rPr lang="ru-RU" sz="2000" dirty="0" smtClean="0"/>
              <a:t>0,0,   1,…1,  2,2,2,  3,…3,  4,4,4,4,  5,…5,  6,6,6,  7,…7,  8,8,8,  9,…9,   10.</a:t>
            </a:r>
          </a:p>
          <a:p>
            <a:pPr>
              <a:buNone/>
            </a:pPr>
            <a:r>
              <a:rPr lang="ru-RU" sz="2000" dirty="0" smtClean="0"/>
              <a:t>    </a:t>
            </a:r>
          </a:p>
          <a:p>
            <a:pPr>
              <a:buNone/>
            </a:pPr>
            <a:r>
              <a:rPr lang="ru-RU" sz="2000" dirty="0" smtClean="0"/>
              <a:t>   2         5         3         9            4          10          3         5         3           5        1</a:t>
            </a:r>
          </a:p>
          <a:p>
            <a:pPr>
              <a:buNone/>
            </a:pPr>
            <a:r>
              <a:rPr lang="ru-RU" sz="2000" dirty="0" smtClean="0"/>
              <a:t>Среднюю варианту в сгруппированном ряде называют медианой измерения. Если таковых две, то медиана равна их полусумме ( в нашем примере №25 – 5 и № 26- 5, значит медиана – 5).</a:t>
            </a:r>
            <a:endParaRPr lang="ru-RU" sz="2000" dirty="0"/>
          </a:p>
        </p:txBody>
      </p:sp>
      <p:sp>
        <p:nvSpPr>
          <p:cNvPr id="4" name="Левая фигурная скобка 3"/>
          <p:cNvSpPr/>
          <p:nvPr/>
        </p:nvSpPr>
        <p:spPr>
          <a:xfrm rot="16200000">
            <a:off x="647564" y="3681028"/>
            <a:ext cx="144016" cy="504056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Левая фигурная скобка 4"/>
          <p:cNvSpPr/>
          <p:nvPr/>
        </p:nvSpPr>
        <p:spPr>
          <a:xfrm rot="16200000">
            <a:off x="1259632" y="3645024"/>
            <a:ext cx="144016" cy="576064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Левая фигурная скобка 5"/>
          <p:cNvSpPr/>
          <p:nvPr/>
        </p:nvSpPr>
        <p:spPr>
          <a:xfrm rot="16200000">
            <a:off x="1943708" y="3609020"/>
            <a:ext cx="144016" cy="648072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Левая фигурная скобка 6"/>
          <p:cNvSpPr/>
          <p:nvPr/>
        </p:nvSpPr>
        <p:spPr>
          <a:xfrm rot="16200000">
            <a:off x="2591780" y="3681028"/>
            <a:ext cx="144016" cy="504056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Левая фигурная скобка 7"/>
          <p:cNvSpPr/>
          <p:nvPr/>
        </p:nvSpPr>
        <p:spPr>
          <a:xfrm rot="16200000">
            <a:off x="3383868" y="3537012"/>
            <a:ext cx="144016" cy="792088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Левая фигурная скобка 8"/>
          <p:cNvSpPr/>
          <p:nvPr/>
        </p:nvSpPr>
        <p:spPr>
          <a:xfrm rot="16200000">
            <a:off x="4139952" y="3645024"/>
            <a:ext cx="144016" cy="576064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Левая фигурная скобка 9"/>
          <p:cNvSpPr/>
          <p:nvPr/>
        </p:nvSpPr>
        <p:spPr>
          <a:xfrm rot="16200000">
            <a:off x="4896036" y="3609020"/>
            <a:ext cx="144016" cy="648072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Левая фигурная скобка 10"/>
          <p:cNvSpPr/>
          <p:nvPr/>
        </p:nvSpPr>
        <p:spPr>
          <a:xfrm rot="16200000">
            <a:off x="5580112" y="3645024"/>
            <a:ext cx="144016" cy="576064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" name="Левая фигурная скобка 11"/>
          <p:cNvSpPr/>
          <p:nvPr/>
        </p:nvSpPr>
        <p:spPr>
          <a:xfrm rot="16200000">
            <a:off x="6228184" y="3645024"/>
            <a:ext cx="144016" cy="576064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3" name="Левая фигурная скобка 12"/>
          <p:cNvSpPr/>
          <p:nvPr/>
        </p:nvSpPr>
        <p:spPr>
          <a:xfrm rot="16200000">
            <a:off x="6948264" y="3645024"/>
            <a:ext cx="144016" cy="576064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Левая фигурная скобка 13"/>
          <p:cNvSpPr/>
          <p:nvPr/>
        </p:nvSpPr>
        <p:spPr>
          <a:xfrm rot="16200000">
            <a:off x="7560332" y="3753036"/>
            <a:ext cx="144016" cy="360040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51740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smtClean="0"/>
              <a:t>Определение: Если среди всех данных конкретного измерения одна из вариант встретилась </a:t>
            </a:r>
            <a:r>
              <a:rPr lang="en-US" sz="2400" dirty="0" smtClean="0"/>
              <a:t>k</a:t>
            </a:r>
            <a:r>
              <a:rPr lang="ru-RU" sz="2400" dirty="0" smtClean="0"/>
              <a:t> раз, то число </a:t>
            </a:r>
            <a:r>
              <a:rPr lang="en-US" sz="2400" dirty="0" smtClean="0"/>
              <a:t>k</a:t>
            </a:r>
            <a:r>
              <a:rPr lang="ru-RU" sz="2400" dirty="0" smtClean="0"/>
              <a:t> называют </a:t>
            </a:r>
            <a:r>
              <a:rPr lang="ru-RU" sz="2400" u="sng" dirty="0" smtClean="0"/>
              <a:t>кратностью (абсолютной частотой)</a:t>
            </a:r>
            <a:r>
              <a:rPr lang="ru-RU" sz="2400" dirty="0" smtClean="0"/>
              <a:t> этой варианты. </a:t>
            </a:r>
          </a:p>
          <a:p>
            <a:endParaRPr lang="ru-RU" sz="2000" dirty="0"/>
          </a:p>
          <a:p>
            <a:pPr marL="0" indent="0">
              <a:buNone/>
            </a:pPr>
            <a:endParaRPr lang="ru-RU" sz="2000" dirty="0" smtClean="0"/>
          </a:p>
          <a:p>
            <a:pPr marL="0" indent="0">
              <a:buNone/>
            </a:pPr>
            <a:r>
              <a:rPr lang="ru-RU" sz="2000" dirty="0" smtClean="0"/>
              <a:t>Так получается </a:t>
            </a:r>
            <a:r>
              <a:rPr lang="ru-RU" sz="2000" u="sng" dirty="0" smtClean="0"/>
              <a:t>таблица распределения </a:t>
            </a:r>
            <a:r>
              <a:rPr lang="ru-RU" sz="2000" dirty="0" smtClean="0"/>
              <a:t>данных измерения.</a:t>
            </a:r>
            <a:endParaRPr lang="ru-RU" sz="20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2100791"/>
              </p:ext>
            </p:extLst>
          </p:nvPr>
        </p:nvGraphicFramePr>
        <p:xfrm>
          <a:off x="395542" y="4149080"/>
          <a:ext cx="8352922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38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1116784"/>
              </a:tblGrid>
              <a:tr h="360000">
                <a:tc rowSpan="2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11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Варианта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ru-RU" dirty="0" smtClean="0"/>
                        <a:t>Сумма</a:t>
                      </a:r>
                      <a:endParaRPr lang="ru-RU" dirty="0"/>
                    </a:p>
                  </a:txBody>
                  <a:tcPr/>
                </a:tc>
              </a:tr>
              <a:tr h="36000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</a:t>
                      </a:r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ru-RU" dirty="0" smtClean="0"/>
                        <a:t>Кратность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735</Words>
  <Application>Microsoft Office PowerPoint</Application>
  <PresentationFormat>Экран (4:3)</PresentationFormat>
  <Paragraphs>137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Статистическая обработка данных</vt:lpstr>
      <vt:lpstr>Презентация PowerPoint</vt:lpstr>
      <vt:lpstr>Решение:</vt:lpstr>
      <vt:lpstr>Многоугольник распределения</vt:lpstr>
      <vt:lpstr>Гистограмма распределения</vt:lpstr>
      <vt:lpstr> Основные этапы простейшей статистической обработки данных: </vt:lpstr>
      <vt:lpstr>Числовые характеристики</vt:lpstr>
      <vt:lpstr>Презентация PowerPoint</vt:lpstr>
      <vt:lpstr>Презентация PowerPoint</vt:lpstr>
      <vt:lpstr>Решение задач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User</cp:lastModifiedBy>
  <cp:revision>22</cp:revision>
  <dcterms:modified xsi:type="dcterms:W3CDTF">2014-01-29T18:25:23Z</dcterms:modified>
</cp:coreProperties>
</file>